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4380"/>
    <p:restoredTop sz="94660"/>
  </p:normalViewPr>
  <p:slideViewPr>
    <p:cSldViewPr>
      <p:cViewPr varScale="1">
        <p:scale>
          <a:sx n="66" d="100"/>
          <a:sy n="66" d="100"/>
        </p:scale>
        <p:origin x="-1494"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05/09/1441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05/09/1441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05/09/1441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05/09/1441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05/09/1441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05/09/1441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05/09/1441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05/09/1441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05/09/1441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05/09/1441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05/09/1441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05/09/1441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188639"/>
            <a:ext cx="7704856" cy="1080121"/>
          </a:xfrm>
        </p:spPr>
        <p:txBody>
          <a:bodyPr/>
          <a:lstStyle/>
          <a:p>
            <a:r>
              <a:rPr lang="ar-IQ" dirty="0" smtClean="0"/>
              <a:t>العبء الضريبي</a:t>
            </a:r>
            <a:endParaRPr lang="ar-IQ" dirty="0"/>
          </a:p>
        </p:txBody>
      </p:sp>
      <p:sp>
        <p:nvSpPr>
          <p:cNvPr id="3" name="عنوان فرعي 2"/>
          <p:cNvSpPr>
            <a:spLocks noGrp="1"/>
          </p:cNvSpPr>
          <p:nvPr>
            <p:ph type="subTitle" idx="1"/>
          </p:nvPr>
        </p:nvSpPr>
        <p:spPr>
          <a:xfrm>
            <a:off x="1619672" y="1772816"/>
            <a:ext cx="6408712" cy="4464496"/>
          </a:xfrm>
        </p:spPr>
        <p:txBody>
          <a:bodyPr>
            <a:noAutofit/>
          </a:bodyPr>
          <a:lstStyle/>
          <a:p>
            <a:pPr algn="just"/>
            <a:r>
              <a:rPr lang="ar-IQ" sz="2800" dirty="0"/>
              <a:t>عند فرض الضريبة فان اثرها الاول يقع على المكلف سواء بصفته مالكا </a:t>
            </a:r>
            <a:r>
              <a:rPr lang="ar-IQ" sz="2800" dirty="0" err="1"/>
              <a:t>لاصل</a:t>
            </a:r>
            <a:r>
              <a:rPr lang="ar-IQ" sz="2800" dirty="0"/>
              <a:t> من الاصول او دخلا او مشتريا لسعلة او خدمة , او قد ينتقل اثر الضريبة من المكلف الى الغير ,لذا يمثل نقل عبء الضريبة من المكلف الى الغير .</a:t>
            </a:r>
          </a:p>
          <a:p>
            <a:pPr algn="just"/>
            <a:r>
              <a:rPr lang="ar-IQ" sz="2800" dirty="0"/>
              <a:t>ويمكن تعريف العبء الضريبي ويقصد بهذه نقل عبء الضريبة من المكلف الذي حدده القانون لدفعها الى </a:t>
            </a:r>
            <a:r>
              <a:rPr lang="ar-IQ" dirty="0"/>
              <a:t>شخص </a:t>
            </a:r>
            <a:r>
              <a:rPr lang="ar-IQ" dirty="0" err="1"/>
              <a:t>اخر,بحيث</a:t>
            </a:r>
            <a:r>
              <a:rPr lang="ar-IQ" dirty="0"/>
              <a:t> يقتصر دور المكلف الاول على اداء المبالغ </a:t>
            </a:r>
            <a:r>
              <a:rPr lang="ar-IQ" dirty="0" err="1"/>
              <a:t>المستحقةعلية</a:t>
            </a:r>
            <a:r>
              <a:rPr lang="ar-IQ" dirty="0"/>
              <a:t> من الخزانة ثم </a:t>
            </a:r>
            <a:r>
              <a:rPr lang="ar-IQ" dirty="0" err="1"/>
              <a:t>استعداتها</a:t>
            </a:r>
            <a:r>
              <a:rPr lang="ar-IQ" dirty="0"/>
              <a:t> بعد ذلك من الشخص الثالث</a:t>
            </a:r>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83923814"/>
      </p:ext>
    </p:extLst>
  </p:cSld>
  <p:clrMapOvr>
    <a:masterClrMapping/>
  </p:clrMapOvr>
  <mc:AlternateContent xmlns:mc="http://schemas.openxmlformats.org/markup-compatibility/2006">
    <mc:Choice xmlns:p14="http://schemas.microsoft.com/office/powerpoint/2010/main" Requires="p14">
      <p:transition spd="slow" p14:dur="2000" advTm="21032"/>
    </mc:Choice>
    <mc:Fallback>
      <p:transition spd="slow" advTm="210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النقل البسيط والنقل الركب</a:t>
            </a:r>
            <a:endParaRPr lang="ar-IQ" dirty="0"/>
          </a:p>
        </p:txBody>
      </p:sp>
      <p:sp>
        <p:nvSpPr>
          <p:cNvPr id="3" name="عنصر نائب للمحتوى 2"/>
          <p:cNvSpPr>
            <a:spLocks noGrp="1"/>
          </p:cNvSpPr>
          <p:nvPr>
            <p:ph idx="1"/>
          </p:nvPr>
        </p:nvSpPr>
        <p:spPr/>
        <p:txBody>
          <a:bodyPr>
            <a:normAutofit fontScale="92500" lnSpcReduction="10000"/>
          </a:bodyPr>
          <a:lstStyle/>
          <a:p>
            <a:r>
              <a:rPr lang="ar-IQ" dirty="0"/>
              <a:t>النقل البسيط والنقل المركب </a:t>
            </a:r>
          </a:p>
          <a:p>
            <a:r>
              <a:rPr lang="ar-IQ" dirty="0"/>
              <a:t>ويقصد به نقل عبء الضريبة من المكلف القانوني الى الغير الذي يستقر علية عبء الضريبة ويصبح المكلف الحقيقي والمثال على ذلك مالك العقار يرفع قيمة الايجار بمقدار الضريبة المفروضة علية فيتحمل هذا المستأجر .</a:t>
            </a:r>
          </a:p>
          <a:p>
            <a:r>
              <a:rPr lang="ar-IQ" dirty="0"/>
              <a:t>النقل المركب هو نقل عبء الضريبة عدة مرات من شخص الى اخر قبل ان يستقر في النهاية على المكلف الحقيقي مثل قيام المنتج بزيادة اسعار الانتاج بغية عبء نقل عبء الضريبة الى تاجر التجزئة الذي يرفع اسعاره ليحمل المستهلك وقد يكون طبيب او محامي ...</a:t>
            </a:r>
          </a:p>
          <a:p>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106406490"/>
      </p:ext>
    </p:extLst>
  </p:cSld>
  <p:clrMapOvr>
    <a:masterClrMapping/>
  </p:clrMapOvr>
  <mc:AlternateContent xmlns:mc="http://schemas.openxmlformats.org/markup-compatibility/2006">
    <mc:Choice xmlns:p14="http://schemas.microsoft.com/office/powerpoint/2010/main" Requires="p14">
      <p:transition spd="slow" p14:dur="2000" advTm="101108"/>
    </mc:Choice>
    <mc:Fallback>
      <p:transition spd="slow" advTm="1011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t>النقل الى الامام والنقل الى الخلف</a:t>
            </a:r>
          </a:p>
        </p:txBody>
      </p:sp>
      <p:sp>
        <p:nvSpPr>
          <p:cNvPr id="3" name="عنصر نائب للمحتوى 2"/>
          <p:cNvSpPr>
            <a:spLocks noGrp="1"/>
          </p:cNvSpPr>
          <p:nvPr>
            <p:ph idx="1"/>
          </p:nvPr>
        </p:nvSpPr>
        <p:spPr/>
        <p:txBody>
          <a:bodyPr>
            <a:normAutofit fontScale="92500" lnSpcReduction="10000"/>
          </a:bodyPr>
          <a:lstStyle/>
          <a:p>
            <a:r>
              <a:rPr lang="ar-IQ" dirty="0"/>
              <a:t>النقل الى الامام هو نقل العبء الضريبي باتجاه الشخص الذي يلي المكلف القانوني في الدورة الاقتصادية فيحول المنتج عبء الضريبة في النقل الى امام الى التاجر والتاجر الى المستهلك ورب العمل الى العامل </a:t>
            </a:r>
          </a:p>
          <a:p>
            <a:r>
              <a:rPr lang="ar-IQ" dirty="0"/>
              <a:t>النقل الى الخلف فهو نقل العبء الضريبة الى الشخص الذي يأتي في المرحلة السابقة في الدورة الاقتصادية </a:t>
            </a:r>
            <a:r>
              <a:rPr lang="ar-IQ" dirty="0" err="1"/>
              <a:t>السابقه</a:t>
            </a:r>
            <a:r>
              <a:rPr lang="ar-IQ" dirty="0"/>
              <a:t> بالنسبة الى المكلف القانوني كأن يعود التاجر الى المنتج طالبا تخفيض اسعار منتجاته على اثر فرض ضريبة على المبيعات تقع على التاجر او يعود العامل الى رب العمل طالبا زيادة في الأجر نتيجة فرض الضريبة على الرواتب والاجر</a:t>
            </a:r>
          </a:p>
          <a:p>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723592699"/>
      </p:ext>
    </p:extLst>
  </p:cSld>
  <p:clrMapOvr>
    <a:masterClrMapping/>
  </p:clrMapOvr>
  <mc:AlternateContent xmlns:mc="http://schemas.openxmlformats.org/markup-compatibility/2006">
    <mc:Choice xmlns:p14="http://schemas.microsoft.com/office/powerpoint/2010/main" Requires="p14">
      <p:transition spd="slow" p14:dur="2000" advTm="69190"/>
    </mc:Choice>
    <mc:Fallback>
      <p:transition spd="slow" advTm="69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t>النقل الجزئي والنقل الكامل </a:t>
            </a:r>
          </a:p>
        </p:txBody>
      </p:sp>
      <p:sp>
        <p:nvSpPr>
          <p:cNvPr id="3" name="عنصر نائب للمحتوى 2"/>
          <p:cNvSpPr>
            <a:spLocks noGrp="1"/>
          </p:cNvSpPr>
          <p:nvPr>
            <p:ph idx="1"/>
          </p:nvPr>
        </p:nvSpPr>
        <p:spPr/>
        <p:txBody>
          <a:bodyPr/>
          <a:lstStyle/>
          <a:p>
            <a:r>
              <a:rPr lang="ar-IQ" dirty="0"/>
              <a:t>النقل الجزئي هو نقل المكلف القانوني جزء من الضريبة الى الاخرين ويتحمل الجزء الباقي وذلك يحصل عندما </a:t>
            </a:r>
            <a:r>
              <a:rPr lang="ar-IQ" dirty="0" err="1"/>
              <a:t>لاتساعد</a:t>
            </a:r>
            <a:r>
              <a:rPr lang="ar-IQ" dirty="0"/>
              <a:t> الحالة الاقتصادية على نقل الضريبة</a:t>
            </a:r>
          </a:p>
          <a:p>
            <a:r>
              <a:rPr lang="ar-IQ" dirty="0"/>
              <a:t>النقل الكامل هو نقل المبلغ الذي فرض على المكلف </a:t>
            </a:r>
            <a:r>
              <a:rPr lang="ar-IQ" dirty="0" err="1"/>
              <a:t>القانةني</a:t>
            </a:r>
            <a:r>
              <a:rPr lang="ar-IQ" dirty="0"/>
              <a:t> بالكامل الى شخص اخر </a:t>
            </a:r>
          </a:p>
          <a:p>
            <a:endParaRPr lang="ar-IQ" dirty="0"/>
          </a:p>
        </p:txBody>
      </p:sp>
      <p:pic>
        <p:nvPicPr>
          <p:cNvPr id="4" name="صو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756763767"/>
      </p:ext>
    </p:extLst>
  </p:cSld>
  <p:clrMapOvr>
    <a:masterClrMapping/>
  </p:clrMapOvr>
  <mc:AlternateContent xmlns:mc="http://schemas.openxmlformats.org/markup-compatibility/2006">
    <mc:Choice xmlns:p14="http://schemas.microsoft.com/office/powerpoint/2010/main" Requires="p14">
      <p:transition spd="slow" p14:dur="2000" advTm="52922"/>
    </mc:Choice>
    <mc:Fallback>
      <p:transition spd="slow" advTm="529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303</Words>
  <Application>Microsoft Office PowerPoint</Application>
  <PresentationFormat>عرض على الشاشة (3:4)‏</PresentationFormat>
  <Paragraphs>13</Paragraphs>
  <Slides>4</Slides>
  <Notes>0</Notes>
  <HiddenSlides>0</HiddenSlides>
  <MMClips>4</MMClips>
  <ScaleCrop>false</ScaleCrop>
  <HeadingPairs>
    <vt:vector size="4" baseType="variant">
      <vt:variant>
        <vt:lpstr>نسق</vt:lpstr>
      </vt:variant>
      <vt:variant>
        <vt:i4>1</vt:i4>
      </vt:variant>
      <vt:variant>
        <vt:lpstr>عناوين الشرائح</vt:lpstr>
      </vt:variant>
      <vt:variant>
        <vt:i4>4</vt:i4>
      </vt:variant>
    </vt:vector>
  </HeadingPairs>
  <TitlesOfParts>
    <vt:vector size="5" baseType="lpstr">
      <vt:lpstr>سمة Office</vt:lpstr>
      <vt:lpstr>العبء الضريبي</vt:lpstr>
      <vt:lpstr>النقل البسيط والنقل الركب</vt:lpstr>
      <vt:lpstr>النقل الى الامام والنقل الى الخلف</vt:lpstr>
      <vt:lpstr>النقل الجزئي والنقل الكامل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العبء الضريبي</dc:title>
  <dc:creator>a</dc:creator>
  <cp:lastModifiedBy>a</cp:lastModifiedBy>
  <cp:revision>2</cp:revision>
  <dcterms:created xsi:type="dcterms:W3CDTF">2020-04-26T22:00:13Z</dcterms:created>
  <dcterms:modified xsi:type="dcterms:W3CDTF">2020-04-26T22:18:16Z</dcterms:modified>
</cp:coreProperties>
</file>