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57" r:id="rId4"/>
    <p:sldId id="258" r:id="rId5"/>
    <p:sldId id="259" r:id="rId6"/>
  </p:sldIdLst>
  <p:sldSz cx="9144000" cy="6858000" type="screen4x3"/>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L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LY"/>
          </a:p>
        </p:txBody>
      </p:sp>
      <p:sp>
        <p:nvSpPr>
          <p:cNvPr id="4" name="Date Placeholder 3"/>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L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L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5" name="Date Placeholder 4"/>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L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7" name="Date Placeholder 6"/>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8" name="Footer Placeholder 7"/>
          <p:cNvSpPr>
            <a:spLocks noGrp="1"/>
          </p:cNvSpPr>
          <p:nvPr>
            <p:ph type="ftr" sz="quarter" idx="11"/>
          </p:nvPr>
        </p:nvSpPr>
        <p:spPr/>
        <p:txBody>
          <a:bodyPr/>
          <a:lstStyle/>
          <a:p>
            <a:endParaRPr lang="ar-LY"/>
          </a:p>
        </p:txBody>
      </p:sp>
      <p:sp>
        <p:nvSpPr>
          <p:cNvPr id="9" name="Slide Number Placeholder 8"/>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Date Placeholder 2"/>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4" name="Footer Placeholder 3"/>
          <p:cNvSpPr>
            <a:spLocks noGrp="1"/>
          </p:cNvSpPr>
          <p:nvPr>
            <p:ph type="ftr" sz="quarter" idx="11"/>
          </p:nvPr>
        </p:nvSpPr>
        <p:spPr/>
        <p:txBody>
          <a:bodyPr/>
          <a:lstStyle/>
          <a:p>
            <a:endParaRPr lang="ar-LY"/>
          </a:p>
        </p:txBody>
      </p:sp>
      <p:sp>
        <p:nvSpPr>
          <p:cNvPr id="5" name="Slide Number Placeholder 4"/>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3" name="Footer Placeholder 2"/>
          <p:cNvSpPr>
            <a:spLocks noGrp="1"/>
          </p:cNvSpPr>
          <p:nvPr>
            <p:ph type="ftr" sz="quarter" idx="11"/>
          </p:nvPr>
        </p:nvSpPr>
        <p:spPr/>
        <p:txBody>
          <a:bodyPr/>
          <a:lstStyle/>
          <a:p>
            <a:endParaRPr lang="ar-LY"/>
          </a:p>
        </p:txBody>
      </p:sp>
      <p:sp>
        <p:nvSpPr>
          <p:cNvPr id="4" name="Slide Number Placeholder 3"/>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L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L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L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B2008-B5CB-4F60-9F55-7C8DB5D98F3C}" type="datetimeFigureOut">
              <a:rPr lang="ar-LY" smtClean="0"/>
              <a:pPr/>
              <a:t>04/09/1441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C3CB9A8F-DAE5-4075-8B4C-3316F443E4E6}" type="slidenum">
              <a:rPr lang="ar-LY" smtClean="0"/>
              <a:pPr/>
              <a:t>‹#›</a:t>
            </a:fld>
            <a:endParaRPr lang="ar-L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L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02B2008-B5CB-4F60-9F55-7C8DB5D98F3C}" type="datetimeFigureOut">
              <a:rPr lang="ar-LY" smtClean="0"/>
              <a:pPr/>
              <a:t>04/09/1441</a:t>
            </a:fld>
            <a:endParaRPr lang="ar-L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LY"/>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CB9A8F-DAE5-4075-8B4C-3316F443E4E6}" type="slidenum">
              <a:rPr lang="ar-LY" smtClean="0"/>
              <a:pPr/>
              <a:t>‹#›</a:t>
            </a:fld>
            <a:endParaRPr lang="ar-L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86800" cy="1371599"/>
          </a:xfrm>
          <a:solidFill>
            <a:schemeClr val="accent2">
              <a:lumMod val="40000"/>
              <a:lumOff val="60000"/>
            </a:schemeClr>
          </a:solidFill>
        </p:spPr>
        <p:txBody>
          <a:bodyPr/>
          <a:lstStyle/>
          <a:p>
            <a:r>
              <a:rPr lang="ar-IQ" dirty="0" smtClean="0"/>
              <a:t>التزام رب العمل بدفع الاجر</a:t>
            </a:r>
            <a:endParaRPr lang="ar-LY" dirty="0"/>
          </a:p>
        </p:txBody>
      </p:sp>
      <p:sp>
        <p:nvSpPr>
          <p:cNvPr id="3" name="Subtitle 2"/>
          <p:cNvSpPr>
            <a:spLocks noGrp="1"/>
          </p:cNvSpPr>
          <p:nvPr>
            <p:ph type="subTitle" idx="1"/>
          </p:nvPr>
        </p:nvSpPr>
        <p:spPr>
          <a:xfrm>
            <a:off x="228600" y="1600200"/>
            <a:ext cx="8534400" cy="5105400"/>
          </a:xfrm>
          <a:solidFill>
            <a:srgbClr val="00B0F0"/>
          </a:solidFill>
        </p:spPr>
        <p:txBody>
          <a:bodyPr/>
          <a:lstStyle/>
          <a:p>
            <a:pPr algn="r"/>
            <a:endParaRPr lang="en-US" dirty="0" smtClean="0"/>
          </a:p>
        </p:txBody>
      </p:sp>
      <p:pic>
        <p:nvPicPr>
          <p:cNvPr id="4" name="Picture 3" descr="407031_295917000458413_1583682126_n.jpg"/>
          <p:cNvPicPr>
            <a:picLocks noChangeAspect="1"/>
          </p:cNvPicPr>
          <p:nvPr/>
        </p:nvPicPr>
        <p:blipFill>
          <a:blip r:embed="rId3"/>
          <a:stretch>
            <a:fillRect/>
          </a:stretch>
        </p:blipFill>
        <p:spPr>
          <a:xfrm>
            <a:off x="457200" y="4191000"/>
            <a:ext cx="3048000" cy="2286000"/>
          </a:xfrm>
          <a:prstGeom prst="rect">
            <a:avLst/>
          </a:prstGeom>
        </p:spPr>
      </p:pic>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4724400" y="3124200"/>
            <a:ext cx="2743200" cy="2743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31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a:p>
        </p:txBody>
      </p:sp>
      <p:sp>
        <p:nvSpPr>
          <p:cNvPr id="3" name="Content Placeholder 2"/>
          <p:cNvSpPr>
            <a:spLocks noGrp="1"/>
          </p:cNvSpPr>
          <p:nvPr>
            <p:ph idx="1"/>
          </p:nvPr>
        </p:nvSpPr>
        <p:spPr>
          <a:solidFill>
            <a:srgbClr val="FFFF00"/>
          </a:solidFill>
        </p:spPr>
        <p:txBody>
          <a:bodyPr/>
          <a:lstStyle/>
          <a:p>
            <a:r>
              <a:rPr lang="ar-IQ" dirty="0" smtClean="0">
                <a:solidFill>
                  <a:schemeClr val="tx1"/>
                </a:solidFill>
              </a:rPr>
              <a:t>يستحق دفع الاجرة عند تسلم العمل، الا اذا قضى الاتفاق او العرف بغير ذلك مع مراعاة احكام المادة 874. </a:t>
            </a:r>
            <a:endParaRPr lang="en-US" dirty="0" smtClean="0">
              <a:solidFill>
                <a:schemeClr val="tx1"/>
              </a:solidFill>
            </a:endParaRPr>
          </a:p>
          <a:p>
            <a:r>
              <a:rPr lang="ar-IQ" dirty="0" smtClean="0">
                <a:solidFill>
                  <a:schemeClr val="tx1"/>
                </a:solidFill>
              </a:rPr>
              <a:t>1 – اذا لم تحدد الاجرة سلفاً او حددت على وجه تقريبي، وجب الرجوع في تحديدها الى قيمة العمل ونفقات المقاول. </a:t>
            </a:r>
            <a:endParaRPr lang="en-US" dirty="0" smtClean="0">
              <a:solidFill>
                <a:schemeClr val="tx1"/>
              </a:solidFill>
            </a:endParaRPr>
          </a:p>
          <a:p>
            <a:r>
              <a:rPr lang="ar-IQ" dirty="0" smtClean="0">
                <a:solidFill>
                  <a:schemeClr val="tx1"/>
                </a:solidFill>
              </a:rPr>
              <a:t>2 – ويجب اعتبار ان هناك اتفاقاً ضمنياً على وجوب الاجر اذا تبين من الظرف ان الشيء او العمل الموصي به ما كان ليؤدي الا لقاء اجر يقابله </a:t>
            </a:r>
            <a:r>
              <a:rPr lang="ar-IQ" dirty="0" smtClean="0"/>
              <a:t>.</a:t>
            </a:r>
            <a:r>
              <a:rPr lang="ar-IQ" dirty="0" smtClean="0">
                <a:solidFill>
                  <a:schemeClr val="tx1"/>
                </a:solidFill>
              </a:rPr>
              <a:t> مادة 880 </a:t>
            </a:r>
            <a:endParaRPr lang="en-US" dirty="0" smtClean="0">
              <a:solidFill>
                <a:schemeClr val="tx1"/>
              </a:solidFill>
            </a:endParaRPr>
          </a:p>
          <a:p>
            <a:r>
              <a:rPr lang="ar-IQ" dirty="0" smtClean="0"/>
              <a:t>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a:p>
        </p:txBody>
      </p:sp>
      <p:sp>
        <p:nvSpPr>
          <p:cNvPr id="3" name="Content Placeholder 2"/>
          <p:cNvSpPr>
            <a:spLocks noGrp="1"/>
          </p:cNvSpPr>
          <p:nvPr>
            <p:ph idx="1"/>
          </p:nvPr>
        </p:nvSpPr>
        <p:spPr>
          <a:solidFill>
            <a:srgbClr val="FFFF00"/>
          </a:solidFill>
        </p:spPr>
        <p:txBody>
          <a:bodyPr>
            <a:normAutofit lnSpcReduction="10000"/>
          </a:bodyPr>
          <a:lstStyle/>
          <a:p>
            <a:r>
              <a:rPr lang="ar-IQ" dirty="0" smtClean="0"/>
              <a:t> </a:t>
            </a:r>
            <a:endParaRPr lang="en-US" dirty="0" smtClean="0"/>
          </a:p>
          <a:p>
            <a:r>
              <a:rPr lang="ar-IQ" dirty="0" smtClean="0"/>
              <a:t>مادة 877 </a:t>
            </a:r>
            <a:endParaRPr lang="en-US" dirty="0" smtClean="0"/>
          </a:p>
          <a:p>
            <a:r>
              <a:rPr lang="ar-IQ" dirty="0" smtClean="0"/>
              <a:t>اذا ابرم العقد بأجرة حددت جزافاً على اساس تصميم اتفق عليه مع رب العمل، فليس للمقاول ان يطالب بأية زيادة في الاجرة حتى لو حدث في هذا التصميم تعديل او اضافة، الا ان يكون ذلك راجعاً الى خطأ من رب العمل او يكون مأذوناً منه وقد اتفق، مع المقاول على اجرته ويجب ان يحصل هذا الاتفاق كتابة الا اذا كان العقد الاصلي ذاته قد اتفق عليه مشافهة. </a:t>
            </a:r>
            <a:endParaRPr lang="en-US" dirty="0" smtClean="0"/>
          </a:p>
          <a:p>
            <a:endParaRPr lang="ar-LY" dirty="0" smtClean="0"/>
          </a:p>
          <a:p>
            <a:endParaRPr lang="ar-L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ar-LY" dirty="0"/>
          </a:p>
        </p:txBody>
      </p:sp>
      <p:sp>
        <p:nvSpPr>
          <p:cNvPr id="3" name="Content Placeholder 2"/>
          <p:cNvSpPr>
            <a:spLocks noGrp="1"/>
          </p:cNvSpPr>
          <p:nvPr>
            <p:ph idx="1"/>
          </p:nvPr>
        </p:nvSpPr>
        <p:spPr>
          <a:xfrm>
            <a:off x="152400" y="762000"/>
            <a:ext cx="8839200" cy="5943600"/>
          </a:xfrm>
          <a:solidFill>
            <a:srgbClr val="FFFF00"/>
          </a:solidFill>
        </p:spPr>
        <p:txBody>
          <a:bodyPr>
            <a:normAutofit fontScale="70000" lnSpcReduction="20000"/>
          </a:bodyPr>
          <a:lstStyle/>
          <a:p>
            <a:r>
              <a:rPr lang="ar-IQ" dirty="0" smtClean="0"/>
              <a:t>مادة 878 </a:t>
            </a:r>
            <a:endParaRPr lang="en-US" dirty="0" smtClean="0"/>
          </a:p>
          <a:p>
            <a:r>
              <a:rPr lang="ar-IQ" dirty="0" smtClean="0"/>
              <a:t>ليس للقوال اذا ارتفعت اسعار المواد الاولية واجور الايدي العاملة ان يستند الى ذلك ليطلب زيادة في الاجرة حتى لو بلغ هذا الارتفاع حداً يجعل تنفيذ العقد عسيراً، على انه اذا انهار التوازن الاقتصادي بين التزامات كل من رب العمل والمقاول انهياراً تاماً بسبب حوادث لم تكن في الحسبان وقت التعاقد وانعدم بذلك الاساس الذي قام عليه التقدير المالي لعقد المقاولة، جاز للمحكمة ان تقضي بزيادة في الاجرة او فسخ العقد.</a:t>
            </a:r>
            <a:endParaRPr lang="en-US" dirty="0" smtClean="0"/>
          </a:p>
          <a:p>
            <a:r>
              <a:rPr lang="ar-IQ" dirty="0" smtClean="0"/>
              <a:t> </a:t>
            </a:r>
            <a:endParaRPr lang="en-US" dirty="0" smtClean="0"/>
          </a:p>
          <a:p>
            <a:r>
              <a:rPr lang="ar-IQ" dirty="0" smtClean="0"/>
              <a:t>مادة 879 </a:t>
            </a:r>
            <a:endParaRPr lang="en-US" dirty="0" smtClean="0"/>
          </a:p>
          <a:p>
            <a:r>
              <a:rPr lang="ar-IQ" dirty="0" smtClean="0"/>
              <a:t>1 – اذا ابرم العقد على اساس مقايسة بسعر الوحدة وتبين في اثناء العمل انه من الضروري لتنفيذ التصميم المتفق عليه مجاوزة المصروفات المقدرة في المقايسة مجاوزة محسوسة، وجب على المقاول ان يخبر في الحال رب العمل مبيناً مقدار ما يتوقعه من المصروفات، فان لم يفعل سقط حقه في استرداد ما جاوز به قيمة المقايسة من نفقات. </a:t>
            </a:r>
            <a:endParaRPr lang="en-US" dirty="0" smtClean="0"/>
          </a:p>
          <a:p>
            <a:r>
              <a:rPr lang="ar-IQ" dirty="0" smtClean="0"/>
              <a:t>2 – فإذا كانت المجاوزة التي يقتضيها تنفيذ التصميم جسيمة، جاز لرب العمل ان يتحلل من العقد، فإذا اراد التحلل وجب ان يبادر به دون ابطاء مع تعويض المقاول عن جميع ما انفقه من المصروفات وما انجزه من الاعمال دون ما كان يستطيع كسبه لو انه اتم العمل. </a:t>
            </a:r>
            <a:endParaRPr lang="en-US" dirty="0" smtClean="0"/>
          </a:p>
          <a:p>
            <a:r>
              <a:rPr lang="ar-IQ" dirty="0" smtClean="0"/>
              <a:t> </a:t>
            </a:r>
            <a:endParaRPr lang="en-US" dirty="0" smtClean="0"/>
          </a:p>
          <a:p>
            <a:endParaRPr lang="ar-LY" dirty="0" smtClean="0"/>
          </a:p>
          <a:p>
            <a:endParaRPr lang="ar-LY"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a:p>
        </p:txBody>
      </p:sp>
      <p:sp>
        <p:nvSpPr>
          <p:cNvPr id="3" name="Content Placeholder 2"/>
          <p:cNvSpPr>
            <a:spLocks noGrp="1"/>
          </p:cNvSpPr>
          <p:nvPr>
            <p:ph idx="1"/>
          </p:nvPr>
        </p:nvSpPr>
        <p:spPr>
          <a:solidFill>
            <a:srgbClr val="FFFF00"/>
          </a:solidFill>
        </p:spPr>
        <p:txBody>
          <a:bodyPr>
            <a:normAutofit/>
          </a:bodyPr>
          <a:lstStyle/>
          <a:p>
            <a:r>
              <a:rPr lang="ar-IQ" dirty="0" smtClean="0"/>
              <a:t> </a:t>
            </a:r>
            <a:endParaRPr lang="en-US" dirty="0" smtClean="0"/>
          </a:p>
          <a:p>
            <a:r>
              <a:rPr lang="ar-IQ" dirty="0" smtClean="0"/>
              <a:t>مادة 881 </a:t>
            </a:r>
            <a:endParaRPr lang="en-US" dirty="0" smtClean="0"/>
          </a:p>
          <a:p>
            <a:r>
              <a:rPr lang="ar-IQ" dirty="0" smtClean="0"/>
              <a:t>1 – يستحق المهندس المعماري اجراً مستقلاً عن وضع التصميم وعمل المقايسة وآخر عن ادارة الاعمال، فذا لم يحدد العقد هذه الاجور وجب تقديرها وفقاً للعرف الجاري. </a:t>
            </a:r>
            <a:endParaRPr lang="en-US" dirty="0" smtClean="0"/>
          </a:p>
          <a:p>
            <a:r>
              <a:rPr lang="ar-IQ" dirty="0" smtClean="0"/>
              <a:t>2 – غير انه اذا لم يتم العمل بمقتضى التصميم الذي وضعه المهندس وجب تقدير الاجرة بحسب الزمن الذي وضع التصميم، مع مراعاة طبيعة العمل. </a:t>
            </a:r>
            <a:endParaRPr lang="en-US" dirty="0" smtClean="0"/>
          </a:p>
          <a:p>
            <a:endParaRPr lang="ar-LY" dirty="0" smtClean="0"/>
          </a:p>
          <a:p>
            <a:endParaRPr lang="ar-LY"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157</Words>
  <Application>Microsoft Office PowerPoint</Application>
  <PresentationFormat>On-screen Show (4:3)</PresentationFormat>
  <Paragraphs>19</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التزام رب العمل بدفع الاجر</vt:lpstr>
      <vt:lpstr>Slide 2</vt:lpstr>
      <vt:lpstr>Slide 3</vt:lpstr>
      <vt:lpstr>Slide 4</vt:lpstr>
      <vt:lpstr>Slide 5</vt:lpstr>
    </vt:vector>
  </TitlesOfParts>
  <Company>DamasGate.com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Hassin</dc:creator>
  <cp:lastModifiedBy>Hassin</cp:lastModifiedBy>
  <cp:revision>17</cp:revision>
  <dcterms:created xsi:type="dcterms:W3CDTF">2020-04-18T19:24:09Z</dcterms:created>
  <dcterms:modified xsi:type="dcterms:W3CDTF">2020-04-26T05:46:41Z</dcterms:modified>
</cp:coreProperties>
</file>