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L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3" d="100"/>
          <a:sy n="63" d="100"/>
        </p:scale>
        <p:origin x="-1596"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A2B6AAB-9968-4BB5-809E-18CBE5765E67}" type="datetimeFigureOut">
              <a:rPr lang="ar-LY" smtClean="0"/>
              <a:pPr/>
              <a:t>11/09/1441</a:t>
            </a:fld>
            <a:endParaRPr lang="ar-LY"/>
          </a:p>
        </p:txBody>
      </p:sp>
      <p:sp>
        <p:nvSpPr>
          <p:cNvPr id="19" name="Footer Placeholder 18"/>
          <p:cNvSpPr>
            <a:spLocks noGrp="1"/>
          </p:cNvSpPr>
          <p:nvPr>
            <p:ph type="ftr" sz="quarter" idx="11"/>
          </p:nvPr>
        </p:nvSpPr>
        <p:spPr/>
        <p:txBody>
          <a:bodyPr/>
          <a:lstStyle/>
          <a:p>
            <a:endParaRPr lang="ar-LY"/>
          </a:p>
        </p:txBody>
      </p:sp>
      <p:sp>
        <p:nvSpPr>
          <p:cNvPr id="27" name="Slide Number Placeholder 26"/>
          <p:cNvSpPr>
            <a:spLocks noGrp="1"/>
          </p:cNvSpPr>
          <p:nvPr>
            <p:ph type="sldNum" sz="quarter" idx="12"/>
          </p:nvPr>
        </p:nvSpPr>
        <p:spPr/>
        <p:txBody>
          <a:bodyPr/>
          <a:lstStyle/>
          <a:p>
            <a:fld id="{9BD5EA54-2AC0-4E80-94F4-898C4071AF98}" type="slidenum">
              <a:rPr lang="ar-LY" smtClean="0"/>
              <a:pPr/>
              <a:t>‹#›</a:t>
            </a:fld>
            <a:endParaRPr lang="ar-LY"/>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2B6AAB-9968-4BB5-809E-18CBE5765E67}" type="datetimeFigureOut">
              <a:rPr lang="ar-LY" smtClean="0"/>
              <a:pPr/>
              <a:t>11/09/1441</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2B6AAB-9968-4BB5-809E-18CBE5765E67}" type="datetimeFigureOut">
              <a:rPr lang="ar-LY" smtClean="0"/>
              <a:pPr/>
              <a:t>11/09/1441</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2B6AAB-9968-4BB5-809E-18CBE5765E67}" type="datetimeFigureOut">
              <a:rPr lang="ar-LY" smtClean="0"/>
              <a:pPr/>
              <a:t>11/09/1441</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A2B6AAB-9968-4BB5-809E-18CBE5765E67}" type="datetimeFigureOut">
              <a:rPr lang="ar-LY" smtClean="0"/>
              <a:pPr/>
              <a:t>11/09/1441</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9BD5EA54-2AC0-4E80-94F4-898C4071AF98}" type="slidenum">
              <a:rPr lang="ar-LY" smtClean="0"/>
              <a:pPr/>
              <a:t>‹#›</a:t>
            </a:fld>
            <a:endParaRPr lang="ar-LY"/>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2B6AAB-9968-4BB5-809E-18CBE5765E67}" type="datetimeFigureOut">
              <a:rPr lang="ar-LY" smtClean="0"/>
              <a:pPr/>
              <a:t>11/09/1441</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A2B6AAB-9968-4BB5-809E-18CBE5765E67}" type="datetimeFigureOut">
              <a:rPr lang="ar-LY" smtClean="0"/>
              <a:pPr/>
              <a:t>11/09/1441</a:t>
            </a:fld>
            <a:endParaRPr lang="ar-LY"/>
          </a:p>
        </p:txBody>
      </p:sp>
      <p:sp>
        <p:nvSpPr>
          <p:cNvPr id="8" name="Footer Placeholder 7"/>
          <p:cNvSpPr>
            <a:spLocks noGrp="1"/>
          </p:cNvSpPr>
          <p:nvPr>
            <p:ph type="ftr" sz="quarter" idx="11"/>
          </p:nvPr>
        </p:nvSpPr>
        <p:spPr/>
        <p:txBody>
          <a:bodyPr/>
          <a:lstStyle/>
          <a:p>
            <a:endParaRPr lang="ar-LY"/>
          </a:p>
        </p:txBody>
      </p:sp>
      <p:sp>
        <p:nvSpPr>
          <p:cNvPr id="9" name="Slide Number Placeholder 8"/>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2B6AAB-9968-4BB5-809E-18CBE5765E67}" type="datetimeFigureOut">
              <a:rPr lang="ar-LY" smtClean="0"/>
              <a:pPr/>
              <a:t>11/09/1441</a:t>
            </a:fld>
            <a:endParaRPr lang="ar-LY"/>
          </a:p>
        </p:txBody>
      </p:sp>
      <p:sp>
        <p:nvSpPr>
          <p:cNvPr id="4" name="Footer Placeholder 3"/>
          <p:cNvSpPr>
            <a:spLocks noGrp="1"/>
          </p:cNvSpPr>
          <p:nvPr>
            <p:ph type="ftr" sz="quarter" idx="11"/>
          </p:nvPr>
        </p:nvSpPr>
        <p:spPr/>
        <p:txBody>
          <a:bodyPr/>
          <a:lstStyle/>
          <a:p>
            <a:endParaRPr lang="ar-LY"/>
          </a:p>
        </p:txBody>
      </p:sp>
      <p:sp>
        <p:nvSpPr>
          <p:cNvPr id="5" name="Slide Number Placeholder 4"/>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B6AAB-9968-4BB5-809E-18CBE5765E67}" type="datetimeFigureOut">
              <a:rPr lang="ar-LY" smtClean="0"/>
              <a:pPr/>
              <a:t>11/09/1441</a:t>
            </a:fld>
            <a:endParaRPr lang="ar-LY"/>
          </a:p>
        </p:txBody>
      </p:sp>
      <p:sp>
        <p:nvSpPr>
          <p:cNvPr id="3" name="Footer Placeholder 2"/>
          <p:cNvSpPr>
            <a:spLocks noGrp="1"/>
          </p:cNvSpPr>
          <p:nvPr>
            <p:ph type="ftr" sz="quarter" idx="11"/>
          </p:nvPr>
        </p:nvSpPr>
        <p:spPr/>
        <p:txBody>
          <a:bodyPr/>
          <a:lstStyle/>
          <a:p>
            <a:endParaRPr lang="ar-LY"/>
          </a:p>
        </p:txBody>
      </p:sp>
      <p:sp>
        <p:nvSpPr>
          <p:cNvPr id="4" name="Slide Number Placeholder 3"/>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2B6AAB-9968-4BB5-809E-18CBE5765E67}" type="datetimeFigureOut">
              <a:rPr lang="ar-LY" smtClean="0"/>
              <a:pPr/>
              <a:t>11/09/1441</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A2B6AAB-9968-4BB5-809E-18CBE5765E67}" type="datetimeFigureOut">
              <a:rPr lang="ar-LY" smtClean="0"/>
              <a:pPr/>
              <a:t>11/09/1441</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a:xfrm>
            <a:off x="8077200" y="6356350"/>
            <a:ext cx="609600" cy="365125"/>
          </a:xfrm>
        </p:spPr>
        <p:txBody>
          <a:bodyPr/>
          <a:lstStyle/>
          <a:p>
            <a:fld id="{9BD5EA54-2AC0-4E80-94F4-898C4071AF98}" type="slidenum">
              <a:rPr lang="ar-LY" smtClean="0"/>
              <a:pPr/>
              <a:t>‹#›</a:t>
            </a:fld>
            <a:endParaRPr lang="ar-LY"/>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2B6AAB-9968-4BB5-809E-18CBE5765E67}" type="datetimeFigureOut">
              <a:rPr lang="ar-LY" smtClean="0"/>
              <a:pPr/>
              <a:t>11/09/1441</a:t>
            </a:fld>
            <a:endParaRPr lang="ar-LY"/>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LY"/>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D5EA54-2AC0-4E80-94F4-898C4071AF98}" type="slidenum">
              <a:rPr lang="ar-LY" smtClean="0"/>
              <a:pPr/>
              <a:t>‹#›</a:t>
            </a:fld>
            <a:endParaRPr lang="ar-LY"/>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04800"/>
            <a:ext cx="8763000" cy="762000"/>
          </a:xfrm>
          <a:solidFill>
            <a:schemeClr val="accent4">
              <a:lumMod val="20000"/>
              <a:lumOff val="80000"/>
            </a:schemeClr>
          </a:solidFill>
        </p:spPr>
        <p:txBody>
          <a:bodyPr>
            <a:normAutofit fontScale="90000"/>
          </a:bodyPr>
          <a:lstStyle/>
          <a:p>
            <a:pPr algn="ctr"/>
            <a:r>
              <a:rPr lang="ar-IQ" b="1" dirty="0" smtClean="0">
                <a:solidFill>
                  <a:srgbClr val="002060"/>
                </a:solidFill>
              </a:rPr>
              <a:t>المقاولة من الباطن </a:t>
            </a:r>
            <a:endParaRPr lang="ar-LY" b="1" dirty="0">
              <a:solidFill>
                <a:srgbClr val="002060"/>
              </a:solidFill>
            </a:endParaRPr>
          </a:p>
        </p:txBody>
      </p:sp>
      <p:sp>
        <p:nvSpPr>
          <p:cNvPr id="5" name="Content Placeholder 4"/>
          <p:cNvSpPr>
            <a:spLocks noGrp="1"/>
          </p:cNvSpPr>
          <p:nvPr>
            <p:ph idx="1"/>
          </p:nvPr>
        </p:nvSpPr>
        <p:spPr>
          <a:xfrm>
            <a:off x="152400" y="1143000"/>
            <a:ext cx="8763000" cy="5181600"/>
          </a:xfrm>
          <a:blipFill>
            <a:blip r:embed="rId2"/>
            <a:tile tx="0" ty="0" sx="100000" sy="100000" flip="none" algn="tl"/>
          </a:blipFill>
        </p:spPr>
        <p:txBody>
          <a:bodyPr/>
          <a:lstStyle/>
          <a:p>
            <a:r>
              <a:rPr lang="ar-IQ" dirty="0" smtClean="0"/>
              <a:t>عقد المقاولة من الباطن هو العقد الذي يتعاقد المقاول الأصلي مع مقاول أخر للقيام بتنفيذ العمل كليا أو بشكل جزئي </a:t>
            </a:r>
            <a:r>
              <a:rPr lang="ar-IQ" dirty="0" smtClean="0"/>
              <a:t>ما لم يوجد شرط يمنع ذلك أو تكون شخصية المقاول الأول محل اعتبار.</a:t>
            </a:r>
          </a:p>
          <a:p>
            <a:pPr>
              <a:buNone/>
            </a:pPr>
            <a:r>
              <a:rPr lang="ar-IQ" dirty="0" smtClean="0"/>
              <a:t> </a:t>
            </a:r>
            <a:r>
              <a:rPr lang="ar-IQ" dirty="0" smtClean="0"/>
              <a:t>1- عقد بين رب العمل مع المقاول الأصلي</a:t>
            </a:r>
          </a:p>
          <a:p>
            <a:pPr>
              <a:buNone/>
            </a:pPr>
            <a:r>
              <a:rPr lang="ar-IQ" dirty="0" smtClean="0"/>
              <a:t>2- عقد بين المقاول الأصلي مع مقاول </a:t>
            </a:r>
            <a:r>
              <a:rPr lang="ar-IQ" dirty="0" smtClean="0"/>
              <a:t> </a:t>
            </a:r>
            <a:r>
              <a:rPr lang="ar-IQ" dirty="0" smtClean="0"/>
              <a:t>أخر </a:t>
            </a:r>
            <a:endParaRPr lang="ar-LY" dirty="0"/>
          </a:p>
        </p:txBody>
      </p:sp>
      <p:pic>
        <p:nvPicPr>
          <p:cNvPr id="6" name="Picture 5" descr="Snapshot 1 (20-04-13 11-56 AM).png"/>
          <p:cNvPicPr>
            <a:picLocks noChangeAspect="1"/>
          </p:cNvPicPr>
          <p:nvPr/>
        </p:nvPicPr>
        <p:blipFill>
          <a:blip r:embed="rId3"/>
          <a:stretch>
            <a:fillRect/>
          </a:stretch>
        </p:blipFill>
        <p:spPr>
          <a:xfrm>
            <a:off x="304801" y="4038600"/>
            <a:ext cx="3047999" cy="2209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endParaRPr lang="ar-LY" dirty="0"/>
          </a:p>
        </p:txBody>
      </p:sp>
      <p:sp>
        <p:nvSpPr>
          <p:cNvPr id="3" name="Content Placeholder 2"/>
          <p:cNvSpPr>
            <a:spLocks noGrp="1"/>
          </p:cNvSpPr>
          <p:nvPr>
            <p:ph idx="1"/>
          </p:nvPr>
        </p:nvSpPr>
        <p:spPr>
          <a:xfrm>
            <a:off x="152400" y="1295400"/>
            <a:ext cx="8534400" cy="5105400"/>
          </a:xfrm>
          <a:solidFill>
            <a:srgbClr val="FFC000"/>
          </a:solidFill>
        </p:spPr>
        <p:txBody>
          <a:bodyPr>
            <a:normAutofit/>
          </a:bodyPr>
          <a:lstStyle/>
          <a:p>
            <a:r>
              <a:rPr lang="ar-IQ" dirty="0" smtClean="0"/>
              <a:t>مادة 882 </a:t>
            </a:r>
            <a:endParaRPr lang="en-US" dirty="0" smtClean="0"/>
          </a:p>
          <a:p>
            <a:r>
              <a:rPr lang="ar-IQ" dirty="0" smtClean="0"/>
              <a:t>1 – يجوز للمقاول أن يكل تنفيذ العمل في جملته أو في جزء منه إلى مقاول آخر إذا لم يمنعه من ذلك شرط في العقد أو لم تكن طبيعة العمل مما يفترض معه قصد الركون إلى كفايته الشخصية. </a:t>
            </a:r>
            <a:endParaRPr lang="en-US" dirty="0" smtClean="0"/>
          </a:p>
          <a:p>
            <a:r>
              <a:rPr lang="ar-IQ" dirty="0" smtClean="0"/>
              <a:t>2 – ولكنه يبقى في هذه الحالة مسؤولاً نحو رب العمل عن المقاول الثاني. </a:t>
            </a:r>
            <a:endParaRPr lang="ar-IQ" dirty="0" smtClean="0"/>
          </a:p>
          <a:p>
            <a:endParaRPr lang="en-US" dirty="0" smtClean="0"/>
          </a:p>
          <a:p>
            <a:r>
              <a:rPr lang="ar-IQ" dirty="0" smtClean="0"/>
              <a:t>الأصل انه لا توجد علاقة مباشرة ما بين رب العمل والمقاول من الباطن لكن المشرع حمى المقاول من الباطن من مزاحمة دائني المقاول الأصلي  ومنحه حق امتياز ورفع دعوى مباشرة على رب العمل للمطالبة بحقوقه ويكون هذا الحق لعمال المقاول من الباطن </a:t>
            </a:r>
            <a:r>
              <a:rPr lang="ar-IQ" dirty="0" err="1" smtClean="0"/>
              <a:t>ايضا</a:t>
            </a:r>
            <a:r>
              <a:rPr lang="ar-IQ" dirty="0" smtClean="0"/>
              <a:t> </a:t>
            </a:r>
            <a:endParaRPr lang="en-US" dirty="0" smtClean="0"/>
          </a:p>
          <a:p>
            <a:endParaRPr lang="ar-LY" dirty="0" smtClean="0"/>
          </a:p>
          <a:p>
            <a:endParaRPr lang="ar-LY"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endParaRPr lang="ar-LY" dirty="0"/>
          </a:p>
        </p:txBody>
      </p:sp>
      <p:sp>
        <p:nvSpPr>
          <p:cNvPr id="3" name="Content Placeholder 2"/>
          <p:cNvSpPr>
            <a:spLocks noGrp="1"/>
          </p:cNvSpPr>
          <p:nvPr>
            <p:ph idx="1"/>
          </p:nvPr>
        </p:nvSpPr>
        <p:spPr>
          <a:xfrm>
            <a:off x="152400" y="1371600"/>
            <a:ext cx="8763000" cy="4953000"/>
          </a:xfrm>
          <a:blipFill>
            <a:blip r:embed="rId2"/>
            <a:tile tx="0" ty="0" sx="100000" sy="100000" flip="none" algn="tl"/>
          </a:blipFill>
        </p:spPr>
        <p:txBody>
          <a:bodyPr>
            <a:normAutofit lnSpcReduction="10000"/>
          </a:bodyPr>
          <a:lstStyle/>
          <a:p>
            <a:r>
              <a:rPr lang="ar-IQ" dirty="0" smtClean="0"/>
              <a:t>1 </a:t>
            </a:r>
            <a:r>
              <a:rPr lang="ar-IQ" dirty="0" smtClean="0"/>
              <a:t>– يكون للمقاول الثاني وللعمال الذين اشتغلوا لحساب المقاول الأول في تنفيذ العمل حق مطالبة رب العمل مباشرة بما لهم في ذمة المقاول، بشرط أن لا يتجاوز القدر الذي يكون مديناً به للمقاول الأصلي وقت رفع الدعوى، ويكون لعمال المقاول الثاني مثل هذا الحق قبل كل من المقاول الأصلي ورب العمل. </a:t>
            </a:r>
            <a:endParaRPr lang="en-US" dirty="0" smtClean="0"/>
          </a:p>
          <a:p>
            <a:r>
              <a:rPr lang="ar-IQ" dirty="0" smtClean="0"/>
              <a:t>2 – ولهم في حالة توقيع الحجز من احدهم على ما تحت يد رب العمل أو المقاول الأصلي امتياز على المبالغ المستحقة للمقاول الأصلي أو للمقاول الثاني وقت توقيع الحجز، ويكون الامتياز لكل منهم بنسبة حقه ويجوز أداء هذه المبالغ إليهم مباشرة. </a:t>
            </a:r>
            <a:endParaRPr lang="en-US" dirty="0" smtClean="0"/>
          </a:p>
          <a:p>
            <a:r>
              <a:rPr lang="ar-IQ" dirty="0" smtClean="0"/>
              <a:t>3 – وحقوق المقاول الثاني والعمال المقررة في هذه المادة، مقدمة على حقوق من يتنازل له المقاول عن حقه قبل رب العمل. </a:t>
            </a:r>
            <a:endParaRPr lang="en-US" dirty="0" smtClean="0"/>
          </a:p>
          <a:p>
            <a:r>
              <a:rPr lang="ar-IQ" dirty="0" smtClean="0"/>
              <a:t>مادة 883 </a:t>
            </a:r>
            <a:endParaRPr lang="en-US" dirty="0" smtClean="0"/>
          </a:p>
          <a:p>
            <a:r>
              <a:rPr lang="ar-IQ" dirty="0" smtClean="0"/>
              <a:t>	</a:t>
            </a:r>
            <a:endParaRPr lang="en-US" dirty="0" smtClean="0"/>
          </a:p>
          <a:p>
            <a:endParaRPr lang="ar-LY" dirty="0" smtClean="0"/>
          </a:p>
          <a:p>
            <a:endParaRPr lang="ar-LY" dirty="0" smtClean="0"/>
          </a:p>
          <a:p>
            <a:endParaRPr lang="ar-LY"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TotalTime>
  <Words>278</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Flow</vt:lpstr>
      <vt:lpstr>المقاولة من الباطن </vt:lpstr>
      <vt:lpstr>Slide 2</vt:lpstr>
      <vt:lpstr>Slide 3</vt:lpstr>
    </vt:vector>
  </TitlesOfParts>
  <Company>DamasGate.com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Hassin</dc:creator>
  <cp:lastModifiedBy>Hassin</cp:lastModifiedBy>
  <cp:revision>37</cp:revision>
  <dcterms:created xsi:type="dcterms:W3CDTF">2020-03-23T18:50:20Z</dcterms:created>
  <dcterms:modified xsi:type="dcterms:W3CDTF">2020-05-03T05:52:51Z</dcterms:modified>
</cp:coreProperties>
</file>