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60" r:id="rId5"/>
    <p:sldId id="261" r:id="rId6"/>
    <p:sldId id="26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0618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5514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6963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8113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226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8078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31288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659563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1919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3513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912564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3728806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1296144"/>
          </a:xfrm>
        </p:spPr>
        <p:txBody>
          <a:bodyPr>
            <a:normAutofit/>
          </a:bodyPr>
          <a:lstStyle/>
          <a:p>
            <a:r>
              <a:rPr lang="ar-IQ" sz="2800" dirty="0" smtClean="0"/>
              <a:t>الباب الثاني </a:t>
            </a:r>
            <a:br>
              <a:rPr lang="ar-IQ" sz="2800" dirty="0" smtClean="0"/>
            </a:br>
            <a:r>
              <a:rPr lang="ar-IQ" sz="2800" dirty="0" smtClean="0"/>
              <a:t>الضرائب المباشرة في العراق</a:t>
            </a:r>
            <a:endParaRPr lang="ar-IQ" sz="2800" dirty="0"/>
          </a:p>
        </p:txBody>
      </p:sp>
      <p:sp>
        <p:nvSpPr>
          <p:cNvPr id="3" name="عنوان فرعي 2"/>
          <p:cNvSpPr>
            <a:spLocks noGrp="1"/>
          </p:cNvSpPr>
          <p:nvPr>
            <p:ph type="subTitle" idx="1"/>
          </p:nvPr>
        </p:nvSpPr>
        <p:spPr>
          <a:xfrm>
            <a:off x="1475656" y="2132856"/>
            <a:ext cx="6400800" cy="4032448"/>
          </a:xfrm>
        </p:spPr>
        <p:txBody>
          <a:bodyPr>
            <a:normAutofit/>
          </a:bodyPr>
          <a:lstStyle/>
          <a:p>
            <a:pPr algn="r"/>
            <a:r>
              <a:rPr lang="ar-IQ" dirty="0" smtClean="0"/>
              <a:t>بعد ان انتهينا من الفصل الاول (النفقات العامة والايرادات العامة )</a:t>
            </a:r>
            <a:r>
              <a:rPr lang="ar-IQ" dirty="0" err="1" smtClean="0"/>
              <a:t>نتاول</a:t>
            </a:r>
            <a:r>
              <a:rPr lang="ar-IQ" dirty="0" smtClean="0"/>
              <a:t> اليوم الباب الثاني وهو  الضرائب المباشرة في العراق</a:t>
            </a:r>
          </a:p>
          <a:p>
            <a:pPr algn="r"/>
            <a:r>
              <a:rPr lang="ar-IQ" dirty="0" smtClean="0"/>
              <a:t>تفرض في العراق ثلاث ضرائب مباشرة وهي </a:t>
            </a:r>
          </a:p>
          <a:p>
            <a:pPr algn="r"/>
            <a:r>
              <a:rPr lang="ar-IQ" dirty="0" smtClean="0"/>
              <a:t>-ضريبة الدخل</a:t>
            </a:r>
          </a:p>
          <a:p>
            <a:pPr algn="r"/>
            <a:r>
              <a:rPr lang="ar-IQ" dirty="0" smtClean="0"/>
              <a:t>-ضريبة العقار</a:t>
            </a:r>
          </a:p>
          <a:p>
            <a:pPr algn="r"/>
            <a:r>
              <a:rPr lang="ar-IQ" dirty="0" smtClean="0"/>
              <a:t>-ضريبة العرصات</a:t>
            </a:r>
          </a:p>
          <a:p>
            <a:pPr algn="r"/>
            <a:endParaRPr lang="ar-IQ" dirty="0"/>
          </a:p>
        </p:txBody>
      </p:sp>
    </p:spTree>
    <p:extLst>
      <p:ext uri="{BB962C8B-B14F-4D97-AF65-F5344CB8AC3E}">
        <p14:creationId xmlns:p14="http://schemas.microsoft.com/office/powerpoint/2010/main" val="317596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dirty="0" smtClean="0"/>
              <a:t>ضريبة الدخل </a:t>
            </a:r>
            <a:endParaRPr lang="ar-IQ" sz="3200" dirty="0"/>
          </a:p>
        </p:txBody>
      </p:sp>
      <p:sp>
        <p:nvSpPr>
          <p:cNvPr id="3" name="عنصر نائب للمحتوى 2"/>
          <p:cNvSpPr>
            <a:spLocks noGrp="1"/>
          </p:cNvSpPr>
          <p:nvPr>
            <p:ph idx="1"/>
          </p:nvPr>
        </p:nvSpPr>
        <p:spPr/>
        <p:txBody>
          <a:bodyPr>
            <a:normAutofit fontScale="70000" lnSpcReduction="20000"/>
          </a:bodyPr>
          <a:lstStyle/>
          <a:p>
            <a:r>
              <a:rPr lang="ar-IQ" dirty="0" smtClean="0"/>
              <a:t>حددت المادة الثانية من قانون ضريبة الدخل رقم 113 لسنة 1982 المعدل و التي تفرض عليها ضريبة وهي :</a:t>
            </a:r>
          </a:p>
          <a:p>
            <a:r>
              <a:rPr lang="ar-IQ" dirty="0"/>
              <a:t>تفرض الضريبة على مصادر الدخل الاتية:</a:t>
            </a:r>
          </a:p>
          <a:p>
            <a:r>
              <a:rPr lang="ar-IQ" dirty="0" smtClean="0"/>
              <a:t>اولا </a:t>
            </a:r>
            <a:r>
              <a:rPr lang="ar-IQ" dirty="0"/>
              <a:t>– ارباح الاعمال التجارية او التي لها صبغة تجارية والصنائع او المهن بما فيها التعهدات والالتزامات والتعويض بسبب عدم الوفاء بها اذا لم يكن مقابل خسارة لحقت المكلف.</a:t>
            </a:r>
          </a:p>
          <a:p>
            <a:r>
              <a:rPr lang="ar-IQ" dirty="0" smtClean="0"/>
              <a:t> </a:t>
            </a:r>
            <a:r>
              <a:rPr lang="ar-IQ" dirty="0"/>
              <a:t>– الفوائد والعمولة والقطع وكذلك الارباح الناجمة من احتراف المتاجرة </a:t>
            </a:r>
            <a:r>
              <a:rPr lang="ar-IQ" dirty="0" err="1"/>
              <a:t>بالاسهم</a:t>
            </a:r>
            <a:r>
              <a:rPr lang="ar-IQ" dirty="0"/>
              <a:t> والسندات.</a:t>
            </a:r>
          </a:p>
          <a:p>
            <a:r>
              <a:rPr lang="ar-IQ" dirty="0" smtClean="0"/>
              <a:t> </a:t>
            </a:r>
            <a:r>
              <a:rPr lang="ar-IQ" dirty="0"/>
              <a:t>– بدلات ايجار الاراضي الزراعية.</a:t>
            </a:r>
          </a:p>
          <a:p>
            <a:r>
              <a:rPr lang="ar-IQ" dirty="0" smtClean="0"/>
              <a:t>– </a:t>
            </a:r>
            <a:r>
              <a:rPr lang="ar-IQ" dirty="0"/>
              <a:t>قيمة العقار او حق التصرف فيه المقدر وفق احكام قانون تقدير قيمة العقار ومنافعه رقم 85 لسنة 1978 او البدل ايهما اكثر وتفرض على مالك العقار او حق التصرف فيه باي وسيلة من وسائل نقل الملكية او كسب حق التصرف او نقله كالبيع والمقايضة والمصالحة والتنازل والهبة وازالة الشيوع وتصفية الوقف او </a:t>
            </a:r>
            <a:r>
              <a:rPr lang="ar-IQ" dirty="0" err="1"/>
              <a:t>المساطحة</a:t>
            </a:r>
            <a:r>
              <a:rPr lang="ar-IQ" dirty="0"/>
              <a:t> ويعامل </a:t>
            </a:r>
            <a:r>
              <a:rPr lang="ar-IQ" dirty="0" err="1"/>
              <a:t>المستاجر</a:t>
            </a:r>
            <a:r>
              <a:rPr lang="ar-IQ" dirty="0"/>
              <a:t> معاملة المالك عند ايجاره العقار الذي دخل في تصرفه بعقد </a:t>
            </a:r>
            <a:r>
              <a:rPr lang="ar-IQ" dirty="0" err="1"/>
              <a:t>المساطحة</a:t>
            </a:r>
            <a:r>
              <a:rPr lang="ar-IQ" dirty="0"/>
              <a:t> وتحتسب الضريبة بنسبة تصاعدية من قيمة </a:t>
            </a:r>
            <a:r>
              <a:rPr lang="ar-IQ" dirty="0" smtClean="0"/>
              <a:t>العقار.</a:t>
            </a:r>
            <a:endParaRPr lang="ar-IQ" dirty="0"/>
          </a:p>
        </p:txBody>
      </p:sp>
    </p:spTree>
    <p:extLst>
      <p:ext uri="{BB962C8B-B14F-4D97-AF65-F5344CB8AC3E}">
        <p14:creationId xmlns:p14="http://schemas.microsoft.com/office/powerpoint/2010/main" val="4288417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a:t> – الرواتب ورواتب التقاعد والمكافئات والاجور المقررة للعمل بمقدار معين لمدة محدودة والمخصصات والتخصيصات لغير العاملين في دوائر الدولة والقطاع الاشتراكي والمختلط بما في ذلك المبالغ النقدية او المقدرة مما يخصص للمكلف مقابل خدماته كالسكن والطعام والاقامة </a:t>
            </a:r>
            <a:endParaRPr lang="ar-IQ" dirty="0" smtClean="0"/>
          </a:p>
          <a:p>
            <a:r>
              <a:rPr lang="ar-IQ" dirty="0" smtClean="0"/>
              <a:t> </a:t>
            </a:r>
            <a:r>
              <a:rPr lang="ar-IQ" dirty="0"/>
              <a:t>كل مصدر اخر غير معفى بقانون وغير خاضع </a:t>
            </a:r>
            <a:r>
              <a:rPr lang="ar-IQ" dirty="0" smtClean="0"/>
              <a:t>لأية </a:t>
            </a:r>
            <a:r>
              <a:rPr lang="ar-IQ" dirty="0"/>
              <a:t>ضريبة في </a:t>
            </a:r>
            <a:r>
              <a:rPr lang="ar-IQ" dirty="0" smtClean="0"/>
              <a:t>العراق</a:t>
            </a:r>
            <a:endParaRPr lang="ar-IQ" dirty="0"/>
          </a:p>
        </p:txBody>
      </p:sp>
    </p:spTree>
    <p:extLst>
      <p:ext uri="{BB962C8B-B14F-4D97-AF65-F5344CB8AC3E}">
        <p14:creationId xmlns:p14="http://schemas.microsoft.com/office/powerpoint/2010/main" val="3093824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ثانيا الاعمال التي لها صبغه تجارية </a:t>
            </a:r>
          </a:p>
          <a:p>
            <a:r>
              <a:rPr lang="ar-IQ" dirty="0" smtClean="0"/>
              <a:t>فرض المشرع العراقي الضريبة على الاعمال التجارية والتي لها صبغة تجارية والغاية المشرع من وضع </a:t>
            </a:r>
            <a:r>
              <a:rPr lang="ar-IQ" dirty="0" smtClean="0"/>
              <a:t>هذه </a:t>
            </a:r>
            <a:r>
              <a:rPr lang="ar-IQ" dirty="0" smtClean="0"/>
              <a:t>الفقرة هو توسيع نطاف الضريبة وعدم فسح المجال </a:t>
            </a:r>
            <a:r>
              <a:rPr lang="ar-IQ" dirty="0" smtClean="0"/>
              <a:t>للآفلات </a:t>
            </a:r>
            <a:r>
              <a:rPr lang="ar-IQ" dirty="0" smtClean="0"/>
              <a:t>من ضريبة الدخل</a:t>
            </a:r>
          </a:p>
          <a:p>
            <a:r>
              <a:rPr lang="ar-IQ" dirty="0" smtClean="0"/>
              <a:t>ثالثا الصنائع :وهي الحرف التي يمارسها الصناع المستقلين ويعملون على حسابهم الخاص مثل السمكري والنجار </a:t>
            </a:r>
          </a:p>
          <a:p>
            <a:r>
              <a:rPr lang="ar-IQ" dirty="0" smtClean="0"/>
              <a:t>رابعا: المهن فرض المشرع الضريبة على جميع اصحاب المهن كمحاماة والطبيب والمهندس</a:t>
            </a:r>
          </a:p>
        </p:txBody>
      </p:sp>
    </p:spTree>
    <p:extLst>
      <p:ext uri="{BB962C8B-B14F-4D97-AF65-F5344CB8AC3E}">
        <p14:creationId xmlns:p14="http://schemas.microsoft.com/office/powerpoint/2010/main" val="189235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400" dirty="0" smtClean="0"/>
              <a:t>خامسا: التعهدات والالتزامات والتعويضات بسب عدم الوفاء</a:t>
            </a:r>
          </a:p>
          <a:p>
            <a:r>
              <a:rPr lang="ar-IQ" sz="2400" dirty="0" smtClean="0"/>
              <a:t>ويعرف التعهد هو عقد يلتزم بموجبة احد الطرفين ان يصنع شيئا </a:t>
            </a:r>
            <a:r>
              <a:rPr lang="ar-IQ" sz="2400" dirty="0" err="1" smtClean="0"/>
              <a:t>اويؤدي</a:t>
            </a:r>
            <a:r>
              <a:rPr lang="ar-IQ" sz="2400" dirty="0" smtClean="0"/>
              <a:t> عمل لقاء اجر يتعهد به الطرف الثاني والتعهد ثلاث صور هي :</a:t>
            </a:r>
          </a:p>
          <a:p>
            <a:pPr>
              <a:buFontTx/>
              <a:buChar char="-"/>
            </a:pPr>
            <a:r>
              <a:rPr lang="ar-IQ" sz="2400" dirty="0" smtClean="0"/>
              <a:t>التعهد بالتوريد </a:t>
            </a:r>
            <a:r>
              <a:rPr lang="ar-IQ" sz="2400" dirty="0" err="1" smtClean="0"/>
              <a:t>التهعد</a:t>
            </a:r>
            <a:r>
              <a:rPr lang="ar-IQ" sz="2400" dirty="0" smtClean="0"/>
              <a:t> الذي يلتزم بموجبة شخص بتجهيز اخر ببعض الاموال على دفعات متتالية خلال مدة معينة لقاء اجر معين متفق علية ,مثل تجهيز او توريد  المستشفيات بطعام .</a:t>
            </a:r>
          </a:p>
          <a:p>
            <a:pPr>
              <a:buFontTx/>
              <a:buChar char="-"/>
            </a:pPr>
            <a:r>
              <a:rPr lang="ar-IQ" sz="2400" dirty="0" smtClean="0"/>
              <a:t>-التعهد بالصنع هو تعهد الذي يتضمن القيام بتحويل شيء مثل الخياط </a:t>
            </a:r>
          </a:p>
          <a:p>
            <a:pPr>
              <a:buFontTx/>
              <a:buChar char="-"/>
            </a:pPr>
            <a:r>
              <a:rPr lang="ar-IQ" sz="2400" dirty="0" smtClean="0"/>
              <a:t>التعهد </a:t>
            </a:r>
            <a:r>
              <a:rPr lang="ar-IQ" sz="2400" dirty="0" err="1" smtClean="0"/>
              <a:t>بالانشاء</a:t>
            </a:r>
            <a:r>
              <a:rPr lang="ar-IQ" sz="2400" dirty="0" smtClean="0"/>
              <a:t> مثل انشاء او اقامة </a:t>
            </a:r>
            <a:r>
              <a:rPr lang="ar-IQ" sz="2400" dirty="0" err="1" smtClean="0"/>
              <a:t>المنشأت</a:t>
            </a:r>
            <a:r>
              <a:rPr lang="ar-IQ" sz="2400" dirty="0" smtClean="0"/>
              <a:t> العقارية او ترميمها</a:t>
            </a:r>
          </a:p>
          <a:p>
            <a:pPr>
              <a:buFontTx/>
              <a:buChar char="-"/>
            </a:pPr>
            <a:endParaRPr lang="ar-IQ" sz="2400" dirty="0" smtClean="0"/>
          </a:p>
        </p:txBody>
      </p:sp>
    </p:spTree>
    <p:extLst>
      <p:ext uri="{BB962C8B-B14F-4D97-AF65-F5344CB8AC3E}">
        <p14:creationId xmlns:p14="http://schemas.microsoft.com/office/powerpoint/2010/main" val="3363543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sz="2800" dirty="0" smtClean="0"/>
              <a:t>الالتزامات والتعويض بسب عدم الوفاء </a:t>
            </a:r>
          </a:p>
          <a:p>
            <a:r>
              <a:rPr lang="ar-IQ" sz="2800" dirty="0" smtClean="0"/>
              <a:t>يقصد بالتزام هو الرابطة القانونية بين طرفين احدهما الدائن والثاني المدين, يتعهد المدين بموجب تلك الرابطة بان يقوم بعمل لصالح الدائن او يمتنع عن عمل .واذا اخل احد طرفين بشروط العقد يلتزم بدفع الشرط الجزائي واخضع المشرع الشرط الجزائي للضريبة بشرطين</a:t>
            </a:r>
          </a:p>
          <a:p>
            <a:r>
              <a:rPr lang="ar-IQ" sz="2800" dirty="0" smtClean="0"/>
              <a:t>-ان تنشا التعويضات نتيجة لعدم الوفاء والالتزام بالعقد وتسبب الاضرار للدائن</a:t>
            </a:r>
          </a:p>
          <a:p>
            <a:r>
              <a:rPr lang="ar-IQ" sz="2800" dirty="0" smtClean="0"/>
              <a:t>الا تقابل </a:t>
            </a:r>
            <a:r>
              <a:rPr lang="ar-IQ" sz="2800" dirty="0" smtClean="0"/>
              <a:t>خسارة لحقت بالمكلف بالضريبة </a:t>
            </a:r>
          </a:p>
          <a:p>
            <a:r>
              <a:rPr lang="ar-IQ" sz="2800" dirty="0" smtClean="0"/>
              <a:t>وبتالي فان التعويضات التي يحصل عليها الاشخاص من شركات التأمين بموجب عقد التأمين </a:t>
            </a:r>
            <a:r>
              <a:rPr lang="ar-IQ" sz="2800" dirty="0" smtClean="0"/>
              <a:t>لا تخضع </a:t>
            </a:r>
            <a:r>
              <a:rPr lang="ar-IQ" sz="2800" dirty="0" smtClean="0"/>
              <a:t>للضريبة </a:t>
            </a:r>
            <a:r>
              <a:rPr lang="ar-IQ" sz="2800" dirty="0" smtClean="0"/>
              <a:t>لأنها </a:t>
            </a:r>
            <a:r>
              <a:rPr lang="ar-IQ" sz="2800" dirty="0" smtClean="0"/>
              <a:t>جاءت نتيجة خسارة لحقت بالمؤمن اما بسب الحريق او سرقة</a:t>
            </a:r>
          </a:p>
          <a:p>
            <a:endParaRPr lang="ar-IQ" dirty="0" smtClean="0"/>
          </a:p>
          <a:p>
            <a:endParaRPr lang="ar-IQ" dirty="0"/>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1578455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TotalTime>
  <Words>484</Words>
  <Application>Microsoft Office PowerPoint</Application>
  <PresentationFormat>عرض على الشاشة (3:4)‏</PresentationFormat>
  <Paragraphs>31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الباب الثاني  الضرائب المباشرة في العراق</vt:lpstr>
      <vt:lpstr>ضريبة الدخل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الباب الثاني  الضرائب المباشرة في العراق</dc:title>
  <dc:creator>a</dc:creator>
  <cp:lastModifiedBy>a</cp:lastModifiedBy>
  <cp:revision>9</cp:revision>
  <dcterms:created xsi:type="dcterms:W3CDTF">2020-05-02T21:18:56Z</dcterms:created>
  <dcterms:modified xsi:type="dcterms:W3CDTF">2020-05-03T15:22:36Z</dcterms:modified>
</cp:coreProperties>
</file>