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0" r:id="rId3"/>
    <p:sldId id="259" r:id="rId4"/>
    <p:sldId id="257" r:id="rId5"/>
    <p:sldId id="258" r:id="rId6"/>
  </p:sldIdLst>
  <p:sldSz cx="9144000" cy="6858000" type="screen4x3"/>
  <p:notesSz cx="6858000" cy="9144000"/>
  <p:defaultTextStyle>
    <a:defPPr>
      <a:defRPr lang="ar-L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19" name="Footer Placeholder 18"/>
          <p:cNvSpPr>
            <a:spLocks noGrp="1"/>
          </p:cNvSpPr>
          <p:nvPr>
            <p:ph type="ftr" sz="quarter" idx="11"/>
          </p:nvPr>
        </p:nvSpPr>
        <p:spPr/>
        <p:txBody>
          <a:bodyPr/>
          <a:lstStyle/>
          <a:p>
            <a:endParaRPr lang="ar-LY"/>
          </a:p>
        </p:txBody>
      </p:sp>
      <p:sp>
        <p:nvSpPr>
          <p:cNvPr id="27" name="Slide Number Placeholder 26"/>
          <p:cNvSpPr>
            <a:spLocks noGrp="1"/>
          </p:cNvSpPr>
          <p:nvPr>
            <p:ph type="sldNum" sz="quarter" idx="12"/>
          </p:nvPr>
        </p:nvSpPr>
        <p:spPr/>
        <p:txBody>
          <a:bodyPr/>
          <a:lstStyle/>
          <a:p>
            <a:fld id="{9BD5EA54-2AC0-4E80-94F4-898C4071AF98}" type="slidenum">
              <a:rPr lang="ar-LY" smtClean="0"/>
              <a:pPr/>
              <a:t>‹#›</a:t>
            </a:fld>
            <a:endParaRPr lang="ar-LY"/>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9BD5EA54-2AC0-4E80-94F4-898C4071AF98}" type="slidenum">
              <a:rPr lang="ar-LY" smtClean="0"/>
              <a:pPr/>
              <a:t>‹#›</a:t>
            </a:fld>
            <a:endParaRPr lang="ar-LY"/>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8" name="Footer Placeholder 7"/>
          <p:cNvSpPr>
            <a:spLocks noGrp="1"/>
          </p:cNvSpPr>
          <p:nvPr>
            <p:ph type="ftr" sz="quarter" idx="11"/>
          </p:nvPr>
        </p:nvSpPr>
        <p:spPr/>
        <p:txBody>
          <a:bodyPr/>
          <a:lstStyle/>
          <a:p>
            <a:endParaRPr lang="ar-LY"/>
          </a:p>
        </p:txBody>
      </p:sp>
      <p:sp>
        <p:nvSpPr>
          <p:cNvPr id="9" name="Slide Number Placeholder 8"/>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4" name="Footer Placeholder 3"/>
          <p:cNvSpPr>
            <a:spLocks noGrp="1"/>
          </p:cNvSpPr>
          <p:nvPr>
            <p:ph type="ftr" sz="quarter" idx="11"/>
          </p:nvPr>
        </p:nvSpPr>
        <p:spPr/>
        <p:txBody>
          <a:bodyPr/>
          <a:lstStyle/>
          <a:p>
            <a:endParaRPr lang="ar-LY"/>
          </a:p>
        </p:txBody>
      </p:sp>
      <p:sp>
        <p:nvSpPr>
          <p:cNvPr id="5" name="Slide Number Placeholder 4"/>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3" name="Footer Placeholder 2"/>
          <p:cNvSpPr>
            <a:spLocks noGrp="1"/>
          </p:cNvSpPr>
          <p:nvPr>
            <p:ph type="ftr" sz="quarter" idx="11"/>
          </p:nvPr>
        </p:nvSpPr>
        <p:spPr/>
        <p:txBody>
          <a:bodyPr/>
          <a:lstStyle/>
          <a:p>
            <a:endParaRPr lang="ar-LY"/>
          </a:p>
        </p:txBody>
      </p:sp>
      <p:sp>
        <p:nvSpPr>
          <p:cNvPr id="4" name="Slide Number Placeholder 3"/>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9BD5EA54-2AC0-4E80-94F4-898C4071AF98}" type="slidenum">
              <a:rPr lang="ar-LY" smtClean="0"/>
              <a:pPr/>
              <a:t>‹#›</a:t>
            </a:fld>
            <a:endParaRPr lang="ar-L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A2B6AAB-9968-4BB5-809E-18CBE5765E67}" type="datetimeFigureOut">
              <a:rPr lang="ar-LY" smtClean="0"/>
              <a:pPr/>
              <a:t>17/09/1441</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a:xfrm>
            <a:off x="8077200" y="6356350"/>
            <a:ext cx="609600" cy="365125"/>
          </a:xfrm>
        </p:spPr>
        <p:txBody>
          <a:bodyPr/>
          <a:lstStyle/>
          <a:p>
            <a:fld id="{9BD5EA54-2AC0-4E80-94F4-898C4071AF98}" type="slidenum">
              <a:rPr lang="ar-LY" smtClean="0"/>
              <a:pPr/>
              <a:t>‹#›</a:t>
            </a:fld>
            <a:endParaRPr lang="ar-LY"/>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2B6AAB-9968-4BB5-809E-18CBE5765E67}" type="datetimeFigureOut">
              <a:rPr lang="ar-LY" smtClean="0"/>
              <a:pPr/>
              <a:t>17/09/1441</a:t>
            </a:fld>
            <a:endParaRPr lang="ar-LY"/>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LY"/>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D5EA54-2AC0-4E80-94F4-898C4071AF98}" type="slidenum">
              <a:rPr lang="ar-LY" smtClean="0"/>
              <a:pPr/>
              <a:t>‹#›</a:t>
            </a:fld>
            <a:endParaRPr lang="ar-LY"/>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991600" cy="1676400"/>
          </a:xfrm>
          <a:solidFill>
            <a:srgbClr val="FFC000"/>
          </a:solidFill>
        </p:spPr>
        <p:txBody>
          <a:bodyPr>
            <a:noAutofit/>
          </a:bodyPr>
          <a:lstStyle/>
          <a:p>
            <a:pPr algn="ctr"/>
            <a:r>
              <a:rPr lang="ar-IQ" sz="8000" b="1" dirty="0" smtClean="0">
                <a:solidFill>
                  <a:schemeClr val="tx1"/>
                </a:solidFill>
              </a:rPr>
              <a:t>انتهاء </a:t>
            </a:r>
            <a:r>
              <a:rPr lang="ar-IQ" sz="8000" b="1" dirty="0" smtClean="0">
                <a:solidFill>
                  <a:schemeClr val="tx1"/>
                </a:solidFill>
              </a:rPr>
              <a:t>المقاولة</a:t>
            </a:r>
            <a:endParaRPr lang="ar-IQ" sz="8000" b="1" dirty="0" smtClean="0">
              <a:solidFill>
                <a:schemeClr val="tx1"/>
              </a:solidFill>
            </a:endParaRPr>
          </a:p>
        </p:txBody>
      </p:sp>
      <p:sp>
        <p:nvSpPr>
          <p:cNvPr id="5" name="Content Placeholder 4"/>
          <p:cNvSpPr>
            <a:spLocks noGrp="1"/>
          </p:cNvSpPr>
          <p:nvPr>
            <p:ph idx="1"/>
          </p:nvPr>
        </p:nvSpPr>
        <p:spPr>
          <a:xfrm>
            <a:off x="152400" y="1752600"/>
            <a:ext cx="8763000" cy="4648200"/>
          </a:xfrm>
          <a:blipFill>
            <a:blip r:embed="rId3"/>
            <a:tile tx="0" ty="0" sx="100000" sy="100000" flip="none" algn="tl"/>
          </a:blipFill>
        </p:spPr>
        <p:txBody>
          <a:bodyPr>
            <a:normAutofit/>
          </a:bodyPr>
          <a:lstStyle/>
          <a:p>
            <a:endParaRPr lang="ar-IQ" dirty="0" smtClean="0"/>
          </a:p>
          <a:p>
            <a:r>
              <a:rPr lang="ar-IQ" sz="3200" b="1" dirty="0" smtClean="0"/>
              <a:t>أولا </a:t>
            </a:r>
            <a:r>
              <a:rPr lang="ar-IQ" sz="3200" b="1" dirty="0" smtClean="0"/>
              <a:t>– الأسباب العامة لانقضاء عقد </a:t>
            </a:r>
            <a:r>
              <a:rPr lang="ar-IQ" sz="3200" b="1" dirty="0" smtClean="0"/>
              <a:t>المقاولة</a:t>
            </a:r>
          </a:p>
          <a:p>
            <a:r>
              <a:rPr lang="ar-IQ" sz="3200" b="1" dirty="0" smtClean="0"/>
              <a:t>ثانيا -  الأسباب </a:t>
            </a:r>
            <a:r>
              <a:rPr lang="ar-IQ" sz="3200" b="1" dirty="0" smtClean="0"/>
              <a:t>الخاصة لانتهاء عقد المقاولة</a:t>
            </a:r>
            <a:endParaRPr lang="ar-LY" sz="3200" b="1" dirty="0"/>
          </a:p>
        </p:txBody>
      </p:sp>
      <p:pic>
        <p:nvPicPr>
          <p:cNvPr id="6" name="Recorded Sound">
            <a:hlinkClick r:id="" action="ppaction://media"/>
          </p:cNvPr>
          <p:cNvPicPr>
            <a:picLocks noRot="1" noChangeAspect="1"/>
          </p:cNvPicPr>
          <p:nvPr>
            <a:wavAudioFile r:embed="rId1" name="Recorded Sound"/>
          </p:nvPr>
        </p:nvPicPr>
        <p:blipFill>
          <a:blip r:embed="rId4"/>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7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990600"/>
          </a:xfrm>
          <a:solidFill>
            <a:srgbClr val="FFC000"/>
          </a:solidFill>
        </p:spPr>
        <p:txBody>
          <a:bodyPr/>
          <a:lstStyle/>
          <a:p>
            <a:pPr algn="r"/>
            <a:r>
              <a:rPr lang="ar-IQ" b="1" dirty="0" smtClean="0">
                <a:solidFill>
                  <a:schemeClr val="tx1"/>
                </a:solidFill>
              </a:rPr>
              <a:t>أولا – الأسباب العامة لانقضاء عقد المقاولة</a:t>
            </a:r>
          </a:p>
        </p:txBody>
      </p:sp>
      <p:sp>
        <p:nvSpPr>
          <p:cNvPr id="3" name="Content Placeholder 2"/>
          <p:cNvSpPr>
            <a:spLocks noGrp="1"/>
          </p:cNvSpPr>
          <p:nvPr>
            <p:ph idx="1"/>
          </p:nvPr>
        </p:nvSpPr>
        <p:spPr>
          <a:xfrm>
            <a:off x="228600" y="1447800"/>
            <a:ext cx="8686800" cy="4876800"/>
          </a:xfrm>
          <a:solidFill>
            <a:srgbClr val="FFC000"/>
          </a:solidFill>
        </p:spPr>
        <p:txBody>
          <a:bodyPr/>
          <a:lstStyle/>
          <a:p>
            <a:r>
              <a:rPr lang="ar-IQ" dirty="0" smtClean="0"/>
              <a:t>ا- </a:t>
            </a:r>
            <a:r>
              <a:rPr lang="ar-IQ" b="1" dirty="0" err="1" smtClean="0"/>
              <a:t>ا</a:t>
            </a:r>
            <a:r>
              <a:rPr lang="ar-IQ" b="1" dirty="0" smtClean="0"/>
              <a:t>لتنفيذ</a:t>
            </a:r>
            <a:r>
              <a:rPr lang="ar-IQ" dirty="0" smtClean="0"/>
              <a:t> (تنتهي المقاولة بإتمام المقاول العمل المعقود عليه وتسليمه وفقاً لأحكام المادتين 873 </a:t>
            </a:r>
            <a:r>
              <a:rPr lang="ar-IQ" dirty="0" err="1" smtClean="0"/>
              <a:t>و</a:t>
            </a:r>
            <a:r>
              <a:rPr lang="ar-IQ" dirty="0" smtClean="0"/>
              <a:t>  875.) </a:t>
            </a:r>
          </a:p>
          <a:p>
            <a:r>
              <a:rPr lang="ar-IQ" dirty="0" smtClean="0"/>
              <a:t>2- </a:t>
            </a:r>
            <a:r>
              <a:rPr lang="ar-IQ" b="1" dirty="0" smtClean="0"/>
              <a:t>دون التنفيذ </a:t>
            </a:r>
            <a:r>
              <a:rPr lang="ar-IQ" dirty="0" smtClean="0"/>
              <a:t>(اتفاق الطرفين عن طريق </a:t>
            </a:r>
            <a:r>
              <a:rPr lang="ar-IQ" dirty="0" err="1" smtClean="0"/>
              <a:t>التقايل</a:t>
            </a:r>
            <a:r>
              <a:rPr lang="ar-IQ" dirty="0" smtClean="0"/>
              <a:t> – أو عن طريق الفسخ القضائي  ) </a:t>
            </a:r>
          </a:p>
          <a:p>
            <a:r>
              <a:rPr lang="ar-IQ" dirty="0" smtClean="0"/>
              <a:t>3- </a:t>
            </a:r>
            <a:r>
              <a:rPr lang="ar-IQ" b="1" dirty="0" smtClean="0"/>
              <a:t>تنتهي المقاولة باستحالة تنفيذ العمل المعقود عليه</a:t>
            </a:r>
            <a:r>
              <a:rPr lang="ar-IQ" dirty="0" smtClean="0"/>
              <a:t>. ، وإذا كان التنفيذ قد استحال لسبب قهري، فلا يعوض المقاول إلا بقدر ما انتفع به رب العمل على النحو المبين في المادة 889  ، أما إذا استحال بخطأ المقاول فانه يرجع بالتعويض المتقدم ولكنه يكون </a:t>
            </a:r>
            <a:r>
              <a:rPr lang="ar-IQ" dirty="0" err="1" smtClean="0"/>
              <a:t>مسؤولاً</a:t>
            </a:r>
            <a:r>
              <a:rPr lang="ar-IQ" dirty="0" smtClean="0"/>
              <a:t> عن خطأه، وإذا كانت الاستحالة راجعة إلى خطأ رب العمل فان أحكام المادة السابقة هي التي تسري مادة 886 </a:t>
            </a:r>
          </a:p>
          <a:p>
            <a:endParaRPr lang="ar-LY" dirty="0" smtClean="0"/>
          </a:p>
          <a:p>
            <a:endParaRPr lang="ar-LY"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solidFill>
            <a:srgbClr val="FFC000"/>
          </a:solidFill>
        </p:spPr>
        <p:txBody>
          <a:bodyPr/>
          <a:lstStyle/>
          <a:p>
            <a:endParaRPr lang="ar-LY" dirty="0"/>
          </a:p>
        </p:txBody>
      </p:sp>
      <p:sp>
        <p:nvSpPr>
          <p:cNvPr id="3" name="Content Placeholder 2"/>
          <p:cNvSpPr>
            <a:spLocks noGrp="1"/>
          </p:cNvSpPr>
          <p:nvPr>
            <p:ph idx="1"/>
          </p:nvPr>
        </p:nvSpPr>
        <p:spPr>
          <a:xfrm>
            <a:off x="457200" y="1219200"/>
            <a:ext cx="8229600" cy="5105400"/>
          </a:xfrm>
          <a:solidFill>
            <a:srgbClr val="FFC000"/>
          </a:solidFill>
        </p:spPr>
        <p:txBody>
          <a:bodyPr>
            <a:normAutofit/>
          </a:bodyPr>
          <a:lstStyle/>
          <a:p>
            <a:r>
              <a:rPr lang="ar-IQ" dirty="0" smtClean="0"/>
              <a:t>- إذا </a:t>
            </a:r>
            <a:r>
              <a:rPr lang="ar-IQ" dirty="0" smtClean="0"/>
              <a:t>هلك الشيء أو تعيب بسبب حادث فجائي قبل تسليمه لرب العمل، فليس للمقاول أن يطالب لا بأجرة عمله ولا يرد نفقاته إلا أن يكون رب العمل قد اعذر أن يتسلم الشيء. </a:t>
            </a:r>
            <a:endParaRPr lang="en-US" dirty="0" smtClean="0"/>
          </a:p>
          <a:p>
            <a:r>
              <a:rPr lang="ar-IQ" dirty="0" smtClean="0"/>
              <a:t>– </a:t>
            </a:r>
            <a:r>
              <a:rPr lang="ar-IQ" dirty="0" smtClean="0"/>
              <a:t>وفي هذه الحالة يكون هلاك مادة العمل على من قام بتوريدها. </a:t>
            </a:r>
            <a:endParaRPr lang="ar-IQ" dirty="0" smtClean="0"/>
          </a:p>
          <a:p>
            <a:r>
              <a:rPr lang="ar-IQ" dirty="0" smtClean="0"/>
              <a:t>– </a:t>
            </a:r>
            <a:r>
              <a:rPr lang="ar-IQ" dirty="0" smtClean="0"/>
              <a:t>أما إذا كان المقاول قد اعذر أن يسلم الشيء أو كان هلاك الشيء، أو تعيينه قبل التسليم راجعاً إلى خطأه، وجب أن يعوض رب العمل عما يكون قد رده من مادة العمل. </a:t>
            </a:r>
            <a:endParaRPr lang="en-US" dirty="0" smtClean="0"/>
          </a:p>
          <a:p>
            <a:r>
              <a:rPr lang="ar-IQ" dirty="0" smtClean="0"/>
              <a:t>– </a:t>
            </a:r>
            <a:r>
              <a:rPr lang="ar-IQ" dirty="0" smtClean="0"/>
              <a:t>فإذا كان هلاك الشيء أو تعيبه راجعاً إلى خطأ من رب العمل أو إلى عيب في المادة التي قام بتوريدها، كان للمقاول الحق في الأجرة وفي التعويض عند الاقتضاء.</a:t>
            </a:r>
            <a:endParaRPr lang="en-US" dirty="0" smtClean="0"/>
          </a:p>
          <a:p>
            <a:r>
              <a:rPr lang="ar-IQ" sz="2800" b="1" dirty="0" smtClean="0"/>
              <a:t>4- </a:t>
            </a:r>
            <a:r>
              <a:rPr lang="ar-IQ" sz="2800" b="1" dirty="0" smtClean="0"/>
              <a:t>وينتهي عقد المقاولة بانقضاء </a:t>
            </a:r>
            <a:r>
              <a:rPr lang="ar-IQ" sz="2800" b="1" dirty="0" smtClean="0"/>
              <a:t>المدة المحددة للعقد كعقود الصيانة </a:t>
            </a:r>
            <a:endParaRPr lang="en-US" sz="2800" b="1" dirty="0" smtClean="0"/>
          </a:p>
          <a:p>
            <a:endParaRPr lang="ar-LY"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990600"/>
          </a:xfrm>
          <a:solidFill>
            <a:srgbClr val="FFC000"/>
          </a:solidFill>
        </p:spPr>
        <p:txBody>
          <a:bodyPr>
            <a:normAutofit fontScale="90000"/>
          </a:bodyPr>
          <a:lstStyle/>
          <a:p>
            <a:pPr algn="r"/>
            <a:r>
              <a:rPr lang="ar-IQ" dirty="0" smtClean="0"/>
              <a:t/>
            </a:r>
            <a:br>
              <a:rPr lang="ar-IQ" dirty="0" smtClean="0"/>
            </a:br>
            <a:r>
              <a:rPr lang="ar-IQ" dirty="0" smtClean="0">
                <a:solidFill>
                  <a:schemeClr val="tx1"/>
                </a:solidFill>
              </a:rPr>
              <a:t> </a:t>
            </a:r>
            <a:r>
              <a:rPr lang="ar-IQ" dirty="0" smtClean="0">
                <a:solidFill>
                  <a:schemeClr val="tx1"/>
                </a:solidFill>
              </a:rPr>
              <a:t>ثانيا - الأسباب </a:t>
            </a:r>
            <a:r>
              <a:rPr lang="ar-IQ" dirty="0" smtClean="0">
                <a:solidFill>
                  <a:schemeClr val="tx1"/>
                </a:solidFill>
              </a:rPr>
              <a:t>الخاصة لانتهاء عقد المقاولة</a:t>
            </a:r>
            <a:endParaRPr lang="ar-LY" dirty="0">
              <a:solidFill>
                <a:schemeClr val="tx1"/>
              </a:solidFill>
            </a:endParaRPr>
          </a:p>
        </p:txBody>
      </p:sp>
      <p:sp>
        <p:nvSpPr>
          <p:cNvPr id="3" name="Content Placeholder 2"/>
          <p:cNvSpPr>
            <a:spLocks noGrp="1"/>
          </p:cNvSpPr>
          <p:nvPr>
            <p:ph idx="1"/>
          </p:nvPr>
        </p:nvSpPr>
        <p:spPr>
          <a:xfrm>
            <a:off x="228600" y="1143000"/>
            <a:ext cx="8686800" cy="4724400"/>
          </a:xfrm>
          <a:solidFill>
            <a:srgbClr val="FFC000"/>
          </a:solidFill>
        </p:spPr>
        <p:txBody>
          <a:bodyPr>
            <a:normAutofit/>
          </a:bodyPr>
          <a:lstStyle/>
          <a:p>
            <a:r>
              <a:rPr lang="ar-IQ" b="1" dirty="0" smtClean="0"/>
              <a:t>أولا - تحلل </a:t>
            </a:r>
            <a:r>
              <a:rPr lang="ar-IQ" b="1" dirty="0" smtClean="0"/>
              <a:t>رب العمل من المقاولة بإرادته </a:t>
            </a:r>
            <a:r>
              <a:rPr lang="ar-IQ" b="1" dirty="0" smtClean="0"/>
              <a:t>المنفردة  </a:t>
            </a:r>
            <a:r>
              <a:rPr lang="ar-IQ" dirty="0" smtClean="0"/>
              <a:t>(مادة 885 </a:t>
            </a:r>
            <a:endParaRPr lang="en-US" dirty="0" smtClean="0"/>
          </a:p>
          <a:p>
            <a:r>
              <a:rPr lang="ar-IQ" dirty="0" smtClean="0"/>
              <a:t>1 – لرب العمل </a:t>
            </a:r>
            <a:r>
              <a:rPr lang="ar-IQ" dirty="0" smtClean="0"/>
              <a:t>أن </a:t>
            </a:r>
            <a:r>
              <a:rPr lang="ar-IQ" dirty="0" smtClean="0"/>
              <a:t>يفسخ العقد ويوقف التنفيذ في أي وقت قبل </a:t>
            </a:r>
            <a:r>
              <a:rPr lang="ar-IQ" dirty="0" smtClean="0"/>
              <a:t>إتمامه </a:t>
            </a:r>
            <a:r>
              <a:rPr lang="ar-IQ" dirty="0" smtClean="0"/>
              <a:t>على </a:t>
            </a:r>
            <a:r>
              <a:rPr lang="ar-IQ" dirty="0" smtClean="0"/>
              <a:t>أن </a:t>
            </a:r>
            <a:r>
              <a:rPr lang="ar-IQ" dirty="0" smtClean="0"/>
              <a:t>يعوض المقاول عن جميع ما </a:t>
            </a:r>
            <a:r>
              <a:rPr lang="ar-IQ" dirty="0" smtClean="0"/>
              <a:t>أنفقه </a:t>
            </a:r>
            <a:r>
              <a:rPr lang="ar-IQ" dirty="0" smtClean="0"/>
              <a:t>من المصروفات وما </a:t>
            </a:r>
            <a:r>
              <a:rPr lang="ar-IQ" dirty="0" smtClean="0"/>
              <a:t>أنجزه </a:t>
            </a:r>
            <a:r>
              <a:rPr lang="ar-IQ" dirty="0" smtClean="0"/>
              <a:t>من </a:t>
            </a:r>
            <a:r>
              <a:rPr lang="ar-IQ" dirty="0" smtClean="0"/>
              <a:t>الأعمال </a:t>
            </a:r>
            <a:r>
              <a:rPr lang="ar-IQ" dirty="0" smtClean="0"/>
              <a:t>وما كان يستطيع كسبه لو انه </a:t>
            </a:r>
            <a:r>
              <a:rPr lang="ar-IQ" dirty="0" smtClean="0"/>
              <a:t>أتم </a:t>
            </a:r>
            <a:r>
              <a:rPr lang="ar-IQ" dirty="0" smtClean="0"/>
              <a:t>العمل. </a:t>
            </a:r>
            <a:endParaRPr lang="en-US" dirty="0" smtClean="0"/>
          </a:p>
          <a:p>
            <a:r>
              <a:rPr lang="ar-IQ" dirty="0" smtClean="0"/>
              <a:t>2 – على انه يجوز للمحكمة </a:t>
            </a:r>
            <a:r>
              <a:rPr lang="ar-IQ" dirty="0" smtClean="0"/>
              <a:t>أن </a:t>
            </a:r>
            <a:r>
              <a:rPr lang="ar-IQ" dirty="0" smtClean="0"/>
              <a:t>تخفض التعويض المستحق عما فات من كسب، </a:t>
            </a:r>
            <a:r>
              <a:rPr lang="ar-IQ" dirty="0" smtClean="0"/>
              <a:t>إذا </a:t>
            </a:r>
            <a:r>
              <a:rPr lang="ar-IQ" dirty="0" smtClean="0"/>
              <a:t>كانت الظروف تجعل هذا التخفيض عادلاً، ويتعين بوجه خاص </a:t>
            </a:r>
            <a:r>
              <a:rPr lang="ar-IQ" dirty="0" smtClean="0"/>
              <a:t>أن </a:t>
            </a:r>
            <a:r>
              <a:rPr lang="ar-IQ" dirty="0" smtClean="0"/>
              <a:t>تنقص منه ما يكون المقاول قد اقتصده من جراء فسخ العقد، وما يكون قد كسبه باستخدام وقته في </a:t>
            </a:r>
            <a:r>
              <a:rPr lang="ar-IQ" dirty="0" smtClean="0"/>
              <a:t>أمر </a:t>
            </a:r>
            <a:r>
              <a:rPr lang="ar-IQ" dirty="0" smtClean="0"/>
              <a:t>آخر. )</a:t>
            </a:r>
          </a:p>
          <a:p>
            <a:endParaRPr lang="ar-LY"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14400"/>
          </a:xfrm>
          <a:solidFill>
            <a:srgbClr val="FFC000"/>
          </a:solidFill>
        </p:spPr>
        <p:txBody>
          <a:bodyPr>
            <a:normAutofit/>
          </a:bodyPr>
          <a:lstStyle/>
          <a:p>
            <a:endParaRPr lang="ar-LY" dirty="0"/>
          </a:p>
        </p:txBody>
      </p:sp>
      <p:sp>
        <p:nvSpPr>
          <p:cNvPr id="3" name="Content Placeholder 2"/>
          <p:cNvSpPr>
            <a:spLocks noGrp="1"/>
          </p:cNvSpPr>
          <p:nvPr>
            <p:ph idx="1"/>
          </p:nvPr>
        </p:nvSpPr>
        <p:spPr>
          <a:xfrm>
            <a:off x="457200" y="1600200"/>
            <a:ext cx="8229600" cy="4724400"/>
          </a:xfrm>
        </p:spPr>
        <p:txBody>
          <a:bodyPr>
            <a:normAutofit/>
          </a:bodyPr>
          <a:lstStyle/>
          <a:p>
            <a:r>
              <a:rPr lang="ar-IQ" dirty="0" smtClean="0"/>
              <a:t> </a:t>
            </a:r>
            <a:endParaRPr lang="en-US" dirty="0" smtClean="0"/>
          </a:p>
          <a:p>
            <a:endParaRPr lang="ar-LY" dirty="0"/>
          </a:p>
        </p:txBody>
      </p:sp>
      <p:sp>
        <p:nvSpPr>
          <p:cNvPr id="4" name="Rectangle 3"/>
          <p:cNvSpPr/>
          <p:nvPr/>
        </p:nvSpPr>
        <p:spPr>
          <a:xfrm>
            <a:off x="228600" y="1219200"/>
            <a:ext cx="8686800" cy="3785652"/>
          </a:xfrm>
          <a:prstGeom prst="rect">
            <a:avLst/>
          </a:prstGeom>
          <a:solidFill>
            <a:srgbClr val="FFC000"/>
          </a:solidFill>
        </p:spPr>
        <p:txBody>
          <a:bodyPr wrap="square">
            <a:spAutoFit/>
          </a:bodyPr>
          <a:lstStyle/>
          <a:p>
            <a:r>
              <a:rPr lang="ar-IQ" sz="2400" b="1" dirty="0" smtClean="0"/>
              <a:t>ثانيا- </a:t>
            </a:r>
            <a:r>
              <a:rPr lang="ar-IQ" sz="2400" b="1" dirty="0" smtClean="0"/>
              <a:t>موت </a:t>
            </a:r>
            <a:r>
              <a:rPr lang="ar-IQ" sz="2400" b="1" dirty="0" smtClean="0"/>
              <a:t>المقاول   </a:t>
            </a:r>
            <a:r>
              <a:rPr lang="ar-IQ" sz="2400" dirty="0" smtClean="0"/>
              <a:t>إذا كانت مؤهلاته الشخصية محل اعتبار في عقد المقاولة </a:t>
            </a:r>
            <a:endParaRPr lang="ar-IQ" sz="2400" dirty="0" smtClean="0"/>
          </a:p>
          <a:p>
            <a:r>
              <a:rPr lang="ar-IQ" sz="2400" dirty="0" smtClean="0"/>
              <a:t> </a:t>
            </a:r>
            <a:r>
              <a:rPr lang="ar-IQ" sz="2400" dirty="0" smtClean="0"/>
              <a:t>   تنتهي المقاولة بموت </a:t>
            </a:r>
            <a:r>
              <a:rPr lang="ar-IQ" sz="2400" dirty="0" smtClean="0"/>
              <a:t>المقاول إذا كانت مؤهلاته الشخصية محل اعتبار في التعاقد، فان لم تكن محل اعتبار فلا ينتهي العقد من تلقاء ذاته، ولا يجوز لرب العمل فسخه في غير حالة تطبيق المادة 885 إلا إذا لم تتوافر في ورثة المقاول الضمانات الكافية لحسن تنفيذ العمل. مادة 889 </a:t>
            </a:r>
            <a:endParaRPr lang="ar-IQ" sz="2400" dirty="0" smtClean="0"/>
          </a:p>
          <a:p>
            <a:endParaRPr lang="en-US" sz="2400" dirty="0" smtClean="0"/>
          </a:p>
          <a:p>
            <a:r>
              <a:rPr lang="ar-IQ" sz="2400" dirty="0" smtClean="0"/>
              <a:t> </a:t>
            </a:r>
            <a:r>
              <a:rPr lang="ar-IQ" sz="2400" dirty="0" smtClean="0"/>
              <a:t>  إذا </a:t>
            </a:r>
            <a:r>
              <a:rPr lang="ar-IQ" sz="2400" dirty="0" smtClean="0"/>
              <a:t>انقضى العقد بموت المقاول وجب على رب العمل أن يدفع للتركة قيمة ما تم من الأعمال وما انفق لتنفيذ ما لم يتم، وذلك بقدر النفع الذي يعود عليه من هذه الأعمال والنفقات، وتعتبر الأعمال والنفقات نافعة في جملتها إذا كان موضوع المقاولة تشييد مبان أو إنشاء أعمال كبيرة أخرى. </a:t>
            </a:r>
            <a:endParaRPr lang="en-US" sz="24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TotalTime>
  <Words>467</Words>
  <Application>Microsoft Office PowerPoint</Application>
  <PresentationFormat>On-screen Show (4:3)</PresentationFormat>
  <Paragraphs>22</Paragraphs>
  <Slides>5</Slides>
  <Notes>0</Notes>
  <HiddenSlides>0</HiddenSlides>
  <MMClips>1</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انتهاء المقاولة</vt:lpstr>
      <vt:lpstr>أولا – الأسباب العامة لانقضاء عقد المقاولة</vt:lpstr>
      <vt:lpstr>Slide 3</vt:lpstr>
      <vt:lpstr>  ثانيا - الأسباب الخاصة لانتهاء عقد المقاولة</vt:lpstr>
      <vt:lpstr>Slide 5</vt:lpstr>
    </vt:vector>
  </TitlesOfParts>
  <Company>DamasGate.com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Hassin</dc:creator>
  <cp:lastModifiedBy>Hassin</cp:lastModifiedBy>
  <cp:revision>66</cp:revision>
  <dcterms:created xsi:type="dcterms:W3CDTF">2020-03-23T18:50:20Z</dcterms:created>
  <dcterms:modified xsi:type="dcterms:W3CDTF">2020-05-09T19:25:32Z</dcterms:modified>
</cp:coreProperties>
</file>