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16632"/>
            <a:ext cx="7772400" cy="1470025"/>
          </a:xfrm>
        </p:spPr>
        <p:txBody>
          <a:bodyPr/>
          <a:lstStyle/>
          <a:p>
            <a:r>
              <a:rPr lang="ar-IQ" dirty="0" smtClean="0"/>
              <a:t>ضريبة الدخل في العراق</a:t>
            </a:r>
            <a:endParaRPr lang="ar-IQ" dirty="0"/>
          </a:p>
        </p:txBody>
      </p:sp>
      <p:sp>
        <p:nvSpPr>
          <p:cNvPr id="3" name="عنوان فرعي 2"/>
          <p:cNvSpPr>
            <a:spLocks noGrp="1"/>
          </p:cNvSpPr>
          <p:nvPr>
            <p:ph type="subTitle" idx="1"/>
          </p:nvPr>
        </p:nvSpPr>
        <p:spPr>
          <a:xfrm>
            <a:off x="1475656" y="1340768"/>
            <a:ext cx="6400800" cy="4680520"/>
          </a:xfrm>
        </p:spPr>
        <p:txBody>
          <a:bodyPr>
            <a:normAutofit fontScale="92500" lnSpcReduction="10000"/>
          </a:bodyPr>
          <a:lstStyle/>
          <a:p>
            <a:pPr algn="justLow"/>
            <a:r>
              <a:rPr lang="ar-IQ" sz="2800" dirty="0" smtClean="0"/>
              <a:t>نص المشرع العراقي  في المادة الثانية من قانون ضريبة الدخل رقم 133 لسنة 1981على فرض الضريبة على </a:t>
            </a:r>
            <a:r>
              <a:rPr lang="ar-IQ" sz="2800" dirty="0" err="1" smtClean="0"/>
              <a:t>الفؤائد</a:t>
            </a:r>
            <a:r>
              <a:rPr lang="ar-IQ" sz="2800" dirty="0" smtClean="0"/>
              <a:t> والعمولة والقطع </a:t>
            </a:r>
            <a:r>
              <a:rPr lang="ar-IQ" sz="2800" dirty="0" err="1" smtClean="0"/>
              <a:t>والاباح</a:t>
            </a:r>
            <a:r>
              <a:rPr lang="ar-IQ" sz="2800" dirty="0" smtClean="0"/>
              <a:t> الناجمة من احتراف بالأسهم والسندات  وسوف نبحث ذلك بالتفصيل :</a:t>
            </a:r>
          </a:p>
          <a:p>
            <a:pPr algn="justLow"/>
            <a:r>
              <a:rPr lang="ar-IQ" sz="2800" dirty="0" smtClean="0"/>
              <a:t>اولا الفوائد: تمثل </a:t>
            </a:r>
            <a:r>
              <a:rPr lang="ar-IQ" sz="2800" dirty="0" err="1" smtClean="0"/>
              <a:t>الفؤائد</a:t>
            </a:r>
            <a:r>
              <a:rPr lang="ar-IQ" sz="2800" dirty="0" smtClean="0"/>
              <a:t> عائد رأس المال وهي البلغ المدفوع مقابل استخدام النقود المقترضة او هي التعويض او المقابل او </a:t>
            </a:r>
            <a:r>
              <a:rPr lang="ar-IQ" sz="2800" dirty="0" err="1" smtClean="0"/>
              <a:t>المكافأه</a:t>
            </a:r>
            <a:r>
              <a:rPr lang="ar-IQ" sz="2800" dirty="0" smtClean="0"/>
              <a:t> التي يأخذها الشخص من اخر نظير استخدام نقود لفترة </a:t>
            </a:r>
            <a:r>
              <a:rPr lang="ar-IQ" sz="2800" dirty="0" err="1" smtClean="0"/>
              <a:t>محدوده</a:t>
            </a:r>
            <a:r>
              <a:rPr lang="ar-IQ" sz="2800" dirty="0" smtClean="0"/>
              <a:t> من الزمن وتظهر حالة الفوائد واضحة عند عقد الرهن على العقارات التي تسجل في دائرة التسجيل العراقي مثلا يقوم المقترض برهن عقارة  باسم الدائن لدى تسجيل العقاري وتخضع الفائدة </a:t>
            </a:r>
            <a:r>
              <a:rPr lang="ar-IQ" sz="2800" dirty="0" err="1" smtClean="0"/>
              <a:t>اى</a:t>
            </a:r>
            <a:r>
              <a:rPr lang="ar-IQ" sz="2800" dirty="0" smtClean="0"/>
              <a:t> الضريبة حيث يتم تسجيلها لدى دائرة التسجيل العقاري</a:t>
            </a:r>
            <a:endParaRPr lang="ar-IQ" sz="2800" dirty="0"/>
          </a:p>
        </p:txBody>
      </p:sp>
    </p:spTree>
    <p:extLst>
      <p:ext uri="{BB962C8B-B14F-4D97-AF65-F5344CB8AC3E}">
        <p14:creationId xmlns:p14="http://schemas.microsoft.com/office/powerpoint/2010/main" val="105328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800" dirty="0" smtClean="0"/>
              <a:t>والسؤال الذي يطرح نفسة ؟</a:t>
            </a:r>
          </a:p>
          <a:p>
            <a:r>
              <a:rPr lang="ar-IQ" sz="2800" dirty="0" smtClean="0"/>
              <a:t>ماذا اذا جاء السند او عقد الرهن من الفائدة او نسبة فائدة قليلة :</a:t>
            </a:r>
          </a:p>
          <a:p>
            <a:r>
              <a:rPr lang="ar-IQ" sz="2800" dirty="0" smtClean="0"/>
              <a:t>الجواب على هذه الحالة قد يخلو </a:t>
            </a:r>
            <a:r>
              <a:rPr lang="ar-IQ" sz="2800" dirty="0" err="1" smtClean="0"/>
              <a:t>سالند</a:t>
            </a:r>
            <a:r>
              <a:rPr lang="ar-IQ" sz="2800" dirty="0" smtClean="0"/>
              <a:t> خالي من </a:t>
            </a:r>
            <a:r>
              <a:rPr lang="ar-IQ" sz="2800" dirty="0" err="1" smtClean="0"/>
              <a:t>الفائده</a:t>
            </a:r>
            <a:r>
              <a:rPr lang="ar-IQ" sz="2800" dirty="0" smtClean="0"/>
              <a:t> او ينص على </a:t>
            </a:r>
            <a:r>
              <a:rPr lang="ar-IQ" sz="2800" dirty="0" err="1" smtClean="0"/>
              <a:t>فائده</a:t>
            </a:r>
            <a:r>
              <a:rPr lang="ar-IQ" sz="2800" dirty="0" smtClean="0"/>
              <a:t> اقل عن سعرها الرسمي نتيجة تواطئ </a:t>
            </a:r>
            <a:r>
              <a:rPr lang="ar-IQ" sz="2800" dirty="0" err="1" smtClean="0"/>
              <a:t>مابين</a:t>
            </a:r>
            <a:r>
              <a:rPr lang="ar-IQ" sz="2800" dirty="0" smtClean="0"/>
              <a:t> الراهن ومرتهن لكن الادارة الضريبة لن ترضخ بذلك وتفترض وجود فائدة الا اذا اثبت عكس لك </a:t>
            </a:r>
          </a:p>
          <a:p>
            <a:r>
              <a:rPr lang="ar-IQ" sz="2800" dirty="0" smtClean="0"/>
              <a:t>- وجود صلة القرابة </a:t>
            </a:r>
            <a:r>
              <a:rPr lang="ar-IQ" sz="2800" dirty="0" err="1" smtClean="0"/>
              <a:t>مابين</a:t>
            </a:r>
            <a:r>
              <a:rPr lang="ar-IQ" sz="2800" dirty="0" smtClean="0"/>
              <a:t> الدائن والمدين(اخ .اخت ...)</a:t>
            </a:r>
          </a:p>
          <a:p>
            <a:r>
              <a:rPr lang="ar-IQ" sz="2800" dirty="0" smtClean="0"/>
              <a:t>- ان يكون الدائن ممن </a:t>
            </a:r>
            <a:r>
              <a:rPr lang="ar-IQ" sz="2800" dirty="0" err="1" smtClean="0"/>
              <a:t>لايتعاطى</a:t>
            </a:r>
            <a:r>
              <a:rPr lang="ar-IQ" sz="2800" dirty="0" smtClean="0"/>
              <a:t> الاقتراض بفائدة </a:t>
            </a:r>
            <a:r>
              <a:rPr lang="ar-IQ" sz="2800" dirty="0" err="1" smtClean="0"/>
              <a:t>لاسباب</a:t>
            </a:r>
            <a:r>
              <a:rPr lang="ar-IQ" sz="2800" dirty="0" smtClean="0"/>
              <a:t> دينية (الربا) او انسانية </a:t>
            </a:r>
            <a:endParaRPr lang="ar-IQ" sz="2800" dirty="0"/>
          </a:p>
        </p:txBody>
      </p:sp>
    </p:spTree>
    <p:extLst>
      <p:ext uri="{BB962C8B-B14F-4D97-AF65-F5344CB8AC3E}">
        <p14:creationId xmlns:p14="http://schemas.microsoft.com/office/powerpoint/2010/main" val="177365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800" dirty="0" smtClean="0"/>
              <a:t>وقد تأتي </a:t>
            </a:r>
            <a:r>
              <a:rPr lang="ar-IQ" sz="2800" dirty="0" err="1" smtClean="0"/>
              <a:t>الفؤائد</a:t>
            </a:r>
            <a:r>
              <a:rPr lang="ar-IQ" sz="2800" dirty="0" smtClean="0"/>
              <a:t> بصورة السكن </a:t>
            </a:r>
          </a:p>
          <a:p>
            <a:r>
              <a:rPr lang="ar-IQ" sz="2800" dirty="0" smtClean="0"/>
              <a:t>مثلا اذا قام شخص برهن عقاره لدى شخص اخر , ونص على حق المرتهن في السكنى العقار او إيجاره للغير بدلا من النص على الفائدة التقديرية وفي هذه الحالة تقوم الإدارة الضريبة بتقدير  المنفعة المتأتية من الرهن وذلك على اعتبار ان المزايا العينية قابلة للتقدير بنقود الا اذا تم اثبات </a:t>
            </a:r>
            <a:r>
              <a:rPr lang="ar-IQ" sz="2800" dirty="0"/>
              <a:t>عكس </a:t>
            </a:r>
            <a:r>
              <a:rPr lang="ar-IQ" sz="2800" dirty="0" smtClean="0"/>
              <a:t>ذلك</a:t>
            </a:r>
          </a:p>
          <a:p>
            <a:r>
              <a:rPr lang="ar-IQ" sz="2800" dirty="0"/>
              <a:t>-</a:t>
            </a:r>
            <a:r>
              <a:rPr lang="ar-IQ" sz="2800" dirty="0" smtClean="0"/>
              <a:t>وجود </a:t>
            </a:r>
            <a:r>
              <a:rPr lang="ar-IQ" sz="2800" dirty="0"/>
              <a:t>صلة القرابة </a:t>
            </a:r>
            <a:r>
              <a:rPr lang="ar-IQ" sz="2800" dirty="0" err="1"/>
              <a:t>مابين</a:t>
            </a:r>
            <a:r>
              <a:rPr lang="ar-IQ" sz="2800" dirty="0"/>
              <a:t> الدائن والمدين(اخ .اخت ...)</a:t>
            </a:r>
          </a:p>
          <a:p>
            <a:r>
              <a:rPr lang="ar-IQ" sz="2800" dirty="0"/>
              <a:t>- ان يكون الدائن ممن </a:t>
            </a:r>
            <a:r>
              <a:rPr lang="ar-IQ" sz="2800" dirty="0" smtClean="0"/>
              <a:t>لا يتعاطى </a:t>
            </a:r>
            <a:r>
              <a:rPr lang="ar-IQ" sz="2800" dirty="0"/>
              <a:t>الاقتراض بفائدة </a:t>
            </a:r>
            <a:r>
              <a:rPr lang="ar-IQ" sz="2800" dirty="0" smtClean="0"/>
              <a:t>لأسباب </a:t>
            </a:r>
            <a:r>
              <a:rPr lang="ar-IQ" sz="2800" dirty="0"/>
              <a:t>دينية (الربا) او انسانية</a:t>
            </a:r>
            <a:endParaRPr lang="ar-IQ" sz="2800" dirty="0" smtClean="0"/>
          </a:p>
        </p:txBody>
      </p:sp>
    </p:spTree>
    <p:extLst>
      <p:ext uri="{BB962C8B-B14F-4D97-AF65-F5344CB8AC3E}">
        <p14:creationId xmlns:p14="http://schemas.microsoft.com/office/powerpoint/2010/main" val="50619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800" dirty="0" smtClean="0"/>
              <a:t>العمولة هي الاجر او مبلغ المحدد الذي </a:t>
            </a:r>
            <a:r>
              <a:rPr lang="ar-IQ" sz="2800" dirty="0" err="1" smtClean="0"/>
              <a:t>يتقاضاة</a:t>
            </a:r>
            <a:r>
              <a:rPr lang="ar-IQ" sz="2800" dirty="0" smtClean="0"/>
              <a:t> الوسيط نتيجة </a:t>
            </a:r>
            <a:r>
              <a:rPr lang="ar-IQ" sz="2800" dirty="0" err="1" smtClean="0"/>
              <a:t>توسطة</a:t>
            </a:r>
            <a:r>
              <a:rPr lang="ar-IQ" sz="2800" dirty="0" smtClean="0"/>
              <a:t> بين طرفين </a:t>
            </a:r>
            <a:r>
              <a:rPr lang="ar-IQ" sz="2800" dirty="0" err="1" smtClean="0"/>
              <a:t>لاتمام</a:t>
            </a:r>
            <a:r>
              <a:rPr lang="ar-IQ" sz="2800" dirty="0" smtClean="0"/>
              <a:t> صفقة مثل عمليات البيع وشراء والوكيل التجاري ودلال وتخضع هذه العمولات لضريبة الدخل ساء كانت تتخذ بشكل كامل او على شكل دفعات </a:t>
            </a:r>
          </a:p>
          <a:p>
            <a:r>
              <a:rPr lang="ar-IQ" sz="2800" dirty="0" smtClean="0"/>
              <a:t>فمثلا الدلال او دلالية </a:t>
            </a:r>
            <a:r>
              <a:rPr lang="ar-IQ" sz="2800" dirty="0" err="1" smtClean="0"/>
              <a:t>هوعقد</a:t>
            </a:r>
            <a:r>
              <a:rPr lang="ar-IQ" sz="2800" dirty="0" smtClean="0"/>
              <a:t> يتعهد بمقتضاه الممثل التجاري بأبرام صفقات باسم موكلة ولحساب الموكل مقابل عمولة </a:t>
            </a:r>
          </a:p>
          <a:p>
            <a:r>
              <a:rPr lang="ar-IQ" sz="2800" dirty="0" smtClean="0"/>
              <a:t>اما الوكيل التجاري هو عقد يتعهد بموجبة </a:t>
            </a:r>
            <a:r>
              <a:rPr lang="ar-IQ" dirty="0" smtClean="0"/>
              <a:t>الوكيل التجاري بأبرام الصفقات </a:t>
            </a:r>
            <a:r>
              <a:rPr lang="ar-IQ" dirty="0" err="1" smtClean="0"/>
              <a:t>بأسم</a:t>
            </a:r>
            <a:r>
              <a:rPr lang="ar-IQ" dirty="0" smtClean="0"/>
              <a:t> موكلة ولحساب الموكل . </a:t>
            </a:r>
            <a:endParaRPr lang="ar-IQ" dirty="0"/>
          </a:p>
        </p:txBody>
      </p:sp>
    </p:spTree>
    <p:extLst>
      <p:ext uri="{BB962C8B-B14F-4D97-AF65-F5344CB8AC3E}">
        <p14:creationId xmlns:p14="http://schemas.microsoft.com/office/powerpoint/2010/main" val="292533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311171580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338</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ضريبة الدخل في العراق</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ضريبة الدخل في العراق</dc:title>
  <dc:creator>a</dc:creator>
  <cp:lastModifiedBy>a</cp:lastModifiedBy>
  <cp:revision>6</cp:revision>
  <dcterms:created xsi:type="dcterms:W3CDTF">2020-05-16T22:08:58Z</dcterms:created>
  <dcterms:modified xsi:type="dcterms:W3CDTF">2020-05-18T02:57:50Z</dcterms:modified>
</cp:coreProperties>
</file>