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10/10/1441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10/10/1441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10/10/1441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10/10/1441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188640"/>
            <a:ext cx="7772400" cy="1470025"/>
          </a:xfrm>
        </p:spPr>
        <p:txBody>
          <a:bodyPr>
            <a:normAutofit/>
          </a:bodyPr>
          <a:lstStyle/>
          <a:p>
            <a:r>
              <a:rPr lang="ar-IQ" sz="3200" dirty="0" smtClean="0"/>
              <a:t>القطع والخصم </a:t>
            </a:r>
            <a:r>
              <a:rPr lang="ar-IQ" sz="3200" dirty="0" err="1" smtClean="0"/>
              <a:t>والمتجارة</a:t>
            </a:r>
            <a:r>
              <a:rPr lang="ar-IQ" sz="3200" dirty="0" smtClean="0"/>
              <a:t> </a:t>
            </a:r>
            <a:r>
              <a:rPr lang="ar-IQ" sz="3200" dirty="0" err="1" smtClean="0"/>
              <a:t>بالاسهم</a:t>
            </a:r>
            <a:r>
              <a:rPr lang="ar-IQ" sz="3200" dirty="0" smtClean="0"/>
              <a:t> والسندات</a:t>
            </a:r>
            <a:endParaRPr lang="ar-IQ" sz="3200" dirty="0"/>
          </a:p>
        </p:txBody>
      </p:sp>
      <p:sp>
        <p:nvSpPr>
          <p:cNvPr id="3" name="عنوان فرعي 2"/>
          <p:cNvSpPr>
            <a:spLocks noGrp="1"/>
          </p:cNvSpPr>
          <p:nvPr>
            <p:ph type="subTitle" idx="1"/>
          </p:nvPr>
        </p:nvSpPr>
        <p:spPr>
          <a:xfrm>
            <a:off x="1691680" y="1628799"/>
            <a:ext cx="6400800" cy="4868253"/>
          </a:xfrm>
        </p:spPr>
        <p:txBody>
          <a:bodyPr>
            <a:normAutofit/>
          </a:bodyPr>
          <a:lstStyle/>
          <a:p>
            <a:pPr algn="justLow"/>
            <a:r>
              <a:rPr lang="ar-IQ" sz="2800" dirty="0" smtClean="0"/>
              <a:t>تكلمنا في المحاضرة السابقة عن الفائدة والعمولة واليوم سوف </a:t>
            </a:r>
            <a:r>
              <a:rPr lang="ar-IQ" sz="2800" dirty="0" err="1" smtClean="0"/>
              <a:t>نتاول</a:t>
            </a:r>
            <a:r>
              <a:rPr lang="ar-IQ" sz="2800" dirty="0" smtClean="0"/>
              <a:t> الخصم </a:t>
            </a:r>
          </a:p>
          <a:p>
            <a:pPr algn="justLow"/>
            <a:r>
              <a:rPr lang="ar-IQ" sz="2800" dirty="0" smtClean="0"/>
              <a:t>الخصم </a:t>
            </a:r>
            <a:r>
              <a:rPr lang="ar-IQ" sz="2800" dirty="0" err="1" smtClean="0"/>
              <a:t>هواتفاق</a:t>
            </a:r>
            <a:r>
              <a:rPr lang="ar-IQ" sz="2800" dirty="0" smtClean="0"/>
              <a:t> يتعهد المصرف بمقتضاه بأن يدفع مقدما قيمة ورقة التجارية او اي مستند اخر قابل للتداول الى المستفيد مقابل نقل ملكيته الى المصرف مع التزام المستفيد برد القيمة الى المصرف ان لم يدفعها المدين الاصلي .</a:t>
            </a:r>
          </a:p>
        </p:txBody>
      </p:sp>
    </p:spTree>
    <p:extLst>
      <p:ext uri="{BB962C8B-B14F-4D97-AF65-F5344CB8AC3E}">
        <p14:creationId xmlns:p14="http://schemas.microsoft.com/office/powerpoint/2010/main" val="3303676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المتاجرة </a:t>
            </a:r>
            <a:r>
              <a:rPr lang="ar-IQ" dirty="0" err="1" smtClean="0"/>
              <a:t>بالاسهم</a:t>
            </a:r>
            <a:r>
              <a:rPr lang="ar-IQ" dirty="0" smtClean="0"/>
              <a:t> والسندات </a:t>
            </a:r>
            <a:endParaRPr lang="ar-IQ" dirty="0"/>
          </a:p>
        </p:txBody>
      </p:sp>
      <p:sp>
        <p:nvSpPr>
          <p:cNvPr id="3" name="عنصر نائب للمحتوى 2"/>
          <p:cNvSpPr>
            <a:spLocks noGrp="1"/>
          </p:cNvSpPr>
          <p:nvPr>
            <p:ph idx="1"/>
          </p:nvPr>
        </p:nvSpPr>
        <p:spPr/>
        <p:txBody>
          <a:bodyPr>
            <a:normAutofit fontScale="25000" lnSpcReduction="20000"/>
          </a:bodyPr>
          <a:lstStyle/>
          <a:p>
            <a:r>
              <a:rPr lang="ar-IQ" sz="9600" dirty="0" smtClean="0"/>
              <a:t>الأرباح </a:t>
            </a:r>
            <a:r>
              <a:rPr lang="ar-IQ" sz="9600" dirty="0"/>
              <a:t>الناجمة من احتراف المتاجرة </a:t>
            </a:r>
            <a:r>
              <a:rPr lang="ar-IQ" sz="9600" dirty="0" smtClean="0"/>
              <a:t>بالأسهم </a:t>
            </a:r>
            <a:r>
              <a:rPr lang="ar-IQ" sz="9600" dirty="0"/>
              <a:t>والسندات: -هنا يجب أن يكون احتراف</a:t>
            </a:r>
          </a:p>
          <a:p>
            <a:r>
              <a:rPr lang="ar-IQ" sz="9600" dirty="0"/>
              <a:t>إذ رأينا في الفائدة انه من الممكن أن يكون الرهن لمرة واحدة لكن هنا عند المتاجرة</a:t>
            </a:r>
          </a:p>
          <a:p>
            <a:r>
              <a:rPr lang="ar-IQ" sz="9600" dirty="0" smtClean="0"/>
              <a:t>بالأسهم </a:t>
            </a:r>
            <a:r>
              <a:rPr lang="ar-IQ" sz="9600" dirty="0"/>
              <a:t>والسندات يتطلب ذلك وجود احتراف وهذا يتحقق عند توافر </a:t>
            </a:r>
            <a:r>
              <a:rPr lang="ar-IQ" sz="9600" dirty="0" smtClean="0"/>
              <a:t>شرطين</a:t>
            </a:r>
            <a:endParaRPr lang="ar-IQ" sz="9600" dirty="0"/>
          </a:p>
          <a:p>
            <a:r>
              <a:rPr lang="ar-IQ" sz="9600" dirty="0"/>
              <a:t>أ- مزاولة </a:t>
            </a:r>
            <a:r>
              <a:rPr lang="ar-IQ" sz="9600" dirty="0" smtClean="0"/>
              <a:t>الأعمال </a:t>
            </a:r>
            <a:r>
              <a:rPr lang="ar-IQ" sz="9600" dirty="0"/>
              <a:t>التجارية بقصد </a:t>
            </a:r>
            <a:r>
              <a:rPr lang="ar-IQ" sz="9600" dirty="0" smtClean="0"/>
              <a:t>الربح هو غاية كل عمل تجاري </a:t>
            </a:r>
            <a:endParaRPr lang="ar-IQ" sz="9600" dirty="0"/>
          </a:p>
          <a:p>
            <a:r>
              <a:rPr lang="ar-IQ" sz="9600" dirty="0" smtClean="0"/>
              <a:t>ب-الاعتياد: </a:t>
            </a:r>
            <a:r>
              <a:rPr lang="ar-IQ" sz="9600" dirty="0"/>
              <a:t>ويقصد به تكرار </a:t>
            </a:r>
            <a:r>
              <a:rPr lang="ar-IQ" sz="9600" dirty="0" smtClean="0"/>
              <a:t>الأعمال </a:t>
            </a:r>
            <a:r>
              <a:rPr lang="ar-IQ" sz="9600" dirty="0"/>
              <a:t>التجارية من قبل الشخص بشكل منتظم بحيث</a:t>
            </a:r>
          </a:p>
          <a:p>
            <a:r>
              <a:rPr lang="ar-IQ" sz="9600" dirty="0"/>
              <a:t>يعتمد عليها مصدرا </a:t>
            </a:r>
            <a:r>
              <a:rPr lang="ar-IQ" sz="9600" dirty="0" smtClean="0"/>
              <a:t>للكسب الرزق سواء </a:t>
            </a:r>
            <a:r>
              <a:rPr lang="ar-IQ" sz="9600" dirty="0"/>
              <a:t>أكانت هذه </a:t>
            </a:r>
            <a:r>
              <a:rPr lang="ar-IQ" sz="9600" dirty="0" smtClean="0"/>
              <a:t>الأعمال </a:t>
            </a:r>
            <a:r>
              <a:rPr lang="ar-IQ" sz="9600" dirty="0"/>
              <a:t>متشابهة أم متباينة</a:t>
            </a:r>
          </a:p>
          <a:p>
            <a:r>
              <a:rPr lang="ar-IQ" sz="9600" dirty="0"/>
              <a:t>وإن مجرد عملية التكرار </a:t>
            </a:r>
            <a:r>
              <a:rPr lang="ar-IQ" sz="9600" dirty="0" smtClean="0"/>
              <a:t>لن </a:t>
            </a:r>
            <a:r>
              <a:rPr lang="ar-IQ" sz="9600" dirty="0"/>
              <a:t>تدل على وجود </a:t>
            </a:r>
            <a:r>
              <a:rPr lang="ar-IQ" sz="9600" dirty="0" smtClean="0"/>
              <a:t>الاحتراف </a:t>
            </a:r>
            <a:r>
              <a:rPr lang="ar-IQ" sz="9600" dirty="0"/>
              <a:t>وإنما يجب إضافة إلى التكرار</a:t>
            </a:r>
          </a:p>
          <a:p>
            <a:r>
              <a:rPr lang="ar-IQ" sz="9600" dirty="0"/>
              <a:t>توافر قصد الربح.</a:t>
            </a:r>
          </a:p>
          <a:p>
            <a:r>
              <a:rPr lang="ar-IQ" sz="9600" dirty="0"/>
              <a:t>جـ -أن يزاول الشخص التجارة باسمه </a:t>
            </a:r>
            <a:r>
              <a:rPr lang="ar-IQ" sz="6000" dirty="0"/>
              <a:t>الخاص</a:t>
            </a:r>
            <a:r>
              <a:rPr lang="ar-IQ" sz="7400" dirty="0"/>
              <a:t> ولحسابه </a:t>
            </a:r>
          </a:p>
        </p:txBody>
      </p:sp>
    </p:spTree>
    <p:extLst>
      <p:ext uri="{BB962C8B-B14F-4D97-AF65-F5344CB8AC3E}">
        <p14:creationId xmlns:p14="http://schemas.microsoft.com/office/powerpoint/2010/main" val="3462910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بدلات ايجار الاراضي الزراعية</a:t>
            </a:r>
            <a:endParaRPr lang="ar-IQ" dirty="0"/>
          </a:p>
        </p:txBody>
      </p:sp>
      <p:sp>
        <p:nvSpPr>
          <p:cNvPr id="3" name="عنصر نائب للمحتوى 2"/>
          <p:cNvSpPr>
            <a:spLocks noGrp="1"/>
          </p:cNvSpPr>
          <p:nvPr>
            <p:ph idx="1"/>
          </p:nvPr>
        </p:nvSpPr>
        <p:spPr/>
        <p:txBody>
          <a:bodyPr>
            <a:noAutofit/>
          </a:bodyPr>
          <a:lstStyle/>
          <a:p>
            <a:r>
              <a:rPr lang="ar-IQ" sz="2400" dirty="0"/>
              <a:t>ثالثا: -</a:t>
            </a:r>
            <a:r>
              <a:rPr lang="ar-IQ" sz="2400" dirty="0" smtClean="0"/>
              <a:t>بدلات </a:t>
            </a:r>
            <a:r>
              <a:rPr lang="ar-IQ" sz="2400" dirty="0"/>
              <a:t>إيجار </a:t>
            </a:r>
            <a:r>
              <a:rPr lang="ar-IQ" sz="2400" dirty="0" smtClean="0"/>
              <a:t>الأراضي </a:t>
            </a:r>
            <a:r>
              <a:rPr lang="ar-IQ" sz="2400" dirty="0"/>
              <a:t>الزراعية:</a:t>
            </a:r>
          </a:p>
          <a:p>
            <a:r>
              <a:rPr lang="ar-IQ" sz="2400" dirty="0"/>
              <a:t>يتبادر إلى الذهن هنا مّال ك </a:t>
            </a:r>
            <a:r>
              <a:rPr lang="ar-IQ" sz="2400" dirty="0" smtClean="0"/>
              <a:t>الاراضي </a:t>
            </a:r>
            <a:r>
              <a:rPr lang="ar-IQ" sz="2400" dirty="0"/>
              <a:t>الزراعية والذين ال يقومون باستثمار هذه</a:t>
            </a:r>
          </a:p>
          <a:p>
            <a:r>
              <a:rPr lang="ar-IQ" sz="2400" dirty="0" smtClean="0"/>
              <a:t>الاراضي </a:t>
            </a:r>
            <a:r>
              <a:rPr lang="ar-IQ" sz="2400" dirty="0"/>
              <a:t>بشكل </a:t>
            </a:r>
            <a:r>
              <a:rPr lang="ar-IQ" sz="2400" dirty="0" smtClean="0"/>
              <a:t>مباشر سبب </a:t>
            </a:r>
            <a:r>
              <a:rPr lang="ar-IQ" sz="2400" dirty="0"/>
              <a:t>مثل عدم الرغبة في ممارسة العمل الزراعي</a:t>
            </a:r>
          </a:p>
          <a:p>
            <a:r>
              <a:rPr lang="ar-IQ" sz="2400" dirty="0"/>
              <a:t>أو الرغبة بالسكن في المدن بدال من الريف، لذا فإنهم يقومون بإيجار هذه </a:t>
            </a:r>
            <a:r>
              <a:rPr lang="ar-IQ" sz="2400" dirty="0" smtClean="0"/>
              <a:t>الاراضي </a:t>
            </a:r>
            <a:r>
              <a:rPr lang="ar-IQ" sz="2400" dirty="0"/>
              <a:t>إلى</a:t>
            </a:r>
          </a:p>
          <a:p>
            <a:r>
              <a:rPr lang="ar-IQ" sz="2400" dirty="0"/>
              <a:t>أشخاص آخرين ويتقاضون منهم أجرا. أما بالنسبة للتعامل مع المؤجر والمستأجر في</a:t>
            </a:r>
          </a:p>
          <a:p>
            <a:r>
              <a:rPr lang="ar-IQ" sz="2400" dirty="0"/>
              <a:t>موضوع ضريبة الدخل فيكون على النحو </a:t>
            </a:r>
            <a:r>
              <a:rPr lang="ar-IQ" sz="2400" dirty="0" smtClean="0"/>
              <a:t>آلاتي</a:t>
            </a:r>
            <a:r>
              <a:rPr lang="ar-IQ" sz="2400" dirty="0"/>
              <a:t>: -</a:t>
            </a:r>
          </a:p>
          <a:p>
            <a:r>
              <a:rPr lang="ar-IQ" sz="2400" dirty="0"/>
              <a:t>1 -بالنسبة للمؤجر قد يتقاضى مبلغا نقديا وفي هذه الحالة يعد هذا المبلغ مصدرا من</a:t>
            </a:r>
          </a:p>
          <a:p>
            <a:r>
              <a:rPr lang="ar-IQ" sz="2400" dirty="0"/>
              <a:t>مصادر الدخل وعندها يخضع لضريبة الدخل، أما إذا كان </a:t>
            </a:r>
            <a:r>
              <a:rPr lang="ar-IQ" sz="2400" dirty="0" smtClean="0"/>
              <a:t>الإيجار </a:t>
            </a:r>
            <a:r>
              <a:rPr lang="ar-IQ" sz="2400" dirty="0"/>
              <a:t>منقسما إلى جزأين</a:t>
            </a:r>
          </a:p>
          <a:p>
            <a:pPr marL="0" indent="0">
              <a:buNone/>
            </a:pPr>
            <a:endParaRPr lang="ar-IQ" sz="2400" dirty="0"/>
          </a:p>
        </p:txBody>
      </p:sp>
    </p:spTree>
    <p:extLst>
      <p:ext uri="{BB962C8B-B14F-4D97-AF65-F5344CB8AC3E}">
        <p14:creationId xmlns:p14="http://schemas.microsoft.com/office/powerpoint/2010/main" val="2281390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a:t>1 -بالنسبة للمؤجر قد يتقاضى مبلغا </a:t>
            </a:r>
            <a:r>
              <a:rPr lang="ar-IQ" dirty="0" smtClean="0"/>
              <a:t>نقديا او قد يكون مبلغ عيني </a:t>
            </a:r>
            <a:r>
              <a:rPr lang="ar-IQ" dirty="0"/>
              <a:t>وفي هذه الحالة يعد هذا المبلغ </a:t>
            </a:r>
            <a:r>
              <a:rPr lang="ar-IQ" dirty="0" smtClean="0"/>
              <a:t> النقدي وهو  </a:t>
            </a:r>
            <a:r>
              <a:rPr lang="ar-IQ" dirty="0" err="1" smtClean="0"/>
              <a:t>مصدرمن</a:t>
            </a:r>
            <a:r>
              <a:rPr lang="ar-IQ" dirty="0" smtClean="0"/>
              <a:t> </a:t>
            </a:r>
            <a:r>
              <a:rPr lang="ar-IQ" dirty="0" err="1" smtClean="0"/>
              <a:t>مصادرالدخل</a:t>
            </a:r>
            <a:r>
              <a:rPr lang="ar-IQ" dirty="0" smtClean="0"/>
              <a:t> فيخضع </a:t>
            </a:r>
            <a:r>
              <a:rPr lang="ar-IQ" dirty="0"/>
              <a:t>لضريبة </a:t>
            </a:r>
            <a:r>
              <a:rPr lang="ar-IQ" dirty="0" smtClean="0"/>
              <a:t>الدخل</a:t>
            </a:r>
            <a:r>
              <a:rPr lang="ar-IQ" dirty="0"/>
              <a:t>.</a:t>
            </a:r>
            <a:endParaRPr lang="ar-IQ" dirty="0" smtClean="0"/>
          </a:p>
          <a:p>
            <a:r>
              <a:rPr lang="ar-IQ" dirty="0" smtClean="0"/>
              <a:t> اما الجزء عيني  قد يكون محاصيل زراعية العيني فيقدر  </a:t>
            </a:r>
            <a:r>
              <a:rPr lang="ar-IQ" dirty="0"/>
              <a:t>بالنقد وعندها يخضع لضريبة الدخل.</a:t>
            </a:r>
          </a:p>
          <a:p>
            <a:r>
              <a:rPr lang="ar-IQ" dirty="0"/>
              <a:t>2 -وأما بالنسبة </a:t>
            </a:r>
            <a:r>
              <a:rPr lang="ar-IQ" dirty="0" err="1" smtClean="0"/>
              <a:t>للمستأجرالارض</a:t>
            </a:r>
            <a:r>
              <a:rPr lang="ar-IQ" dirty="0" smtClean="0"/>
              <a:t> الزراعية فهو معفي من ضريبة الدخل </a:t>
            </a:r>
            <a:r>
              <a:rPr lang="ar-IQ" dirty="0" err="1" smtClean="0"/>
              <a:t>لانه</a:t>
            </a:r>
            <a:r>
              <a:rPr lang="ar-IQ" dirty="0" smtClean="0"/>
              <a:t> يخضع الى قانون اخر هو قانون ضريبة الارض الزراعية رقم 60 لسنة 1961 </a:t>
            </a:r>
            <a:endParaRPr lang="ar-IQ" dirty="0"/>
          </a:p>
        </p:txBody>
      </p:sp>
    </p:spTree>
    <p:extLst>
      <p:ext uri="{BB962C8B-B14F-4D97-AF65-F5344CB8AC3E}">
        <p14:creationId xmlns:p14="http://schemas.microsoft.com/office/powerpoint/2010/main" val="344528807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332</Words>
  <Application>Microsoft Office PowerPoint</Application>
  <PresentationFormat>عرض على الشاشة (3:4)‏</PresentationFormat>
  <Paragraphs>25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القطع والخصم والمتجارة بالاسهم والسندات</vt:lpstr>
      <vt:lpstr>المتاجرة بالاسهم والسندات </vt:lpstr>
      <vt:lpstr>بدلات ايجار الاراضي الزراعية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القطع والخصم والمتجارة بالاسهم والسندات</dc:title>
  <dc:creator>a</dc:creator>
  <cp:lastModifiedBy>a</cp:lastModifiedBy>
  <cp:revision>4</cp:revision>
  <dcterms:created xsi:type="dcterms:W3CDTF">2020-05-31T22:50:34Z</dcterms:created>
  <dcterms:modified xsi:type="dcterms:W3CDTF">2020-05-31T23:45:35Z</dcterms:modified>
</cp:coreProperties>
</file>