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17/10/1441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17/10/1441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17/10/1441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17/10/1441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88641"/>
            <a:ext cx="7772400" cy="1008112"/>
          </a:xfrm>
        </p:spPr>
        <p:txBody>
          <a:bodyPr>
            <a:normAutofit fontScale="90000"/>
          </a:bodyPr>
          <a:lstStyle/>
          <a:p>
            <a:r>
              <a:rPr lang="ar-IQ" sz="3100" dirty="0" smtClean="0"/>
              <a:t>قيمة </a:t>
            </a:r>
            <a:r>
              <a:rPr lang="ar-IQ" sz="3100" dirty="0"/>
              <a:t>العقار أو حق التصرف فيه المقدر وفق أحكام قانون تقدير قيمة العقار ومنافعه</a:t>
            </a:r>
            <a:r>
              <a:rPr lang="ar-IQ" dirty="0"/>
              <a:t> </a:t>
            </a:r>
          </a:p>
        </p:txBody>
      </p:sp>
      <p:sp>
        <p:nvSpPr>
          <p:cNvPr id="3" name="عنوان فرعي 2"/>
          <p:cNvSpPr>
            <a:spLocks noGrp="1"/>
          </p:cNvSpPr>
          <p:nvPr>
            <p:ph type="subTitle" idx="1"/>
          </p:nvPr>
        </p:nvSpPr>
        <p:spPr>
          <a:xfrm>
            <a:off x="1403648" y="1556792"/>
            <a:ext cx="6336704" cy="4896544"/>
          </a:xfrm>
        </p:spPr>
        <p:txBody>
          <a:bodyPr>
            <a:noAutofit/>
          </a:bodyPr>
          <a:lstStyle/>
          <a:p>
            <a:pPr algn="r"/>
            <a:r>
              <a:rPr lang="ar-IQ" sz="2000" dirty="0" smtClean="0"/>
              <a:t>كان المشرع يفرض ضريبة دخل على ارباح نقل ملكيته العقار او حق التصرف فيه لكن الوضع تغير بعد صدور قرار مجلس قيادة ثورة منحل الذي فرض ضريبة مقطوعة بنسب تصاعدية من قيمة العقار او حق التصرف فيه المقدر </a:t>
            </a:r>
          </a:p>
          <a:p>
            <a:pPr algn="r"/>
            <a:r>
              <a:rPr lang="ar-IQ" sz="2000" dirty="0" smtClean="0"/>
              <a:t>ولابد ان نتكلم عن وسائل نقل ملكيته العقار وهي :-</a:t>
            </a:r>
          </a:p>
          <a:p>
            <a:pPr algn="r"/>
            <a:r>
              <a:rPr lang="ar-IQ" sz="2000" dirty="0" smtClean="0"/>
              <a:t>1 </a:t>
            </a:r>
            <a:r>
              <a:rPr lang="ar-IQ" sz="2000" dirty="0"/>
              <a:t>-البيع: -</a:t>
            </a:r>
          </a:p>
          <a:p>
            <a:pPr algn="r"/>
            <a:r>
              <a:rPr lang="ar-IQ" sz="2000" dirty="0" smtClean="0"/>
              <a:t>لا يمكن </a:t>
            </a:r>
            <a:r>
              <a:rPr lang="ar-IQ" sz="2000" dirty="0"/>
              <a:t>أن يكون عقد البيع تاما ما لم </a:t>
            </a:r>
            <a:r>
              <a:rPr lang="ar-IQ" sz="2000" dirty="0" smtClean="0"/>
              <a:t>يسجل </a:t>
            </a:r>
            <a:r>
              <a:rPr lang="ar-IQ" sz="2000" dirty="0"/>
              <a:t>في دائرة التسجيل العقاري.</a:t>
            </a:r>
          </a:p>
          <a:p>
            <a:pPr algn="r"/>
            <a:r>
              <a:rPr lang="ar-IQ" sz="2000" dirty="0" smtClean="0"/>
              <a:t>انواع البيع </a:t>
            </a:r>
          </a:p>
          <a:p>
            <a:pPr algn="r"/>
            <a:r>
              <a:rPr lang="ar-IQ" sz="2000" dirty="0" smtClean="0"/>
              <a:t>البيع المسبوق بشراء </a:t>
            </a:r>
          </a:p>
          <a:p>
            <a:pPr algn="r"/>
            <a:r>
              <a:rPr lang="ar-IQ" sz="2000" dirty="0" smtClean="0"/>
              <a:t>بيع العقار الموروث</a:t>
            </a:r>
          </a:p>
          <a:p>
            <a:pPr algn="r"/>
            <a:r>
              <a:rPr lang="ar-IQ" sz="2000" dirty="0" smtClean="0"/>
              <a:t>بيع العقار المصحح </a:t>
            </a:r>
            <a:r>
              <a:rPr lang="ar-IQ" sz="2000" dirty="0" smtClean="0"/>
              <a:t>صنفه </a:t>
            </a:r>
            <a:endParaRPr lang="ar-IQ" sz="2000" dirty="0"/>
          </a:p>
        </p:txBody>
      </p:sp>
    </p:spTree>
    <p:extLst>
      <p:ext uri="{BB962C8B-B14F-4D97-AF65-F5344CB8AC3E}">
        <p14:creationId xmlns:p14="http://schemas.microsoft.com/office/powerpoint/2010/main" val="374821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sz="2800" dirty="0" smtClean="0"/>
              <a:t>2- المقايضة او المبادلة :ويقصد به مبادلة عقار بعقار وتتم تسجيل العقارات التي تمت مبادلتها في دائرة التسجيل العقاري  ويتم تحديد ارباح  كل عقار مقايض من خلال مقارنة من قيمته العمومية من اجل تحديد الربح الخاضع للضريبة </a:t>
            </a:r>
          </a:p>
          <a:p>
            <a:r>
              <a:rPr lang="ar-IQ" sz="2800" dirty="0" smtClean="0"/>
              <a:t>3- المصالحة : تتطلب المصالحة تقديم تنازلات لكلا الطرفين وتصادق عليها المحكمة </a:t>
            </a:r>
          </a:p>
          <a:p>
            <a:r>
              <a:rPr lang="ar-IQ" sz="2800" dirty="0" smtClean="0"/>
              <a:t>4- الهبة اخضع المشرع العراقي الهبة للضريبة لان الهبة تضم في ثنياها بيعا حقيقا لان التنازل حكمة حكم البيع </a:t>
            </a:r>
          </a:p>
          <a:p>
            <a:r>
              <a:rPr lang="ar-IQ" sz="2800" dirty="0" smtClean="0"/>
              <a:t>5-التنازل : التنازل عن العقار وانتقال </a:t>
            </a:r>
            <a:r>
              <a:rPr lang="ar-IQ" sz="2800" dirty="0" smtClean="0"/>
              <a:t>ملكيته </a:t>
            </a:r>
            <a:r>
              <a:rPr lang="ar-IQ" sz="2800" dirty="0" smtClean="0"/>
              <a:t>الى شخص اخر ويتم تثبيته في </a:t>
            </a:r>
            <a:r>
              <a:rPr lang="ar-IQ" sz="2800" dirty="0" err="1" smtClean="0"/>
              <a:t>دائة</a:t>
            </a:r>
            <a:r>
              <a:rPr lang="ar-IQ" sz="2800" dirty="0" smtClean="0"/>
              <a:t> التسجيل العقاري فيكون حكمة حكم البيع وان كان بدون عوض ويكون مشابهة لحالة الهبة يخضع للضريبة </a:t>
            </a:r>
            <a:endParaRPr lang="ar-IQ" sz="2800" dirty="0"/>
          </a:p>
        </p:txBody>
      </p:sp>
    </p:spTree>
    <p:extLst>
      <p:ext uri="{BB962C8B-B14F-4D97-AF65-F5344CB8AC3E}">
        <p14:creationId xmlns:p14="http://schemas.microsoft.com/office/powerpoint/2010/main" val="426064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err="1" smtClean="0"/>
              <a:t>المساطحة</a:t>
            </a:r>
            <a:r>
              <a:rPr lang="ar-IQ" dirty="0" smtClean="0"/>
              <a:t> : </a:t>
            </a:r>
            <a:r>
              <a:rPr lang="ar-IQ" sz="2400" dirty="0" smtClean="0"/>
              <a:t>وهي حق عيني تخول صاحبها بناء او </a:t>
            </a:r>
            <a:r>
              <a:rPr lang="ar-IQ" sz="2400" dirty="0" err="1" smtClean="0"/>
              <a:t>او</a:t>
            </a:r>
            <a:r>
              <a:rPr lang="ar-IQ" sz="2400" dirty="0" smtClean="0"/>
              <a:t> </a:t>
            </a:r>
            <a:r>
              <a:rPr lang="ar-IQ" sz="2400" dirty="0" err="1" smtClean="0"/>
              <a:t>منشـأت</a:t>
            </a:r>
            <a:r>
              <a:rPr lang="ar-IQ" sz="2400" dirty="0" smtClean="0"/>
              <a:t> اخرى غير الغراس على ارض الغير بمقتضى اتفاق بينة وبين المالك الارض ويحدد هذا الاتفاق حقوق المساطح والتزاماته ويتم تسجيل حق </a:t>
            </a:r>
            <a:r>
              <a:rPr lang="ar-IQ" sz="2400" dirty="0" err="1" smtClean="0"/>
              <a:t>المساطحة</a:t>
            </a:r>
            <a:r>
              <a:rPr lang="ar-IQ" sz="2400" dirty="0" smtClean="0"/>
              <a:t> في دائرة التسجيل العقاري </a:t>
            </a:r>
            <a:r>
              <a:rPr lang="ar-IQ" sz="2400" dirty="0" err="1" smtClean="0"/>
              <a:t>ولايجوز</a:t>
            </a:r>
            <a:r>
              <a:rPr lang="ar-IQ" sz="2400" dirty="0" smtClean="0"/>
              <a:t> ان تزيد مدتها عن 50 سنة وفي حالة عدم تحديد مدة في العقد </a:t>
            </a:r>
            <a:r>
              <a:rPr lang="ar-IQ" sz="2400" dirty="0" err="1" smtClean="0"/>
              <a:t>بأمكان</a:t>
            </a:r>
            <a:r>
              <a:rPr lang="ar-IQ" sz="2400" dirty="0" smtClean="0"/>
              <a:t> الطرفين انهاءها بعد ثلاث سنوات واذا قام المساطح </a:t>
            </a:r>
            <a:r>
              <a:rPr lang="ar-IQ" sz="2400" dirty="0" err="1" smtClean="0"/>
              <a:t>بأيجار</a:t>
            </a:r>
            <a:r>
              <a:rPr lang="ar-IQ" sz="2400" dirty="0" smtClean="0"/>
              <a:t> الاراضي </a:t>
            </a:r>
            <a:r>
              <a:rPr lang="ar-IQ" sz="2400" dirty="0" err="1" smtClean="0"/>
              <a:t>والمنشأت</a:t>
            </a:r>
            <a:r>
              <a:rPr lang="ar-IQ" sz="2400" dirty="0" smtClean="0"/>
              <a:t> التي شيدها على قطعه الارض </a:t>
            </a:r>
            <a:r>
              <a:rPr lang="ar-IQ" sz="2400" dirty="0" err="1" smtClean="0"/>
              <a:t>فأنة</a:t>
            </a:r>
            <a:r>
              <a:rPr lang="ar-IQ" sz="2400" dirty="0" smtClean="0"/>
              <a:t> يخضع الى </a:t>
            </a:r>
            <a:r>
              <a:rPr lang="ar-IQ" sz="2400" dirty="0" smtClean="0"/>
              <a:t>ضريبة العقار عن  بدل الايجار </a:t>
            </a:r>
            <a:r>
              <a:rPr lang="ar-IQ" sz="2400" dirty="0" smtClean="0"/>
              <a:t>ضريبة العقار </a:t>
            </a:r>
          </a:p>
          <a:p>
            <a:r>
              <a:rPr lang="ar-IQ" sz="2400" dirty="0" smtClean="0"/>
              <a:t>تصفية </a:t>
            </a:r>
            <a:r>
              <a:rPr lang="ar-IQ" sz="2400" dirty="0"/>
              <a:t>الوقف </a:t>
            </a:r>
            <a:r>
              <a:rPr lang="ar-IQ" sz="2400" dirty="0" smtClean="0"/>
              <a:t>:- تقوم </a:t>
            </a:r>
            <a:r>
              <a:rPr lang="ar-IQ" sz="2400" dirty="0"/>
              <a:t>المحكمة بتقسيم قيمة العقار بين </a:t>
            </a:r>
            <a:r>
              <a:rPr lang="ar-IQ" sz="2400" dirty="0" smtClean="0"/>
              <a:t>مستحقيه </a:t>
            </a:r>
            <a:r>
              <a:rPr lang="ar-IQ" sz="2400" dirty="0"/>
              <a:t>بعد اكتساب الحكم الدرجة القطعية</a:t>
            </a:r>
          </a:p>
          <a:p>
            <a:endParaRPr lang="ar-IQ" sz="2400" dirty="0"/>
          </a:p>
        </p:txBody>
      </p:sp>
    </p:spTree>
    <p:extLst>
      <p:ext uri="{BB962C8B-B14F-4D97-AF65-F5344CB8AC3E}">
        <p14:creationId xmlns:p14="http://schemas.microsoft.com/office/powerpoint/2010/main" val="39378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229600" cy="1143000"/>
          </a:xfrm>
        </p:spPr>
        <p:txBody>
          <a:bodyPr>
            <a:normAutofit/>
          </a:bodyPr>
          <a:lstStyle/>
          <a:p>
            <a:r>
              <a:rPr lang="ar-IQ" sz="2800" dirty="0" smtClean="0"/>
              <a:t>مفهوم الرواتب والاجور </a:t>
            </a:r>
            <a:r>
              <a:rPr lang="ar-IQ" sz="2800" dirty="0" err="1" smtClean="0"/>
              <a:t>والمكأفات</a:t>
            </a:r>
            <a:r>
              <a:rPr lang="ar-IQ" sz="2800" dirty="0" smtClean="0"/>
              <a:t> والمخصصات والتخصيصات </a:t>
            </a:r>
            <a:endParaRPr lang="ar-IQ" sz="2800" dirty="0"/>
          </a:p>
        </p:txBody>
      </p:sp>
      <p:sp>
        <p:nvSpPr>
          <p:cNvPr id="3" name="عنصر نائب للمحتوى 2"/>
          <p:cNvSpPr>
            <a:spLocks noGrp="1"/>
          </p:cNvSpPr>
          <p:nvPr>
            <p:ph idx="1"/>
          </p:nvPr>
        </p:nvSpPr>
        <p:spPr>
          <a:xfrm>
            <a:off x="457200" y="1628800"/>
            <a:ext cx="8229600" cy="4497363"/>
          </a:xfrm>
        </p:spPr>
        <p:txBody>
          <a:bodyPr>
            <a:normAutofit fontScale="92500" lnSpcReduction="10000"/>
          </a:bodyPr>
          <a:lstStyle/>
          <a:p>
            <a:pPr marL="114300" indent="0">
              <a:buNone/>
            </a:pPr>
            <a:r>
              <a:rPr lang="ar-IQ" sz="2800" dirty="0" smtClean="0"/>
              <a:t>الرواتب :هي المبالغ التي تدفع شهريا الى مستحقيها بما فيها رواتب المتقاعدين </a:t>
            </a:r>
          </a:p>
          <a:p>
            <a:pPr marL="114300" indent="0">
              <a:buNone/>
            </a:pPr>
            <a:r>
              <a:rPr lang="ar-IQ" sz="2800" dirty="0" smtClean="0"/>
              <a:t>الاجور : وهي المبالغ التي تدفع شهريا او اسبوعيا وهي قد تدفع الى الاعمال تحتاج الى قوه بدنية </a:t>
            </a:r>
          </a:p>
          <a:p>
            <a:pPr marL="114300" indent="0">
              <a:buNone/>
            </a:pPr>
            <a:r>
              <a:rPr lang="ar-IQ" sz="2800" dirty="0" err="1" smtClean="0"/>
              <a:t>المكافأت</a:t>
            </a:r>
            <a:r>
              <a:rPr lang="ar-IQ" sz="2800" dirty="0" smtClean="0"/>
              <a:t> :هي المبالغ التي تدفع الى المستحقين بصورة منتظمة وقد تكون لمرة واحدة في الحياة مثل </a:t>
            </a:r>
            <a:r>
              <a:rPr lang="ar-IQ" sz="2800" dirty="0" smtClean="0"/>
              <a:t>مكافاة </a:t>
            </a:r>
            <a:r>
              <a:rPr lang="ar-IQ" sz="2800" dirty="0" smtClean="0"/>
              <a:t>نهاية الخدمة </a:t>
            </a:r>
          </a:p>
          <a:p>
            <a:pPr marL="114300" indent="0">
              <a:buNone/>
            </a:pPr>
            <a:r>
              <a:rPr lang="ar-IQ" sz="2800" dirty="0" smtClean="0"/>
              <a:t>المخصصات وهي مبالغ التي تدفع الى موظفين </a:t>
            </a:r>
            <a:r>
              <a:rPr lang="ar-IQ" sz="2800" dirty="0" smtClean="0"/>
              <a:t>العمال </a:t>
            </a:r>
            <a:r>
              <a:rPr lang="ar-IQ" sz="2800" dirty="0" smtClean="0"/>
              <a:t>علاوة على رواتبهم مثل مخصصات خطورة ومخصصات موقع الجغرافي </a:t>
            </a:r>
          </a:p>
          <a:p>
            <a:pPr marL="114300" indent="0">
              <a:buNone/>
            </a:pPr>
            <a:r>
              <a:rPr lang="ar-IQ" sz="2800" dirty="0" smtClean="0"/>
              <a:t>التخصيصات وهي مبالغ سنوية التي تخصص الى مكلفين كرواتب سنوية وقد يضاف الى راتب </a:t>
            </a:r>
            <a:r>
              <a:rPr lang="ar-IQ" sz="2800" smtClean="0"/>
              <a:t>والاجر </a:t>
            </a:r>
            <a:r>
              <a:rPr lang="ar-IQ" sz="2800" smtClean="0"/>
              <a:t>ما يحصل </a:t>
            </a:r>
            <a:r>
              <a:rPr lang="ar-IQ" sz="2800" dirty="0" smtClean="0"/>
              <a:t>علية الموظف او العامل من مزايا عينية او نقدية مثل السكن المجاني او طعام او الاقامة </a:t>
            </a:r>
          </a:p>
          <a:p>
            <a:pPr marL="114300" indent="0">
              <a:buNone/>
            </a:pPr>
            <a:endParaRPr lang="ar-IQ" sz="2800" dirty="0" smtClean="0"/>
          </a:p>
          <a:p>
            <a:pPr marL="114300" indent="0">
              <a:buNone/>
            </a:pPr>
            <a:endParaRPr lang="ar-IQ" sz="2800" dirty="0"/>
          </a:p>
        </p:txBody>
      </p:sp>
    </p:spTree>
    <p:extLst>
      <p:ext uri="{BB962C8B-B14F-4D97-AF65-F5344CB8AC3E}">
        <p14:creationId xmlns:p14="http://schemas.microsoft.com/office/powerpoint/2010/main" val="4258422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241407083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393</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قيمة العقار أو حق التصرف فيه المقدر وفق أحكام قانون تقدير قيمة العقار ومنافعه </vt:lpstr>
      <vt:lpstr>عرض تقديمي في PowerPoint</vt:lpstr>
      <vt:lpstr>عرض تقديمي في PowerPoint</vt:lpstr>
      <vt:lpstr>مفهوم الرواتب والاجور والمكأفات والمخصصات والتخصيصات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قيمة العقار أو حق التصرف فيه المقدر وفق أحكام قانون تقدير قيمة العقار ومنافعه </dc:title>
  <dc:creator>a</dc:creator>
  <cp:lastModifiedBy>a</cp:lastModifiedBy>
  <cp:revision>10</cp:revision>
  <dcterms:created xsi:type="dcterms:W3CDTF">2020-06-07T23:38:06Z</dcterms:created>
  <dcterms:modified xsi:type="dcterms:W3CDTF">2020-06-08T01:25:16Z</dcterms:modified>
</cp:coreProperties>
</file>