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86BC204-CCDA-408C-8A12-7EEB50DAF224}">
          <p14:sldIdLst>
            <p14:sldId id="256"/>
            <p14:sldId id="257"/>
            <p14:sldId id="258"/>
            <p14:sldId id="259"/>
            <p14:sldId id="260"/>
            <p14:sldId id="261"/>
            <p14:sldId id="262"/>
            <p14:sldId id="263"/>
            <p14:sldId id="264"/>
            <p14:sldId id="265"/>
            <p14:sldId id="266"/>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361C2A-DE75-4378-9F19-083E995914CD}"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B3980-C706-47FD-8161-9846C35DEFB9}" type="slidenum">
              <a:rPr lang="en-US" smtClean="0"/>
              <a:t>‹#›</a:t>
            </a:fld>
            <a:endParaRPr lang="en-US"/>
          </a:p>
        </p:txBody>
      </p:sp>
    </p:spTree>
    <p:extLst>
      <p:ext uri="{BB962C8B-B14F-4D97-AF65-F5344CB8AC3E}">
        <p14:creationId xmlns:p14="http://schemas.microsoft.com/office/powerpoint/2010/main" val="2940256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61C2A-DE75-4378-9F19-083E995914CD}"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B3980-C706-47FD-8161-9846C35DEFB9}" type="slidenum">
              <a:rPr lang="en-US" smtClean="0"/>
              <a:t>‹#›</a:t>
            </a:fld>
            <a:endParaRPr lang="en-US"/>
          </a:p>
        </p:txBody>
      </p:sp>
    </p:spTree>
    <p:extLst>
      <p:ext uri="{BB962C8B-B14F-4D97-AF65-F5344CB8AC3E}">
        <p14:creationId xmlns:p14="http://schemas.microsoft.com/office/powerpoint/2010/main" val="3152268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61C2A-DE75-4378-9F19-083E995914CD}"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B3980-C706-47FD-8161-9846C35DEFB9}" type="slidenum">
              <a:rPr lang="en-US" smtClean="0"/>
              <a:t>‹#›</a:t>
            </a:fld>
            <a:endParaRPr lang="en-US"/>
          </a:p>
        </p:txBody>
      </p:sp>
    </p:spTree>
    <p:extLst>
      <p:ext uri="{BB962C8B-B14F-4D97-AF65-F5344CB8AC3E}">
        <p14:creationId xmlns:p14="http://schemas.microsoft.com/office/powerpoint/2010/main" val="2286417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61C2A-DE75-4378-9F19-083E995914CD}"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B3980-C706-47FD-8161-9846C35DEFB9}" type="slidenum">
              <a:rPr lang="en-US" smtClean="0"/>
              <a:t>‹#›</a:t>
            </a:fld>
            <a:endParaRPr lang="en-US"/>
          </a:p>
        </p:txBody>
      </p:sp>
    </p:spTree>
    <p:extLst>
      <p:ext uri="{BB962C8B-B14F-4D97-AF65-F5344CB8AC3E}">
        <p14:creationId xmlns:p14="http://schemas.microsoft.com/office/powerpoint/2010/main" val="1879888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361C2A-DE75-4378-9F19-083E995914CD}"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B3980-C706-47FD-8161-9846C35DEFB9}" type="slidenum">
              <a:rPr lang="en-US" smtClean="0"/>
              <a:t>‹#›</a:t>
            </a:fld>
            <a:endParaRPr lang="en-US"/>
          </a:p>
        </p:txBody>
      </p:sp>
    </p:spTree>
    <p:extLst>
      <p:ext uri="{BB962C8B-B14F-4D97-AF65-F5344CB8AC3E}">
        <p14:creationId xmlns:p14="http://schemas.microsoft.com/office/powerpoint/2010/main" val="481563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361C2A-DE75-4378-9F19-083E995914CD}"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B3980-C706-47FD-8161-9846C35DEFB9}" type="slidenum">
              <a:rPr lang="en-US" smtClean="0"/>
              <a:t>‹#›</a:t>
            </a:fld>
            <a:endParaRPr lang="en-US"/>
          </a:p>
        </p:txBody>
      </p:sp>
    </p:spTree>
    <p:extLst>
      <p:ext uri="{BB962C8B-B14F-4D97-AF65-F5344CB8AC3E}">
        <p14:creationId xmlns:p14="http://schemas.microsoft.com/office/powerpoint/2010/main" val="98614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361C2A-DE75-4378-9F19-083E995914CD}" type="datetimeFigureOut">
              <a:rPr lang="en-US" smtClean="0"/>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FB3980-C706-47FD-8161-9846C35DEFB9}" type="slidenum">
              <a:rPr lang="en-US" smtClean="0"/>
              <a:t>‹#›</a:t>
            </a:fld>
            <a:endParaRPr lang="en-US"/>
          </a:p>
        </p:txBody>
      </p:sp>
    </p:spTree>
    <p:extLst>
      <p:ext uri="{BB962C8B-B14F-4D97-AF65-F5344CB8AC3E}">
        <p14:creationId xmlns:p14="http://schemas.microsoft.com/office/powerpoint/2010/main" val="167003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361C2A-DE75-4378-9F19-083E995914CD}" type="datetimeFigureOut">
              <a:rPr lang="en-US" smtClean="0"/>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FB3980-C706-47FD-8161-9846C35DEFB9}" type="slidenum">
              <a:rPr lang="en-US" smtClean="0"/>
              <a:t>‹#›</a:t>
            </a:fld>
            <a:endParaRPr lang="en-US"/>
          </a:p>
        </p:txBody>
      </p:sp>
    </p:spTree>
    <p:extLst>
      <p:ext uri="{BB962C8B-B14F-4D97-AF65-F5344CB8AC3E}">
        <p14:creationId xmlns:p14="http://schemas.microsoft.com/office/powerpoint/2010/main" val="423671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361C2A-DE75-4378-9F19-083E995914CD}" type="datetimeFigureOut">
              <a:rPr lang="en-US" smtClean="0"/>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FB3980-C706-47FD-8161-9846C35DEFB9}" type="slidenum">
              <a:rPr lang="en-US" smtClean="0"/>
              <a:t>‹#›</a:t>
            </a:fld>
            <a:endParaRPr lang="en-US"/>
          </a:p>
        </p:txBody>
      </p:sp>
    </p:spTree>
    <p:extLst>
      <p:ext uri="{BB962C8B-B14F-4D97-AF65-F5344CB8AC3E}">
        <p14:creationId xmlns:p14="http://schemas.microsoft.com/office/powerpoint/2010/main" val="1047834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361C2A-DE75-4378-9F19-083E995914CD}"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B3980-C706-47FD-8161-9846C35DEFB9}" type="slidenum">
              <a:rPr lang="en-US" smtClean="0"/>
              <a:t>‹#›</a:t>
            </a:fld>
            <a:endParaRPr lang="en-US"/>
          </a:p>
        </p:txBody>
      </p:sp>
    </p:spTree>
    <p:extLst>
      <p:ext uri="{BB962C8B-B14F-4D97-AF65-F5344CB8AC3E}">
        <p14:creationId xmlns:p14="http://schemas.microsoft.com/office/powerpoint/2010/main" val="3912819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361C2A-DE75-4378-9F19-083E995914CD}"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B3980-C706-47FD-8161-9846C35DEFB9}" type="slidenum">
              <a:rPr lang="en-US" smtClean="0"/>
              <a:t>‹#›</a:t>
            </a:fld>
            <a:endParaRPr lang="en-US"/>
          </a:p>
        </p:txBody>
      </p:sp>
    </p:spTree>
    <p:extLst>
      <p:ext uri="{BB962C8B-B14F-4D97-AF65-F5344CB8AC3E}">
        <p14:creationId xmlns:p14="http://schemas.microsoft.com/office/powerpoint/2010/main" val="3821478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361C2A-DE75-4378-9F19-083E995914CD}" type="datetimeFigureOut">
              <a:rPr lang="en-US" smtClean="0"/>
              <a:t>3/29/2020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B3980-C706-47FD-8161-9846C35DEFB9}" type="slidenum">
              <a:rPr lang="en-US" smtClean="0"/>
              <a:t>‹#›</a:t>
            </a:fld>
            <a:endParaRPr lang="en-US"/>
          </a:p>
        </p:txBody>
      </p:sp>
    </p:spTree>
    <p:extLst>
      <p:ext uri="{BB962C8B-B14F-4D97-AF65-F5344CB8AC3E}">
        <p14:creationId xmlns:p14="http://schemas.microsoft.com/office/powerpoint/2010/main" val="3482346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3582" y="259307"/>
            <a:ext cx="9789654" cy="2640554"/>
          </a:xfrm>
        </p:spPr>
        <p:style>
          <a:lnRef idx="1">
            <a:schemeClr val="accent1"/>
          </a:lnRef>
          <a:fillRef idx="2">
            <a:schemeClr val="accent1"/>
          </a:fillRef>
          <a:effectRef idx="1">
            <a:schemeClr val="accent1"/>
          </a:effectRef>
          <a:fontRef idx="minor">
            <a:schemeClr val="dk1"/>
          </a:fontRef>
        </p:style>
        <p:txBody>
          <a:bodyPr>
            <a:normAutofit/>
          </a:bodyPr>
          <a:lstStyle/>
          <a:p>
            <a:r>
              <a:rPr lang="ar-IQ" sz="3600" b="1" dirty="0" smtClean="0"/>
              <a:t>المحاضرة الاولى </a:t>
            </a:r>
            <a:r>
              <a:rPr lang="ar-IQ" sz="3600" b="1" dirty="0"/>
              <a:t/>
            </a:r>
            <a:br>
              <a:rPr lang="ar-IQ" sz="3600" b="1" dirty="0"/>
            </a:br>
            <a:r>
              <a:rPr lang="ar-IQ" sz="3600" b="1" dirty="0" smtClean="0"/>
              <a:t/>
            </a:r>
            <a:br>
              <a:rPr lang="ar-IQ" sz="3600" b="1" dirty="0" smtClean="0"/>
            </a:br>
            <a:r>
              <a:rPr lang="ar-IQ" sz="3600" b="1" dirty="0" smtClean="0"/>
              <a:t>انواع الحكومات استناداً الى وسيلة اسناد السلطة </a:t>
            </a:r>
            <a:br>
              <a:rPr lang="ar-IQ" sz="3600" b="1" dirty="0" smtClean="0"/>
            </a:br>
            <a:r>
              <a:rPr lang="en-US" sz="3600" b="1" dirty="0" smtClean="0"/>
              <a:t>     </a:t>
            </a:r>
            <a:r>
              <a:rPr lang="ar-IQ" sz="3600" b="1" dirty="0" smtClean="0"/>
              <a:t>                                   </a:t>
            </a:r>
            <a:r>
              <a:rPr lang="ar-IQ" sz="2800" b="1" dirty="0" smtClean="0"/>
              <a:t>اعداد</a:t>
            </a:r>
            <a:r>
              <a:rPr lang="en-US" sz="3600" b="1" dirty="0"/>
              <a:t/>
            </a:r>
            <a:br>
              <a:rPr lang="en-US" sz="3600" b="1" dirty="0"/>
            </a:br>
            <a:r>
              <a:rPr lang="ar-IQ" sz="3600" b="1" dirty="0" smtClean="0"/>
              <a:t>                               </a:t>
            </a:r>
            <a:r>
              <a:rPr lang="ar-IQ" sz="2800" b="1" dirty="0"/>
              <a:t>أ.م.د. ايمان الصافي</a:t>
            </a:r>
            <a:endParaRPr lang="en-US" sz="2800" b="1" dirty="0"/>
          </a:p>
        </p:txBody>
      </p:sp>
      <p:sp>
        <p:nvSpPr>
          <p:cNvPr id="3" name="Subtitle 2"/>
          <p:cNvSpPr>
            <a:spLocks noGrp="1"/>
          </p:cNvSpPr>
          <p:nvPr>
            <p:ph type="subTitle" idx="1"/>
          </p:nvPr>
        </p:nvSpPr>
        <p:spPr>
          <a:xfrm>
            <a:off x="928047" y="3357349"/>
            <a:ext cx="10385947" cy="2702256"/>
          </a:xfrm>
        </p:spPr>
        <p:style>
          <a:lnRef idx="1">
            <a:schemeClr val="accent6"/>
          </a:lnRef>
          <a:fillRef idx="2">
            <a:schemeClr val="accent6"/>
          </a:fillRef>
          <a:effectRef idx="1">
            <a:schemeClr val="accent6"/>
          </a:effectRef>
          <a:fontRef idx="minor">
            <a:schemeClr val="dk1"/>
          </a:fontRef>
        </p:style>
        <p:txBody>
          <a:bodyPr>
            <a:noAutofit/>
          </a:bodyPr>
          <a:lstStyle/>
          <a:p>
            <a:pPr algn="just" rtl="1"/>
            <a:r>
              <a:rPr lang="ar-IQ" dirty="0" smtClean="0"/>
              <a:t>       </a:t>
            </a:r>
          </a:p>
          <a:p>
            <a:pPr algn="just" rtl="1"/>
            <a:r>
              <a:rPr lang="ar-IQ" dirty="0"/>
              <a:t> </a:t>
            </a:r>
            <a:r>
              <a:rPr lang="ar-IQ" dirty="0" smtClean="0"/>
              <a:t>    تباينت سبل وصول الافراد الى سدة السلطة ، وكان مرد هذا التباين الى تطور المجتمع في كافة  مجالات الحياة المختلفة وبالاخص العوامل الدينية والاقتصادية ، فاذا كانت بداية نشأة نظم الحكم بمفهومها البدائي تغلب عامل القوة فان هذا الامر لم يدوم طويلا ، حيث اقتضى ضرورة اقترانها – اي القوة – بعامل الرضى الصريح او الضمني من قبل الافراد وهو ما اصطلح على تسميته بمبدأ شرعية السلطة .</a:t>
            </a:r>
            <a:endParaRPr lang="en-US" dirty="0"/>
          </a:p>
        </p:txBody>
      </p:sp>
    </p:spTree>
    <p:extLst>
      <p:ext uri="{BB962C8B-B14F-4D97-AF65-F5344CB8AC3E}">
        <p14:creationId xmlns:p14="http://schemas.microsoft.com/office/powerpoint/2010/main" val="2206898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761"/>
            <a:ext cx="10515600" cy="1325563"/>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3600" dirty="0"/>
              <a:t>تمييز الملكية الاستبدادية عن الملكية المطلقة </a:t>
            </a:r>
            <a:endParaRPr lang="en-US" sz="3600"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0" indent="0" algn="r" rtl="1">
              <a:buNone/>
            </a:pPr>
            <a:endParaRPr lang="ar-IQ" b="1" dirty="0" smtClean="0"/>
          </a:p>
          <a:p>
            <a:pPr marL="0" indent="0" algn="r" rtl="1">
              <a:buNone/>
            </a:pPr>
            <a:r>
              <a:rPr lang="ar-IQ" b="1" dirty="0" smtClean="0"/>
              <a:t>        اوجه الاختلاف بين الاثنين : </a:t>
            </a:r>
          </a:p>
          <a:p>
            <a:pPr marL="0" indent="0" algn="r" rtl="1">
              <a:buNone/>
            </a:pPr>
            <a:r>
              <a:rPr lang="ar-IQ" b="1" dirty="0"/>
              <a:t> </a:t>
            </a:r>
            <a:r>
              <a:rPr lang="ar-IQ" b="1" dirty="0" smtClean="0"/>
              <a:t>                            1. </a:t>
            </a:r>
            <a:r>
              <a:rPr lang="ar-IQ" dirty="0" smtClean="0"/>
              <a:t>الملكية المطلقة تتميز بخضوع الملك إلى القانون أي انه يكون </a:t>
            </a:r>
          </a:p>
          <a:p>
            <a:pPr marL="0" indent="0" algn="r" rtl="1">
              <a:buNone/>
            </a:pPr>
            <a:r>
              <a:rPr lang="ar-IQ" b="1" dirty="0"/>
              <a:t> </a:t>
            </a:r>
            <a:r>
              <a:rPr lang="ar-IQ" b="1" dirty="0" smtClean="0"/>
              <a:t>                                 </a:t>
            </a:r>
            <a:r>
              <a:rPr lang="ar-IQ" dirty="0" smtClean="0"/>
              <a:t>خاضع للقانون الذي يضعه . </a:t>
            </a:r>
          </a:p>
          <a:p>
            <a:pPr marL="0" indent="0" algn="r" rtl="1">
              <a:buNone/>
            </a:pPr>
            <a:endParaRPr lang="ar-IQ" b="1" dirty="0"/>
          </a:p>
          <a:p>
            <a:pPr marL="0" indent="0" algn="r" rtl="1">
              <a:buNone/>
            </a:pPr>
            <a:r>
              <a:rPr lang="ar-IQ" b="1" dirty="0" smtClean="0"/>
              <a:t>                            2. </a:t>
            </a:r>
            <a:r>
              <a:rPr lang="ar-IQ" dirty="0" smtClean="0"/>
              <a:t>الملكية الاستبدادية تتميز بعدم خضوع الملك لاي قانون بل هو </a:t>
            </a:r>
          </a:p>
          <a:p>
            <a:pPr marL="0" indent="0" algn="r" rtl="1">
              <a:buNone/>
            </a:pPr>
            <a:r>
              <a:rPr lang="ar-IQ" b="1"/>
              <a:t> </a:t>
            </a:r>
            <a:r>
              <a:rPr lang="ar-IQ" b="1" smtClean="0"/>
              <a:t>                               </a:t>
            </a:r>
            <a:r>
              <a:rPr lang="ar-IQ" smtClean="0"/>
              <a:t>فوق القانون ، بمعنى ان يضع القانون ليلزم به غيره . </a:t>
            </a:r>
            <a:endParaRPr lang="ar-IQ" b="1"/>
          </a:p>
        </p:txBody>
      </p:sp>
      <p:sp>
        <p:nvSpPr>
          <p:cNvPr id="4" name="Equal 3"/>
          <p:cNvSpPr/>
          <p:nvPr/>
        </p:nvSpPr>
        <p:spPr>
          <a:xfrm flipV="1">
            <a:off x="10549721" y="2338543"/>
            <a:ext cx="441504" cy="322771"/>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22339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18" y="133112"/>
            <a:ext cx="10515600" cy="1325563"/>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3600" b="1" dirty="0" smtClean="0"/>
              <a:t>3.الملكية المقيدة (أو الدستورية)</a:t>
            </a:r>
            <a:endParaRPr lang="en-US" sz="3600" b="1"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lgn="just" rtl="1">
              <a:buNone/>
            </a:pPr>
            <a:r>
              <a:rPr lang="ar-IQ" sz="2400" dirty="0"/>
              <a:t> </a:t>
            </a:r>
            <a:r>
              <a:rPr lang="ar-IQ" sz="2400" dirty="0" smtClean="0"/>
              <a:t>     في هذه الصورة يتولى الحاكم ( الملك ) السلطة عن طريق الوراثة ، ولكن تختلف هذه الصورة عن سابقاتها ، ان الحاكم لاينفرد بممارسة السلطة بل توزع سلطات الحكم على هيئات متعددة ( الهيئة التشريعية ، والهيئة التنفيذية ، الهيئة القضائية ) تكون خاضعة للرقابة المتبادلة فيما بينها عما تمارسه من اعمال لضمان عدم التعدي على اختصاصات السلطات الاخرى وضمان عدم الانحراف في مزاولة اللصلاحيات والمهام ، اما الحاكم فيمارس سلطات واختصاصات محدودة اقرب الى ان تكون اسمية وتشريفية مما يجعله بمناوىء عن المسؤولية استنادا إلى قاعدة ( حيثما تكون السلطة تكون المسؤولية ) ، وهذا النوع من الملكية هو المطبق في الوقت الحاضر . </a:t>
            </a:r>
          </a:p>
          <a:p>
            <a:pPr marL="0" indent="0" algn="just" rtl="1">
              <a:buNone/>
            </a:pPr>
            <a:endParaRPr lang="ar-IQ" sz="2400" dirty="0"/>
          </a:p>
        </p:txBody>
      </p:sp>
      <p:sp>
        <p:nvSpPr>
          <p:cNvPr id="4" name="Oval 3"/>
          <p:cNvSpPr/>
          <p:nvPr/>
        </p:nvSpPr>
        <p:spPr>
          <a:xfrm>
            <a:off x="4410501" y="1978925"/>
            <a:ext cx="3370997" cy="1665027"/>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dirty="0" smtClean="0"/>
              <a:t>مفهومها</a:t>
            </a:r>
            <a:endParaRPr lang="en-US" sz="2800" dirty="0"/>
          </a:p>
        </p:txBody>
      </p:sp>
    </p:spTree>
    <p:extLst>
      <p:ext uri="{BB962C8B-B14F-4D97-AF65-F5344CB8AC3E}">
        <p14:creationId xmlns:p14="http://schemas.microsoft.com/office/powerpoint/2010/main" val="3155840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0381"/>
            <a:ext cx="10515600" cy="1312347"/>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3600" dirty="0"/>
              <a:t>سبب شيوع الملكية المقيدة </a:t>
            </a:r>
            <a:endParaRPr lang="en-US" sz="3600" dirty="0"/>
          </a:p>
        </p:txBody>
      </p:sp>
      <p:sp>
        <p:nvSpPr>
          <p:cNvPr id="3" name="Content Placeholder 2"/>
          <p:cNvSpPr>
            <a:spLocks noGrp="1"/>
          </p:cNvSpPr>
          <p:nvPr>
            <p:ph idx="1"/>
          </p:nvPr>
        </p:nvSpPr>
        <p:spPr>
          <a:xfrm>
            <a:off x="838200" y="1811977"/>
            <a:ext cx="10515600" cy="4351338"/>
          </a:xfrm>
        </p:spPr>
        <p:style>
          <a:lnRef idx="1">
            <a:schemeClr val="accent6"/>
          </a:lnRef>
          <a:fillRef idx="2">
            <a:schemeClr val="accent6"/>
          </a:fillRef>
          <a:effectRef idx="1">
            <a:schemeClr val="accent6"/>
          </a:effectRef>
          <a:fontRef idx="minor">
            <a:schemeClr val="dk1"/>
          </a:fontRef>
        </p:style>
        <p:txBody>
          <a:bodyPr/>
          <a:lstStyle/>
          <a:p>
            <a:pPr marL="0" indent="0" algn="r" rtl="1">
              <a:buNone/>
            </a:pPr>
            <a:endParaRPr lang="ar-IQ" dirty="0" smtClean="0"/>
          </a:p>
          <a:p>
            <a:pPr marL="0" indent="0" algn="r" rtl="1">
              <a:buNone/>
            </a:pPr>
            <a:endParaRPr lang="ar-IQ" dirty="0" smtClean="0"/>
          </a:p>
          <a:p>
            <a:pPr marL="0" indent="0" algn="just" rtl="1">
              <a:buNone/>
            </a:pPr>
            <a:r>
              <a:rPr lang="ar-IQ" dirty="0"/>
              <a:t> </a:t>
            </a:r>
            <a:r>
              <a:rPr lang="ar-IQ" dirty="0" smtClean="0"/>
              <a:t>      </a:t>
            </a:r>
            <a:r>
              <a:rPr lang="ar-IQ" sz="2400" dirty="0" smtClean="0"/>
              <a:t>يعود شيوع صورة الملكية المقيدة أو ماتسمى بالملكية الدستورية إلى ماقمت به الشعوب من نضال وكفاح طويل ضد استبداد الحكام صاحبي السلطات المطلقة حيث وافق بعض الحكام وعلى مضض على مبدأ المشاركة في ممارسة السلطة وعدم تجميعها بيد الحاكم منفردا . </a:t>
            </a:r>
          </a:p>
        </p:txBody>
      </p:sp>
      <p:sp>
        <p:nvSpPr>
          <p:cNvPr id="7" name="Oval 6"/>
          <p:cNvSpPr/>
          <p:nvPr/>
        </p:nvSpPr>
        <p:spPr>
          <a:xfrm>
            <a:off x="3898710" y="276735"/>
            <a:ext cx="4394579" cy="131234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3600" dirty="0"/>
              <a:t>سبب شيوع </a:t>
            </a:r>
            <a:endParaRPr lang="ar-IQ" sz="3600" dirty="0" smtClean="0"/>
          </a:p>
          <a:p>
            <a:pPr algn="ctr"/>
            <a:r>
              <a:rPr lang="ar-IQ" sz="3600" dirty="0" smtClean="0"/>
              <a:t>الملكية </a:t>
            </a:r>
            <a:r>
              <a:rPr lang="ar-IQ" sz="3600" dirty="0"/>
              <a:t>المقيدة </a:t>
            </a:r>
            <a:endParaRPr lang="en-US" sz="3600" dirty="0"/>
          </a:p>
        </p:txBody>
      </p:sp>
      <p:sp>
        <p:nvSpPr>
          <p:cNvPr id="8" name="Equal 7"/>
          <p:cNvSpPr/>
          <p:nvPr/>
        </p:nvSpPr>
        <p:spPr>
          <a:xfrm flipH="1">
            <a:off x="10705533" y="2961564"/>
            <a:ext cx="559558" cy="25930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17342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871" y="302262"/>
            <a:ext cx="11058896" cy="1190486"/>
          </a:xfrm>
        </p:spPr>
        <p:style>
          <a:lnRef idx="1">
            <a:schemeClr val="accent5"/>
          </a:lnRef>
          <a:fillRef idx="2">
            <a:schemeClr val="accent5"/>
          </a:fillRef>
          <a:effectRef idx="1">
            <a:schemeClr val="accent5"/>
          </a:effectRef>
          <a:fontRef idx="minor">
            <a:schemeClr val="dk1"/>
          </a:fontRef>
        </p:style>
        <p:txBody>
          <a:bodyPr>
            <a:normAutofit/>
          </a:bodyPr>
          <a:lstStyle/>
          <a:p>
            <a:pPr algn="ctr" rtl="1"/>
            <a:r>
              <a:rPr lang="ar-IQ" sz="3600" b="1" dirty="0" smtClean="0"/>
              <a:t>مخطط</a:t>
            </a:r>
            <a:endParaRPr lang="en-US" sz="3600" b="1" dirty="0"/>
          </a:p>
        </p:txBody>
      </p:sp>
      <p:sp>
        <p:nvSpPr>
          <p:cNvPr id="3" name="Content Placeholder 2"/>
          <p:cNvSpPr>
            <a:spLocks noGrp="1"/>
          </p:cNvSpPr>
          <p:nvPr>
            <p:ph idx="1"/>
          </p:nvPr>
        </p:nvSpPr>
        <p:spPr>
          <a:xfrm>
            <a:off x="418871" y="2278571"/>
            <a:ext cx="11409528" cy="4367717"/>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endParaRPr lang="ar-IQ" dirty="0" smtClean="0">
              <a:solidFill>
                <a:srgbClr val="FF0000"/>
              </a:solidFill>
            </a:endParaRPr>
          </a:p>
          <a:p>
            <a:pPr marL="0" indent="0" algn="r" rtl="1">
              <a:buNone/>
            </a:pPr>
            <a:endParaRPr lang="ar-IQ" dirty="0"/>
          </a:p>
          <a:p>
            <a:pPr marL="0" indent="0" algn="r" rtl="1">
              <a:buNone/>
            </a:pPr>
            <a:r>
              <a:rPr lang="ar-IQ" dirty="0"/>
              <a:t>      </a:t>
            </a:r>
            <a:r>
              <a:rPr lang="ar-IQ" dirty="0" smtClean="0"/>
              <a:t>    </a:t>
            </a:r>
            <a:r>
              <a:rPr lang="ar-IQ" sz="2400" b="1" dirty="0" smtClean="0"/>
              <a:t>                                                </a:t>
            </a:r>
          </a:p>
        </p:txBody>
      </p:sp>
      <p:sp>
        <p:nvSpPr>
          <p:cNvPr id="25" name="Down Arrow 24"/>
          <p:cNvSpPr/>
          <p:nvPr/>
        </p:nvSpPr>
        <p:spPr>
          <a:xfrm flipH="1">
            <a:off x="8898850" y="3483120"/>
            <a:ext cx="136139" cy="328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flipH="1">
            <a:off x="8898850" y="4216205"/>
            <a:ext cx="2545733" cy="1507103"/>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IQ" b="1" smtClean="0"/>
              <a:t> </a:t>
            </a:r>
            <a:r>
              <a:rPr lang="ar-IQ" b="1" smtClean="0"/>
              <a:t>1</a:t>
            </a:r>
            <a:r>
              <a:rPr lang="ar-IQ" sz="2400" b="1" smtClean="0"/>
              <a:t>. </a:t>
            </a:r>
            <a:r>
              <a:rPr lang="ar-IQ" sz="2000" b="1" smtClean="0"/>
              <a:t>النظم </a:t>
            </a:r>
            <a:r>
              <a:rPr lang="ar-IQ" sz="2000" b="1" dirty="0" smtClean="0"/>
              <a:t>الملكية</a:t>
            </a:r>
            <a:r>
              <a:rPr lang="ar-IQ" sz="2400" b="1" dirty="0" smtClean="0"/>
              <a:t> </a:t>
            </a:r>
            <a:endParaRPr lang="en-US" sz="2400" dirty="0"/>
          </a:p>
        </p:txBody>
      </p:sp>
      <p:sp>
        <p:nvSpPr>
          <p:cNvPr id="36" name="Oval 35"/>
          <p:cNvSpPr/>
          <p:nvPr/>
        </p:nvSpPr>
        <p:spPr>
          <a:xfrm>
            <a:off x="5868962" y="4238356"/>
            <a:ext cx="2661313" cy="1507103"/>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IQ" sz="2000" dirty="0" smtClean="0"/>
              <a:t>2</a:t>
            </a:r>
            <a:r>
              <a:rPr lang="ar-IQ" sz="2000" b="1" dirty="0" smtClean="0"/>
              <a:t>.النظم الدكتاتورية </a:t>
            </a:r>
            <a:endParaRPr lang="en-US" sz="2000" b="1" dirty="0"/>
          </a:p>
        </p:txBody>
      </p:sp>
      <p:sp>
        <p:nvSpPr>
          <p:cNvPr id="39" name="Rectangle 38"/>
          <p:cNvSpPr/>
          <p:nvPr/>
        </p:nvSpPr>
        <p:spPr>
          <a:xfrm>
            <a:off x="7519917" y="2429362"/>
            <a:ext cx="3275462" cy="9355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sz="2400" b="1" dirty="0" smtClean="0"/>
              <a:t>أولا :</a:t>
            </a:r>
            <a:r>
              <a:rPr lang="ar-IQ" sz="2400" dirty="0" smtClean="0"/>
              <a:t> </a:t>
            </a:r>
            <a:r>
              <a:rPr lang="ar-IQ" sz="2400" b="1" dirty="0" smtClean="0"/>
              <a:t>نظم الحكم الفردية </a:t>
            </a:r>
            <a:endParaRPr lang="en-US" sz="2400" b="1" dirty="0"/>
          </a:p>
        </p:txBody>
      </p:sp>
      <p:sp>
        <p:nvSpPr>
          <p:cNvPr id="40" name="Rectangle 39"/>
          <p:cNvSpPr/>
          <p:nvPr/>
        </p:nvSpPr>
        <p:spPr>
          <a:xfrm>
            <a:off x="1187354" y="2442950"/>
            <a:ext cx="3616657" cy="9355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rtl="1"/>
            <a:endParaRPr lang="ar-IQ" sz="2400" b="1" dirty="0" smtClean="0"/>
          </a:p>
          <a:p>
            <a:pPr algn="r" rtl="1"/>
            <a:r>
              <a:rPr lang="ar-IQ" sz="2400" b="1" dirty="0"/>
              <a:t> </a:t>
            </a:r>
            <a:r>
              <a:rPr lang="ar-IQ" sz="2400" b="1" dirty="0" smtClean="0"/>
              <a:t>  ثانيا : نظام الحكم الديمقراطية </a:t>
            </a:r>
          </a:p>
          <a:p>
            <a:pPr algn="r" rtl="1"/>
            <a:r>
              <a:rPr lang="ar-IQ" sz="2400" b="1" dirty="0" smtClean="0"/>
              <a:t>                        </a:t>
            </a:r>
          </a:p>
        </p:txBody>
      </p:sp>
      <p:sp>
        <p:nvSpPr>
          <p:cNvPr id="41" name="Down Arrow 40"/>
          <p:cNvSpPr/>
          <p:nvPr/>
        </p:nvSpPr>
        <p:spPr>
          <a:xfrm flipH="1">
            <a:off x="8639371" y="3490623"/>
            <a:ext cx="655093" cy="3627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p:cNvCxnSpPr/>
          <p:nvPr/>
        </p:nvCxnSpPr>
        <p:spPr>
          <a:xfrm flipH="1">
            <a:off x="8161361" y="3811870"/>
            <a:ext cx="416171" cy="4458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9294464" y="3853414"/>
            <a:ext cx="463686" cy="3390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9190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064"/>
            <a:ext cx="10515600" cy="1325563"/>
          </a:xfrm>
        </p:spPr>
        <p:style>
          <a:lnRef idx="1">
            <a:schemeClr val="accent2"/>
          </a:lnRef>
          <a:fillRef idx="2">
            <a:schemeClr val="accent2"/>
          </a:fillRef>
          <a:effectRef idx="1">
            <a:schemeClr val="accent2"/>
          </a:effectRef>
          <a:fontRef idx="minor">
            <a:schemeClr val="dk1"/>
          </a:fontRef>
        </p:style>
        <p:txBody>
          <a:bodyPr>
            <a:normAutofit/>
          </a:bodyPr>
          <a:lstStyle/>
          <a:p>
            <a:pPr algn="ctr" rtl="1"/>
            <a:r>
              <a:rPr lang="ar-IQ" sz="3600" dirty="0" smtClean="0"/>
              <a:t>نظم الحكم الفردية </a:t>
            </a:r>
            <a:endParaRPr lang="en-US" sz="3600"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marL="0" indent="0">
              <a:buNone/>
            </a:pPr>
            <a:endParaRPr lang="ar-IQ" sz="2400" dirty="0" smtClean="0"/>
          </a:p>
          <a:p>
            <a:pPr marL="0" indent="0" algn="just" rtl="1">
              <a:buNone/>
            </a:pPr>
            <a:r>
              <a:rPr lang="ar-IQ" sz="2400" dirty="0"/>
              <a:t> </a:t>
            </a:r>
            <a:r>
              <a:rPr lang="ar-IQ" sz="2400" dirty="0" smtClean="0"/>
              <a:t>       ان بدأ ظهور السلطة تجلى بهذه الصورة من الحكم - اي بصورة الحكم الفردي – من نظم الحكم ، حيث كانت المجتمعات تعيش بصورة بسيطة خالية من التعقيد وعند ظهور حالة الاختلاف السياسي بضرورة وجود قائد او موجه للجماعة ، ظهرت الزعامة او القيادة الفردية ، التي تعني اختصاص شخص واحد بالقيادة مع وجود معاونين له في ادارة شؤون الجماعة وبصرف النظر عن التسمية او اللقب الذي يطلق على هذا الشخص كأن يكون ملكا او امبراطوارا أو دكتاتورا ، الا ان هذه الصورة ظهرت لها نعوتا مختلفة اساسها مدى هيمنة الفرد الحاكم على شؤون الجماعة ، فيلاحظ على النظم الملكية تزايد ثم تراجع هذه الهيمنة فظهرت الملكية المستبدة والمطلقة ثم المقيدة ، في حين تبدو هيمنة الحاكم الفرد باجلى صورها في النظام الدكتاتوري ، وهذا ما سنتولى بيانه وعلى النحو الآتي : </a:t>
            </a:r>
            <a:endParaRPr lang="en-US" sz="2400" dirty="0"/>
          </a:p>
        </p:txBody>
      </p:sp>
    </p:spTree>
    <p:extLst>
      <p:ext uri="{BB962C8B-B14F-4D97-AF65-F5344CB8AC3E}">
        <p14:creationId xmlns:p14="http://schemas.microsoft.com/office/powerpoint/2010/main" val="215837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style>
          <a:lnRef idx="1">
            <a:schemeClr val="accent4"/>
          </a:lnRef>
          <a:fillRef idx="2">
            <a:schemeClr val="accent4"/>
          </a:fillRef>
          <a:effectRef idx="1">
            <a:schemeClr val="accent4"/>
          </a:effectRef>
          <a:fontRef idx="minor">
            <a:schemeClr val="dk1"/>
          </a:fontRef>
        </p:style>
        <p:txBody>
          <a:bodyPr>
            <a:normAutofit/>
          </a:bodyPr>
          <a:lstStyle/>
          <a:p>
            <a:pPr algn="ctr" rtl="1"/>
            <a:r>
              <a:rPr lang="ar-IQ" sz="3600" dirty="0" smtClean="0"/>
              <a:t>أولا : النظم الملكية </a:t>
            </a:r>
            <a:endParaRPr lang="en-US" sz="3600" dirty="0"/>
          </a:p>
        </p:txBody>
      </p:sp>
      <p:sp>
        <p:nvSpPr>
          <p:cNvPr id="3" name="Content Placeholder 2"/>
          <p:cNvSpPr>
            <a:spLocks noGrp="1"/>
          </p:cNvSpPr>
          <p:nvPr>
            <p:ph idx="1"/>
          </p:nvPr>
        </p:nvSpPr>
        <p:spPr>
          <a:xfrm>
            <a:off x="838200" y="1757386"/>
            <a:ext cx="10515600" cy="4351338"/>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endParaRPr lang="ar-IQ" sz="2400" dirty="0" smtClean="0"/>
          </a:p>
          <a:p>
            <a:pPr marL="0" indent="0" algn="ctr" rtl="1">
              <a:buNone/>
            </a:pPr>
            <a:r>
              <a:rPr lang="ar-IQ" sz="2400" dirty="0" smtClean="0"/>
              <a:t>وهوه                                                      </a:t>
            </a:r>
          </a:p>
          <a:p>
            <a:pPr marL="0" indent="0" algn="ctr" rtl="1">
              <a:buNone/>
            </a:pPr>
            <a:endParaRPr lang="ar-IQ" sz="2400" dirty="0"/>
          </a:p>
          <a:p>
            <a:pPr marL="0" indent="0" algn="ctr" rtl="1">
              <a:buNone/>
            </a:pPr>
            <a:endParaRPr lang="ar-IQ" sz="2400" dirty="0" smtClean="0"/>
          </a:p>
          <a:p>
            <a:pPr marL="0" indent="0" algn="ctr" rtl="1">
              <a:buNone/>
            </a:pPr>
            <a:endParaRPr lang="ar-IQ" sz="2400" dirty="0"/>
          </a:p>
          <a:p>
            <a:pPr marL="0" indent="0" algn="just" rtl="1">
              <a:buNone/>
            </a:pPr>
            <a:r>
              <a:rPr lang="ar-IQ" sz="2400" dirty="0" smtClean="0"/>
              <a:t>      وهو احدى صور الحكم الفردي التي تؤول فيه شؤون الجماعة إلى فرد واحد ، يدعي ان اساس شرعيته تعود إلى الله أو إلى نفسه ( اي انه الهة أو منصب من قبل الالهة ) . </a:t>
            </a:r>
            <a:endParaRPr lang="ar-IQ" sz="2400" dirty="0"/>
          </a:p>
        </p:txBody>
      </p:sp>
      <p:sp>
        <p:nvSpPr>
          <p:cNvPr id="4" name="Oval 3"/>
          <p:cNvSpPr/>
          <p:nvPr/>
        </p:nvSpPr>
        <p:spPr>
          <a:xfrm>
            <a:off x="4267200" y="1965276"/>
            <a:ext cx="3657599" cy="169232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IQ" sz="2400" b="1" dirty="0" smtClean="0"/>
              <a:t>مفهوم النظام الملكي  </a:t>
            </a:r>
          </a:p>
        </p:txBody>
      </p:sp>
    </p:spTree>
    <p:extLst>
      <p:ext uri="{BB962C8B-B14F-4D97-AF65-F5344CB8AC3E}">
        <p14:creationId xmlns:p14="http://schemas.microsoft.com/office/powerpoint/2010/main" val="3093786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95185"/>
          </a:xfrm>
        </p:spPr>
        <p:style>
          <a:lnRef idx="1">
            <a:schemeClr val="accent6"/>
          </a:lnRef>
          <a:fillRef idx="2">
            <a:schemeClr val="accent6"/>
          </a:fillRef>
          <a:effectRef idx="1">
            <a:schemeClr val="accent6"/>
          </a:effectRef>
          <a:fontRef idx="minor">
            <a:schemeClr val="dk1"/>
          </a:fontRef>
        </p:style>
        <p:txBody>
          <a:bodyPr>
            <a:normAutofit/>
          </a:bodyPr>
          <a:lstStyle/>
          <a:p>
            <a:pPr algn="ctr" rtl="1"/>
            <a:r>
              <a:rPr lang="ar-IQ" sz="3600" dirty="0" smtClean="0"/>
              <a:t>مخطط</a:t>
            </a:r>
            <a:endParaRPr lang="en-US" sz="3600" dirty="0"/>
          </a:p>
        </p:txBody>
      </p:sp>
      <p:sp>
        <p:nvSpPr>
          <p:cNvPr id="3" name="Content Placeholder 2"/>
          <p:cNvSpPr>
            <a:spLocks noGrp="1"/>
          </p:cNvSpPr>
          <p:nvPr>
            <p:ph idx="1"/>
          </p:nvPr>
        </p:nvSpPr>
        <p:spPr>
          <a:xfrm>
            <a:off x="838200" y="1992572"/>
            <a:ext cx="10515600" cy="4351338"/>
          </a:xfrm>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endParaRPr lang="ar-IQ" sz="2400" dirty="0" smtClean="0"/>
          </a:p>
          <a:p>
            <a:pPr marL="0" indent="0">
              <a:buNone/>
            </a:pPr>
            <a:endParaRPr lang="ar-IQ" sz="2400" dirty="0" smtClean="0"/>
          </a:p>
        </p:txBody>
      </p:sp>
      <p:sp>
        <p:nvSpPr>
          <p:cNvPr id="5" name="Flowchart: Alternate Process 4"/>
          <p:cNvSpPr/>
          <p:nvPr/>
        </p:nvSpPr>
        <p:spPr>
          <a:xfrm>
            <a:off x="3548418" y="1992572"/>
            <a:ext cx="5377217" cy="162408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3600" dirty="0" smtClean="0"/>
              <a:t>انواع </a:t>
            </a:r>
          </a:p>
          <a:p>
            <a:pPr algn="ctr"/>
            <a:r>
              <a:rPr lang="ar-IQ" sz="3600" dirty="0" smtClean="0"/>
              <a:t>النظم الملكية </a:t>
            </a:r>
            <a:endParaRPr lang="en-US" sz="3600" dirty="0"/>
          </a:p>
        </p:txBody>
      </p:sp>
      <p:sp>
        <p:nvSpPr>
          <p:cNvPr id="6" name="Oval 5"/>
          <p:cNvSpPr/>
          <p:nvPr/>
        </p:nvSpPr>
        <p:spPr>
          <a:xfrm>
            <a:off x="7902054" y="3981497"/>
            <a:ext cx="3287973" cy="145598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dirty="0" smtClean="0"/>
              <a:t>1</a:t>
            </a:r>
            <a:r>
              <a:rPr lang="ar-IQ" sz="2400" dirty="0" smtClean="0"/>
              <a:t>. الملكية الاستبدادية </a:t>
            </a:r>
            <a:endParaRPr lang="en-US" sz="2400" dirty="0"/>
          </a:p>
        </p:txBody>
      </p:sp>
      <p:sp>
        <p:nvSpPr>
          <p:cNvPr id="7" name="Oval 6"/>
          <p:cNvSpPr/>
          <p:nvPr/>
        </p:nvSpPr>
        <p:spPr>
          <a:xfrm>
            <a:off x="4441778" y="3981497"/>
            <a:ext cx="3220872" cy="147760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400" dirty="0" smtClean="0"/>
              <a:t>2. الملكية المطلقة </a:t>
            </a:r>
            <a:endParaRPr lang="en-US" sz="2400" dirty="0"/>
          </a:p>
        </p:txBody>
      </p:sp>
      <p:sp>
        <p:nvSpPr>
          <p:cNvPr id="8" name="Oval 7"/>
          <p:cNvSpPr/>
          <p:nvPr/>
        </p:nvSpPr>
        <p:spPr>
          <a:xfrm flipV="1">
            <a:off x="1043628" y="3855831"/>
            <a:ext cx="3192723" cy="1603273"/>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a:stretch>
            <a:fillRect/>
          </a:stretch>
        </p:blipFill>
        <p:spPr>
          <a:xfrm>
            <a:off x="1640158" y="4389422"/>
            <a:ext cx="1999661" cy="640135"/>
          </a:xfrm>
          <a:prstGeom prst="rect">
            <a:avLst/>
          </a:prstGeom>
        </p:spPr>
      </p:pic>
      <p:sp>
        <p:nvSpPr>
          <p:cNvPr id="12" name="Down Arrow 11"/>
          <p:cNvSpPr/>
          <p:nvPr/>
        </p:nvSpPr>
        <p:spPr>
          <a:xfrm flipH="1">
            <a:off x="5836238" y="3713541"/>
            <a:ext cx="431951" cy="2183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flipH="1">
            <a:off x="8833853" y="3776216"/>
            <a:ext cx="400536" cy="2052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3002507" y="3616657"/>
            <a:ext cx="422016" cy="2391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8746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296"/>
            <a:ext cx="10515600" cy="1325563"/>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ar-IQ" sz="3600" dirty="0" smtClean="0"/>
              <a:t>1.الملكية الاستبدادية </a:t>
            </a:r>
            <a:endParaRPr lang="en-US" sz="3600" dirty="0"/>
          </a:p>
        </p:txBody>
      </p:sp>
      <p:sp>
        <p:nvSpPr>
          <p:cNvPr id="3" name="Content Placeholder 2"/>
          <p:cNvSpPr>
            <a:spLocks noGrp="1"/>
          </p:cNvSpPr>
          <p:nvPr>
            <p:ph idx="1"/>
          </p:nvPr>
        </p:nvSpPr>
        <p:spPr>
          <a:xfrm>
            <a:off x="838200" y="1921159"/>
            <a:ext cx="10515600" cy="4351338"/>
          </a:xfrm>
        </p:spPr>
        <p:style>
          <a:lnRef idx="1">
            <a:schemeClr val="accent4"/>
          </a:lnRef>
          <a:fillRef idx="2">
            <a:schemeClr val="accent4"/>
          </a:fillRef>
          <a:effectRef idx="1">
            <a:schemeClr val="accent4"/>
          </a:effectRef>
          <a:fontRef idx="minor">
            <a:schemeClr val="dk1"/>
          </a:fontRef>
        </p:style>
        <p:txBody>
          <a:bodyPr/>
          <a:lstStyle/>
          <a:p>
            <a:pPr marL="0" indent="0" algn="ctr">
              <a:buNone/>
            </a:pPr>
            <a:r>
              <a:rPr lang="ar-IQ" sz="3600" dirty="0" smtClean="0"/>
              <a:t> </a:t>
            </a:r>
            <a:endParaRPr lang="ar-IQ" sz="3600" dirty="0"/>
          </a:p>
          <a:p>
            <a:pPr marL="0" indent="0">
              <a:buNone/>
            </a:pPr>
            <a:endParaRPr lang="ar-IQ" sz="2400" dirty="0" smtClean="0"/>
          </a:p>
          <a:p>
            <a:pPr marL="0" indent="0">
              <a:buNone/>
            </a:pPr>
            <a:endParaRPr lang="ar-IQ" sz="2400" dirty="0"/>
          </a:p>
          <a:p>
            <a:pPr marL="0" indent="0">
              <a:buNone/>
            </a:pPr>
            <a:endParaRPr lang="ar-IQ" sz="2400" dirty="0" smtClean="0"/>
          </a:p>
          <a:p>
            <a:pPr marL="0" indent="0" algn="just" rtl="1">
              <a:buNone/>
            </a:pPr>
            <a:r>
              <a:rPr lang="ar-IQ" sz="2400" dirty="0" smtClean="0"/>
              <a:t>          ينفرد الحاكم ( الملك ) في مباشرة السلطة التي تؤول إليه عن طريق الوراثة ، فالحاكم هنا لايخضع لاي قانون ولايحد من سلطته اي شيء على اساس انه صاحب السيادة  ، ومن ثم له ان يستخدم سلطاته وفق ارادته لا ارادة الشعب لان ارادته هي القانون ، اي ان في الحكومة الاستبدادية تهدر الحريات وكرامة البشر لحلول قانون الفرد ( الحاكم ) محل قانون الدولة ، اذ بامكان هذا الفرد ( الحاكم ) ان يشرع القانون أو يلغيه دون وجود اية مسآلة له من قبل اية جهة اخرى ، وله ان يتخذ من القرارات مايشاء دون ان يتقيد بها لانها ملزمة لغيره .  </a:t>
            </a:r>
            <a:endParaRPr lang="ar-IQ" sz="2400" dirty="0"/>
          </a:p>
        </p:txBody>
      </p:sp>
      <p:sp>
        <p:nvSpPr>
          <p:cNvPr id="5" name="Oval 4"/>
          <p:cNvSpPr/>
          <p:nvPr/>
        </p:nvSpPr>
        <p:spPr>
          <a:xfrm flipH="1">
            <a:off x="4601570" y="2129050"/>
            <a:ext cx="2988859" cy="135112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3200" dirty="0" smtClean="0"/>
              <a:t>مفهومها</a:t>
            </a:r>
            <a:endParaRPr lang="en-US" sz="3200" dirty="0"/>
          </a:p>
        </p:txBody>
      </p:sp>
    </p:spTree>
    <p:extLst>
      <p:ext uri="{BB962C8B-B14F-4D97-AF65-F5344CB8AC3E}">
        <p14:creationId xmlns:p14="http://schemas.microsoft.com/office/powerpoint/2010/main" val="1452753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331" y="109182"/>
            <a:ext cx="10630469" cy="1214652"/>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3600" b="1" dirty="0" smtClean="0"/>
              <a:t>تطبيق الملكية الاستبدادية </a:t>
            </a:r>
            <a:endParaRPr lang="en-US" sz="3600" b="1" dirty="0"/>
          </a:p>
        </p:txBody>
      </p:sp>
      <p:sp>
        <p:nvSpPr>
          <p:cNvPr id="3" name="Content Placeholder 2"/>
          <p:cNvSpPr>
            <a:spLocks noGrp="1"/>
          </p:cNvSpPr>
          <p:nvPr>
            <p:ph idx="1"/>
          </p:nvPr>
        </p:nvSpPr>
        <p:spPr>
          <a:xfrm>
            <a:off x="780765" y="1811977"/>
            <a:ext cx="10515600" cy="4351338"/>
          </a:xfrm>
        </p:spPr>
        <p:style>
          <a:lnRef idx="1">
            <a:schemeClr val="accent2"/>
          </a:lnRef>
          <a:fillRef idx="2">
            <a:schemeClr val="accent2"/>
          </a:fillRef>
          <a:effectRef idx="1">
            <a:schemeClr val="accent2"/>
          </a:effectRef>
          <a:fontRef idx="minor">
            <a:schemeClr val="dk1"/>
          </a:fontRef>
        </p:style>
        <p:txBody>
          <a:bodyPr/>
          <a:lstStyle/>
          <a:p>
            <a:pPr marL="0" indent="0">
              <a:buNone/>
            </a:pPr>
            <a:endParaRPr lang="ar-IQ" dirty="0"/>
          </a:p>
          <a:p>
            <a:pPr marL="0" indent="0" algn="just" rtl="1">
              <a:buNone/>
            </a:pPr>
            <a:r>
              <a:rPr lang="ar-IQ" sz="2400" dirty="0" smtClean="0"/>
              <a:t>        عرف هذا النوع من الملكية وطبق في الملكيات الاوربية القديمة حيث وجد من يدافع عنه حينذاك على اساس ان الملك هو مصدر السلطات جميعها وهو مصدر القانون ، وله ان يتخذ مايشاء من القرارات دون ان يكون مقيدا بها ، لانها ملزمة لعامة الشعب ، ولا يوجد رقيب على ارادته التي تعلو على ارادة الجميع ، فهو يستمد شرعية حكمه من الاله أو هو الاله بحد ذاته . </a:t>
            </a:r>
          </a:p>
          <a:p>
            <a:pPr marL="0" indent="0" algn="just" rtl="1">
              <a:buNone/>
            </a:pPr>
            <a:endParaRPr lang="ar-IQ" sz="2400" dirty="0"/>
          </a:p>
          <a:p>
            <a:pPr marL="0" indent="0" algn="just" rtl="1">
              <a:buNone/>
            </a:pPr>
            <a:r>
              <a:rPr lang="ar-IQ" sz="2400" dirty="0" smtClean="0"/>
              <a:t>        ومع التطور السياسي والاجتماعي اختفت الاصوات المؤيدة لهذا النوع ، وظهرت اصوات تنادي بتخيف قبضة الحاكم على مقاليد السلطة واحترام التشريعات التي تضعها الدولة  ، مما ادى الى ظهور الملكية المطلقة كرد فعل على ذلك .          </a:t>
            </a:r>
            <a:endParaRPr lang="en-US" sz="2400" dirty="0"/>
          </a:p>
        </p:txBody>
      </p:sp>
      <p:sp>
        <p:nvSpPr>
          <p:cNvPr id="4" name="Equal 3"/>
          <p:cNvSpPr/>
          <p:nvPr/>
        </p:nvSpPr>
        <p:spPr>
          <a:xfrm flipH="1">
            <a:off x="10727138" y="2374710"/>
            <a:ext cx="450377" cy="32754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Equal 6"/>
          <p:cNvSpPr/>
          <p:nvPr/>
        </p:nvSpPr>
        <p:spPr>
          <a:xfrm>
            <a:off x="10662881" y="4318824"/>
            <a:ext cx="514634" cy="29412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91501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761"/>
            <a:ext cx="10515600" cy="1325563"/>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3600" dirty="0" smtClean="0"/>
              <a:t>2.الملكية المطلقة </a:t>
            </a:r>
            <a:endParaRPr lang="en-US" sz="3600"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indent="0">
              <a:buNone/>
            </a:pPr>
            <a:endParaRPr lang="ar-IQ" dirty="0" smtClean="0"/>
          </a:p>
          <a:p>
            <a:pPr marL="0" indent="0" algn="ctr">
              <a:buNone/>
            </a:pPr>
            <a:endParaRPr lang="ar-IQ" dirty="0"/>
          </a:p>
          <a:p>
            <a:pPr marL="0" indent="0">
              <a:buNone/>
            </a:pPr>
            <a:endParaRPr lang="ar-IQ" dirty="0" smtClean="0"/>
          </a:p>
          <a:p>
            <a:pPr marL="0" indent="0">
              <a:buNone/>
            </a:pPr>
            <a:endParaRPr lang="ar-IQ" dirty="0"/>
          </a:p>
          <a:p>
            <a:pPr marL="0" indent="0" algn="just" rtl="1">
              <a:buNone/>
            </a:pPr>
            <a:r>
              <a:rPr lang="ar-IQ" sz="2400" dirty="0" smtClean="0"/>
              <a:t>      في هذه الصورة ينفرد الملك بمباشرة السلطة التي تؤول إليه عن طريق الوراثة ، إلا انه مقيد بالقوانين النافذة مع تمتعه بسلطة تقديرية يستطيع من خلالها الغاء القوانين أو تعديلها ، وهذه السمة هي التي تميز الحكومة المطلقة عن الحكومة الاستبدادية حيث تخضع الاولى للقانون في حين ترى الثانية انها فوق القانون . </a:t>
            </a:r>
            <a:endParaRPr lang="en-US" sz="2400" dirty="0"/>
          </a:p>
        </p:txBody>
      </p:sp>
      <p:sp>
        <p:nvSpPr>
          <p:cNvPr id="4" name="Oval 3"/>
          <p:cNvSpPr/>
          <p:nvPr/>
        </p:nvSpPr>
        <p:spPr>
          <a:xfrm flipH="1">
            <a:off x="4412776" y="2101755"/>
            <a:ext cx="3366447" cy="1528549"/>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800" dirty="0" smtClean="0"/>
              <a:t>مفهومها</a:t>
            </a:r>
            <a:endParaRPr lang="en-US" sz="2800" dirty="0"/>
          </a:p>
        </p:txBody>
      </p:sp>
    </p:spTree>
    <p:extLst>
      <p:ext uri="{BB962C8B-B14F-4D97-AF65-F5344CB8AC3E}">
        <p14:creationId xmlns:p14="http://schemas.microsoft.com/office/powerpoint/2010/main" val="199741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881"/>
            <a:ext cx="10515600" cy="1325563"/>
          </a:xfrm>
        </p:spPr>
        <p:style>
          <a:lnRef idx="1">
            <a:schemeClr val="dk1"/>
          </a:lnRef>
          <a:fillRef idx="2">
            <a:schemeClr val="dk1"/>
          </a:fillRef>
          <a:effectRef idx="1">
            <a:schemeClr val="dk1"/>
          </a:effectRef>
          <a:fontRef idx="minor">
            <a:schemeClr val="dk1"/>
          </a:fontRef>
        </p:style>
        <p:txBody>
          <a:bodyPr>
            <a:normAutofit/>
          </a:bodyPr>
          <a:lstStyle/>
          <a:p>
            <a:pPr algn="ctr"/>
            <a:r>
              <a:rPr lang="ar-IQ" sz="3600" dirty="0" smtClean="0"/>
              <a:t>تمييز الملكية الاستبدادية عن الملكية المطلقة </a:t>
            </a:r>
            <a:endParaRPr lang="en-US" sz="3600" dirty="0"/>
          </a:p>
        </p:txBody>
      </p:sp>
      <p:sp>
        <p:nvSpPr>
          <p:cNvPr id="4" name="Equal 3"/>
          <p:cNvSpPr/>
          <p:nvPr/>
        </p:nvSpPr>
        <p:spPr>
          <a:xfrm>
            <a:off x="10454186" y="2292825"/>
            <a:ext cx="509743" cy="29137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ontent Placeholder 4"/>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0" indent="0" algn="r" rtl="1">
              <a:buNone/>
            </a:pPr>
            <a:endParaRPr lang="ar-IQ" b="1" dirty="0"/>
          </a:p>
          <a:p>
            <a:pPr marL="0" indent="0" algn="r" rtl="1">
              <a:buNone/>
            </a:pPr>
            <a:r>
              <a:rPr lang="ar-IQ" b="1" dirty="0" smtClean="0"/>
              <a:t>       اوجه التشابه بين الاثنين : </a:t>
            </a:r>
          </a:p>
          <a:p>
            <a:pPr marL="0" indent="0" algn="r" rtl="1">
              <a:buNone/>
            </a:pPr>
            <a:r>
              <a:rPr lang="ar-IQ" b="1" dirty="0"/>
              <a:t> </a:t>
            </a:r>
            <a:r>
              <a:rPr lang="ar-IQ" b="1" dirty="0" smtClean="0"/>
              <a:t>                        1.</a:t>
            </a:r>
            <a:r>
              <a:rPr lang="ar-IQ" dirty="0" smtClean="0"/>
              <a:t> يصل الحاكم الى السلطة عن طريق الوراثة .</a:t>
            </a:r>
          </a:p>
          <a:p>
            <a:pPr marL="0" indent="0" algn="r" rtl="1">
              <a:buNone/>
            </a:pPr>
            <a:r>
              <a:rPr lang="ar-IQ" b="1" dirty="0"/>
              <a:t> </a:t>
            </a:r>
            <a:r>
              <a:rPr lang="ar-IQ" b="1" dirty="0" smtClean="0"/>
              <a:t>                        2. </a:t>
            </a:r>
            <a:r>
              <a:rPr lang="ar-IQ" dirty="0" smtClean="0"/>
              <a:t>الحاكم هو مصدر السلطات ومصدر القانون في الدولة .</a:t>
            </a:r>
          </a:p>
          <a:p>
            <a:pPr marL="0" indent="0" algn="r" rtl="1">
              <a:buNone/>
            </a:pPr>
            <a:r>
              <a:rPr lang="ar-IQ" b="1"/>
              <a:t> </a:t>
            </a:r>
            <a:r>
              <a:rPr lang="ar-IQ" b="1" smtClean="0"/>
              <a:t>                        </a:t>
            </a:r>
            <a:r>
              <a:rPr lang="ar-IQ" b="1" dirty="0" smtClean="0"/>
              <a:t>3. </a:t>
            </a:r>
            <a:r>
              <a:rPr lang="ar-IQ" dirty="0" smtClean="0"/>
              <a:t>مصدر شرعية الحكم هو ان الحاكم منصب من قبل الالهة أو هو </a:t>
            </a:r>
          </a:p>
          <a:p>
            <a:pPr marL="0" indent="0" algn="r" rtl="1">
              <a:buNone/>
            </a:pPr>
            <a:r>
              <a:rPr lang="ar-IQ" dirty="0"/>
              <a:t> </a:t>
            </a:r>
            <a:r>
              <a:rPr lang="ar-IQ" dirty="0" smtClean="0"/>
              <a:t>                          الالهة بحد ذاته . </a:t>
            </a:r>
            <a:endParaRPr lang="ar-IQ" b="1" dirty="0" smtClean="0"/>
          </a:p>
        </p:txBody>
      </p:sp>
      <p:sp>
        <p:nvSpPr>
          <p:cNvPr id="6" name="Equal 5"/>
          <p:cNvSpPr/>
          <p:nvPr/>
        </p:nvSpPr>
        <p:spPr>
          <a:xfrm flipV="1">
            <a:off x="10709057" y="2383924"/>
            <a:ext cx="340853" cy="29137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4515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TotalTime>
  <Words>833</Words>
  <Application>Microsoft Office PowerPoint</Application>
  <PresentationFormat>Widescreen</PresentationFormat>
  <Paragraphs>76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المحاضرة الاولى   انواع الحكومات استناداً الى وسيلة اسناد السلطة                                          اعداد                                أ.م.د. ايمان الصافي</vt:lpstr>
      <vt:lpstr>مخطط</vt:lpstr>
      <vt:lpstr>نظم الحكم الفردية </vt:lpstr>
      <vt:lpstr>أولا : النظم الملكية </vt:lpstr>
      <vt:lpstr>مخطط</vt:lpstr>
      <vt:lpstr>1.الملكية الاستبدادية </vt:lpstr>
      <vt:lpstr>تطبيق الملكية الاستبدادية </vt:lpstr>
      <vt:lpstr>2.الملكية المطلقة </vt:lpstr>
      <vt:lpstr>تمييز الملكية الاستبدادية عن الملكية المطلقة </vt:lpstr>
      <vt:lpstr>تمييز الملكية الاستبدادية عن الملكية المطلقة </vt:lpstr>
      <vt:lpstr>3.الملكية المقيدة (أو الدستورية)</vt:lpstr>
      <vt:lpstr>سبب شيوع الملكية المقيدة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انواع الحكومات استناداً الى وسيلة اسناد السلطة </dc:title>
  <dc:creator>hp</dc:creator>
  <cp:lastModifiedBy>hp</cp:lastModifiedBy>
  <cp:revision>70</cp:revision>
  <dcterms:created xsi:type="dcterms:W3CDTF">2020-03-28T11:29:12Z</dcterms:created>
  <dcterms:modified xsi:type="dcterms:W3CDTF">2020-03-29T14:22:45Z</dcterms:modified>
</cp:coreProperties>
</file>