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807295-47FD-4D9A-9682-FC77174685A7}"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B28F2-C252-4EC5-BCAD-937406C4F6D5}" type="slidenum">
              <a:rPr lang="en-US" smtClean="0"/>
              <a:t>‹#›</a:t>
            </a:fld>
            <a:endParaRPr lang="en-US"/>
          </a:p>
        </p:txBody>
      </p:sp>
    </p:spTree>
    <p:extLst>
      <p:ext uri="{BB962C8B-B14F-4D97-AF65-F5344CB8AC3E}">
        <p14:creationId xmlns:p14="http://schemas.microsoft.com/office/powerpoint/2010/main" val="3975682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807295-47FD-4D9A-9682-FC77174685A7}"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B28F2-C252-4EC5-BCAD-937406C4F6D5}" type="slidenum">
              <a:rPr lang="en-US" smtClean="0"/>
              <a:t>‹#›</a:t>
            </a:fld>
            <a:endParaRPr lang="en-US"/>
          </a:p>
        </p:txBody>
      </p:sp>
    </p:spTree>
    <p:extLst>
      <p:ext uri="{BB962C8B-B14F-4D97-AF65-F5344CB8AC3E}">
        <p14:creationId xmlns:p14="http://schemas.microsoft.com/office/powerpoint/2010/main" val="1489939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807295-47FD-4D9A-9682-FC77174685A7}"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B28F2-C252-4EC5-BCAD-937406C4F6D5}" type="slidenum">
              <a:rPr lang="en-US" smtClean="0"/>
              <a:t>‹#›</a:t>
            </a:fld>
            <a:endParaRPr lang="en-US"/>
          </a:p>
        </p:txBody>
      </p:sp>
    </p:spTree>
    <p:extLst>
      <p:ext uri="{BB962C8B-B14F-4D97-AF65-F5344CB8AC3E}">
        <p14:creationId xmlns:p14="http://schemas.microsoft.com/office/powerpoint/2010/main" val="551211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807295-47FD-4D9A-9682-FC77174685A7}"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B28F2-C252-4EC5-BCAD-937406C4F6D5}" type="slidenum">
              <a:rPr lang="en-US" smtClean="0"/>
              <a:t>‹#›</a:t>
            </a:fld>
            <a:endParaRPr lang="en-US"/>
          </a:p>
        </p:txBody>
      </p:sp>
    </p:spTree>
    <p:extLst>
      <p:ext uri="{BB962C8B-B14F-4D97-AF65-F5344CB8AC3E}">
        <p14:creationId xmlns:p14="http://schemas.microsoft.com/office/powerpoint/2010/main" val="140076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807295-47FD-4D9A-9682-FC77174685A7}"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B28F2-C252-4EC5-BCAD-937406C4F6D5}" type="slidenum">
              <a:rPr lang="en-US" smtClean="0"/>
              <a:t>‹#›</a:t>
            </a:fld>
            <a:endParaRPr lang="en-US"/>
          </a:p>
        </p:txBody>
      </p:sp>
    </p:spTree>
    <p:extLst>
      <p:ext uri="{BB962C8B-B14F-4D97-AF65-F5344CB8AC3E}">
        <p14:creationId xmlns:p14="http://schemas.microsoft.com/office/powerpoint/2010/main" val="3287395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807295-47FD-4D9A-9682-FC77174685A7}"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B28F2-C252-4EC5-BCAD-937406C4F6D5}" type="slidenum">
              <a:rPr lang="en-US" smtClean="0"/>
              <a:t>‹#›</a:t>
            </a:fld>
            <a:endParaRPr lang="en-US"/>
          </a:p>
        </p:txBody>
      </p:sp>
    </p:spTree>
    <p:extLst>
      <p:ext uri="{BB962C8B-B14F-4D97-AF65-F5344CB8AC3E}">
        <p14:creationId xmlns:p14="http://schemas.microsoft.com/office/powerpoint/2010/main" val="2485913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807295-47FD-4D9A-9682-FC77174685A7}" type="datetimeFigureOut">
              <a:rPr lang="en-US" smtClean="0"/>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BB28F2-C252-4EC5-BCAD-937406C4F6D5}" type="slidenum">
              <a:rPr lang="en-US" smtClean="0"/>
              <a:t>‹#›</a:t>
            </a:fld>
            <a:endParaRPr lang="en-US"/>
          </a:p>
        </p:txBody>
      </p:sp>
    </p:spTree>
    <p:extLst>
      <p:ext uri="{BB962C8B-B14F-4D97-AF65-F5344CB8AC3E}">
        <p14:creationId xmlns:p14="http://schemas.microsoft.com/office/powerpoint/2010/main" val="3686724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807295-47FD-4D9A-9682-FC77174685A7}" type="datetimeFigureOut">
              <a:rPr lang="en-US" smtClean="0"/>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BB28F2-C252-4EC5-BCAD-937406C4F6D5}" type="slidenum">
              <a:rPr lang="en-US" smtClean="0"/>
              <a:t>‹#›</a:t>
            </a:fld>
            <a:endParaRPr lang="en-US"/>
          </a:p>
        </p:txBody>
      </p:sp>
    </p:spTree>
    <p:extLst>
      <p:ext uri="{BB962C8B-B14F-4D97-AF65-F5344CB8AC3E}">
        <p14:creationId xmlns:p14="http://schemas.microsoft.com/office/powerpoint/2010/main" val="674813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807295-47FD-4D9A-9682-FC77174685A7}" type="datetimeFigureOut">
              <a:rPr lang="en-US" smtClean="0"/>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BB28F2-C252-4EC5-BCAD-937406C4F6D5}" type="slidenum">
              <a:rPr lang="en-US" smtClean="0"/>
              <a:t>‹#›</a:t>
            </a:fld>
            <a:endParaRPr lang="en-US"/>
          </a:p>
        </p:txBody>
      </p:sp>
    </p:spTree>
    <p:extLst>
      <p:ext uri="{BB962C8B-B14F-4D97-AF65-F5344CB8AC3E}">
        <p14:creationId xmlns:p14="http://schemas.microsoft.com/office/powerpoint/2010/main" val="1484862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807295-47FD-4D9A-9682-FC77174685A7}"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B28F2-C252-4EC5-BCAD-937406C4F6D5}" type="slidenum">
              <a:rPr lang="en-US" smtClean="0"/>
              <a:t>‹#›</a:t>
            </a:fld>
            <a:endParaRPr lang="en-US"/>
          </a:p>
        </p:txBody>
      </p:sp>
    </p:spTree>
    <p:extLst>
      <p:ext uri="{BB962C8B-B14F-4D97-AF65-F5344CB8AC3E}">
        <p14:creationId xmlns:p14="http://schemas.microsoft.com/office/powerpoint/2010/main" val="86074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807295-47FD-4D9A-9682-FC77174685A7}"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B28F2-C252-4EC5-BCAD-937406C4F6D5}" type="slidenum">
              <a:rPr lang="en-US" smtClean="0"/>
              <a:t>‹#›</a:t>
            </a:fld>
            <a:endParaRPr lang="en-US"/>
          </a:p>
        </p:txBody>
      </p:sp>
    </p:spTree>
    <p:extLst>
      <p:ext uri="{BB962C8B-B14F-4D97-AF65-F5344CB8AC3E}">
        <p14:creationId xmlns:p14="http://schemas.microsoft.com/office/powerpoint/2010/main" val="801355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07295-47FD-4D9A-9682-FC77174685A7}" type="datetimeFigureOut">
              <a:rPr lang="en-US" smtClean="0"/>
              <a:t>3/30/2020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BB28F2-C252-4EC5-BCAD-937406C4F6D5}" type="slidenum">
              <a:rPr lang="en-US" smtClean="0"/>
              <a:t>‹#›</a:t>
            </a:fld>
            <a:endParaRPr lang="en-US"/>
          </a:p>
        </p:txBody>
      </p:sp>
    </p:spTree>
    <p:extLst>
      <p:ext uri="{BB962C8B-B14F-4D97-AF65-F5344CB8AC3E}">
        <p14:creationId xmlns:p14="http://schemas.microsoft.com/office/powerpoint/2010/main" val="449286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5155" y="103032"/>
            <a:ext cx="10255877" cy="1906072"/>
          </a:xfrm>
        </p:spPr>
        <p:style>
          <a:lnRef idx="1">
            <a:schemeClr val="accent4"/>
          </a:lnRef>
          <a:fillRef idx="2">
            <a:schemeClr val="accent4"/>
          </a:fillRef>
          <a:effectRef idx="1">
            <a:schemeClr val="accent4"/>
          </a:effectRef>
          <a:fontRef idx="minor">
            <a:schemeClr val="dk1"/>
          </a:fontRef>
        </p:style>
        <p:txBody>
          <a:bodyPr>
            <a:normAutofit/>
          </a:bodyPr>
          <a:lstStyle/>
          <a:p>
            <a:r>
              <a:rPr lang="ar-IQ" sz="3600" dirty="0" smtClean="0"/>
              <a:t>                                                  </a:t>
            </a:r>
            <a:r>
              <a:rPr lang="ar-IQ" sz="2800" dirty="0" smtClean="0"/>
              <a:t>اعداد</a:t>
            </a:r>
            <a:br>
              <a:rPr lang="ar-IQ" sz="2800" dirty="0" smtClean="0"/>
            </a:br>
            <a:r>
              <a:rPr lang="ar-IQ" sz="2800" dirty="0"/>
              <a:t> </a:t>
            </a:r>
            <a:r>
              <a:rPr lang="ar-IQ" sz="2800" dirty="0" smtClean="0"/>
              <a:t>                                                                   أ.م.د. ايمان الصافي</a:t>
            </a:r>
            <a:endParaRPr lang="en-US" sz="2800" dirty="0"/>
          </a:p>
        </p:txBody>
      </p:sp>
      <p:sp>
        <p:nvSpPr>
          <p:cNvPr id="3" name="Subtitle 2"/>
          <p:cNvSpPr>
            <a:spLocks noGrp="1"/>
          </p:cNvSpPr>
          <p:nvPr>
            <p:ph type="subTitle" idx="1"/>
          </p:nvPr>
        </p:nvSpPr>
        <p:spPr>
          <a:xfrm>
            <a:off x="605308" y="2472743"/>
            <a:ext cx="10165724" cy="3953814"/>
          </a:xfrm>
        </p:spPr>
        <p:style>
          <a:lnRef idx="1">
            <a:schemeClr val="accent4"/>
          </a:lnRef>
          <a:fillRef idx="2">
            <a:schemeClr val="accent4"/>
          </a:fillRef>
          <a:effectRef idx="1">
            <a:schemeClr val="accent4"/>
          </a:effectRef>
          <a:fontRef idx="minor">
            <a:schemeClr val="dk1"/>
          </a:fontRef>
        </p:style>
        <p:txBody>
          <a:bodyPr/>
          <a:lstStyle/>
          <a:p>
            <a:endParaRPr lang="ar-IQ" dirty="0" smtClean="0"/>
          </a:p>
          <a:p>
            <a:endParaRPr lang="ar-IQ" dirty="0"/>
          </a:p>
          <a:p>
            <a:pPr algn="just"/>
            <a:endParaRPr lang="ar-IQ" dirty="0"/>
          </a:p>
          <a:p>
            <a:pPr algn="just" rtl="1"/>
            <a:r>
              <a:rPr lang="ar-IQ" dirty="0" smtClean="0"/>
              <a:t>     يعد هذا النظام من ابرز مظاهر الحكم الفردي حيث يهيمن فرد واحد على كل مقاليد السلطة في البلاد ، وفي الغالب يأتي الحاكم عن طريق القوة وليس عن طريق الوراثة ، وقد يتولى السلطة بالطرق المشروعة ثم يتنكر لتلك السبل ويحاربها ، ويرى الفقه امكانية استحواذ هيئة من الهيئات العامة في الدولة على كل السلطات فيها ، وهذه الحالة نادرة وحتى وان وجدت  فان السلطة ستؤول في النهاية  الى رئيس الهيئة  او اللجنة ، وهذا ما يلاحظ بجلاء عقب الانقلابات العسكرية التي تحدث في بعض الدول حيث يعلن عن تشكيل مايسمى ب ( هيئة انقاذ وطني ) أو ( مجلس أعلى لقيادة الثورة ) ثم يأتي  زعيم هذه الجماعة ويعلن نفسه قائد أوحد للبلاد . </a:t>
            </a:r>
          </a:p>
        </p:txBody>
      </p:sp>
      <p:sp>
        <p:nvSpPr>
          <p:cNvPr id="5" name="Oval 4"/>
          <p:cNvSpPr/>
          <p:nvPr/>
        </p:nvSpPr>
        <p:spPr>
          <a:xfrm>
            <a:off x="4649274" y="103032"/>
            <a:ext cx="5950039" cy="190607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3600" dirty="0" smtClean="0"/>
              <a:t>المحاضرة الثانية</a:t>
            </a:r>
          </a:p>
          <a:p>
            <a:pPr algn="ctr"/>
            <a:r>
              <a:rPr lang="ar-IQ" sz="3600" dirty="0"/>
              <a:t>ث</a:t>
            </a:r>
            <a:r>
              <a:rPr lang="ar-IQ" sz="3600" dirty="0" smtClean="0"/>
              <a:t>انياً : النظم الدكتاتورية </a:t>
            </a:r>
          </a:p>
        </p:txBody>
      </p:sp>
      <p:sp>
        <p:nvSpPr>
          <p:cNvPr id="6" name="Flowchart: Alternate Process 5"/>
          <p:cNvSpPr/>
          <p:nvPr/>
        </p:nvSpPr>
        <p:spPr>
          <a:xfrm>
            <a:off x="4443212" y="2601531"/>
            <a:ext cx="3013656" cy="888644"/>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400" dirty="0" smtClean="0"/>
              <a:t>مفهومها</a:t>
            </a:r>
            <a:endParaRPr lang="en-US" sz="2400" dirty="0"/>
          </a:p>
        </p:txBody>
      </p:sp>
    </p:spTree>
    <p:extLst>
      <p:ext uri="{BB962C8B-B14F-4D97-AF65-F5344CB8AC3E}">
        <p14:creationId xmlns:p14="http://schemas.microsoft.com/office/powerpoint/2010/main" val="536459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1942"/>
            <a:ext cx="10515600" cy="1325563"/>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ar-IQ" sz="3600" dirty="0" smtClean="0"/>
              <a:t>مخطط</a:t>
            </a:r>
            <a:endParaRPr lang="en-US" sz="3600"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algn="ctr"/>
            <a:endParaRPr lang="ar-IQ" sz="2400" dirty="0" smtClean="0"/>
          </a:p>
          <a:p>
            <a:pPr marL="0" indent="0" algn="ctr">
              <a:buNone/>
            </a:pPr>
            <a:endParaRPr lang="ar-IQ" sz="2400" dirty="0"/>
          </a:p>
          <a:p>
            <a:pPr marL="0" indent="0" algn="ctr">
              <a:buNone/>
            </a:pPr>
            <a:endParaRPr lang="ar-IQ" sz="2400" dirty="0" smtClean="0"/>
          </a:p>
        </p:txBody>
      </p:sp>
      <p:sp>
        <p:nvSpPr>
          <p:cNvPr id="14" name="Down Arrow 13"/>
          <p:cNvSpPr/>
          <p:nvPr/>
        </p:nvSpPr>
        <p:spPr>
          <a:xfrm rot="10800000" flipV="1">
            <a:off x="5650825" y="3390317"/>
            <a:ext cx="1023700" cy="788819"/>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5" name="Oval 14"/>
          <p:cNvSpPr/>
          <p:nvPr/>
        </p:nvSpPr>
        <p:spPr>
          <a:xfrm>
            <a:off x="7225049" y="3940936"/>
            <a:ext cx="3856372" cy="167547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400" dirty="0" smtClean="0"/>
              <a:t>1. الدكتاتورية المذهبية </a:t>
            </a:r>
            <a:endParaRPr lang="en-US" sz="2400" dirty="0"/>
          </a:p>
        </p:txBody>
      </p:sp>
      <p:sp>
        <p:nvSpPr>
          <p:cNvPr id="16" name="Oval 15"/>
          <p:cNvSpPr/>
          <p:nvPr/>
        </p:nvSpPr>
        <p:spPr>
          <a:xfrm rot="10800000" flipV="1">
            <a:off x="1184856" y="3940935"/>
            <a:ext cx="4119314" cy="164910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400" dirty="0" smtClean="0"/>
              <a:t>2. الدكتاتورية الغير مذهبية </a:t>
            </a:r>
            <a:endParaRPr lang="en-US" sz="2400" dirty="0"/>
          </a:p>
        </p:txBody>
      </p:sp>
      <p:cxnSp>
        <p:nvCxnSpPr>
          <p:cNvPr id="18" name="Straight Arrow Connector 17"/>
          <p:cNvCxnSpPr/>
          <p:nvPr/>
        </p:nvCxnSpPr>
        <p:spPr>
          <a:xfrm>
            <a:off x="9195515" y="0"/>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Flowchart: Alternate Process 18"/>
          <p:cNvSpPr/>
          <p:nvPr/>
        </p:nvSpPr>
        <p:spPr>
          <a:xfrm rot="10800000" flipV="1">
            <a:off x="3535384" y="1951247"/>
            <a:ext cx="5254579" cy="1275009"/>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dirty="0" smtClean="0"/>
              <a:t>انواع النظام الدكتاتوري </a:t>
            </a:r>
            <a:endParaRPr lang="en-US" sz="2800" dirty="0"/>
          </a:p>
        </p:txBody>
      </p:sp>
    </p:spTree>
    <p:extLst>
      <p:ext uri="{BB962C8B-B14F-4D97-AF65-F5344CB8AC3E}">
        <p14:creationId xmlns:p14="http://schemas.microsoft.com/office/powerpoint/2010/main" val="1870328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548"/>
            <a:ext cx="10515600" cy="1325563"/>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sz="3600" dirty="0" smtClean="0"/>
              <a:t>1.الدكتاتورية المذهبية</a:t>
            </a:r>
            <a:endParaRPr lang="en-US" sz="3600" dirty="0"/>
          </a:p>
        </p:txBody>
      </p:sp>
      <p:sp>
        <p:nvSpPr>
          <p:cNvPr id="3" name="Content Placeholder 2"/>
          <p:cNvSpPr>
            <a:spLocks noGrp="1"/>
          </p:cNvSpPr>
          <p:nvPr>
            <p:ph idx="1"/>
          </p:nvPr>
        </p:nvSpPr>
        <p:spPr>
          <a:xfrm>
            <a:off x="838200" y="1658200"/>
            <a:ext cx="10515600" cy="4497902"/>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indent="0" algn="ctr">
              <a:buNone/>
            </a:pPr>
            <a:endParaRPr lang="ar-IQ" dirty="0" smtClean="0"/>
          </a:p>
          <a:p>
            <a:pPr marL="0" indent="0" algn="ctr">
              <a:buNone/>
            </a:pPr>
            <a:r>
              <a:rPr lang="ar-IQ" dirty="0" smtClean="0"/>
              <a:t>                                              </a:t>
            </a:r>
          </a:p>
          <a:p>
            <a:pPr marL="0" indent="0" algn="ctr">
              <a:buNone/>
            </a:pPr>
            <a:endParaRPr lang="ar-IQ" dirty="0"/>
          </a:p>
          <a:p>
            <a:pPr marL="0" indent="0" algn="ctr">
              <a:buNone/>
            </a:pPr>
            <a:endParaRPr lang="ar-IQ" sz="2400" dirty="0"/>
          </a:p>
          <a:p>
            <a:pPr marL="0" indent="0" algn="just" rtl="1">
              <a:buNone/>
            </a:pPr>
            <a:r>
              <a:rPr lang="ar-IQ" sz="2400" dirty="0" smtClean="0"/>
              <a:t>       ويعتمد هذا النوع من الدكتاتورية على فلسفة أو ايديلوجية متكاملة تتناول كل مايتعلق بالنظام السياسي والاجتماعي للدولة ، وهي في الغالب انظمة شمولية تخالف انظمة الديمقراطية والايديولوجية التحررية التي تقوم على اساس احترام حقوق الافراد وحرياتهم ، اذ تتدخل الدولة في هذا النوع من الدكتاتورية في كل مفاصل الحياة  وتنتقص من حقوق الافراد لان الدولة لديهم اعلى من الافراد ، والافراد غير متساوين بطبيعتهم والمجتمع يتألف من جماعات وليس افراد وبالتالي يجب الاهتمام بالعائلة والنقابات والجمعيات المهنية ، بمعنى ان هذا الاهتمام يكون في صورة التدخل بتفكير الافراد والجماعات ونشاطاتهم واتجاهاتهم وميولهم الفكرية لتجعلهم خاضعين لحياة عنصرية عقائدية ، كما هو الحال في العقيدة النازية في المانيا والفاشية في ايطاليا . </a:t>
            </a:r>
            <a:r>
              <a:rPr lang="en-US" sz="2400" dirty="0" smtClean="0"/>
              <a:t> </a:t>
            </a:r>
            <a:endParaRPr lang="ar-IQ" sz="2400" dirty="0" smtClean="0"/>
          </a:p>
        </p:txBody>
      </p:sp>
      <p:sp>
        <p:nvSpPr>
          <p:cNvPr id="5" name="Oval 4"/>
          <p:cNvSpPr/>
          <p:nvPr/>
        </p:nvSpPr>
        <p:spPr>
          <a:xfrm>
            <a:off x="6490952" y="198334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rot="10800000" flipV="1">
            <a:off x="4531217" y="1983346"/>
            <a:ext cx="3129565" cy="142247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IQ" sz="2800" dirty="0"/>
              <a:t>مفهومها</a:t>
            </a:r>
            <a:endParaRPr lang="en-US" sz="2800" dirty="0"/>
          </a:p>
        </p:txBody>
      </p:sp>
    </p:spTree>
    <p:extLst>
      <p:ext uri="{BB962C8B-B14F-4D97-AF65-F5344CB8AC3E}">
        <p14:creationId xmlns:p14="http://schemas.microsoft.com/office/powerpoint/2010/main" val="4079050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152" y="146184"/>
            <a:ext cx="10515600" cy="1325563"/>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3600" dirty="0" smtClean="0"/>
              <a:t>2.الدكتاتورية الغيرمذهبية </a:t>
            </a:r>
            <a:endParaRPr lang="en-US" sz="3600"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marL="0" indent="0" algn="ctr">
              <a:buNone/>
            </a:pPr>
            <a:endParaRPr lang="ar-IQ" dirty="0"/>
          </a:p>
          <a:p>
            <a:pPr marL="0" indent="0" algn="ctr">
              <a:buNone/>
            </a:pPr>
            <a:endParaRPr lang="ar-IQ" dirty="0" smtClean="0"/>
          </a:p>
          <a:p>
            <a:pPr marL="0" indent="0" algn="ctr">
              <a:buNone/>
            </a:pPr>
            <a:endParaRPr lang="ar-IQ" dirty="0"/>
          </a:p>
          <a:p>
            <a:pPr marL="0" indent="0" algn="just" rtl="1">
              <a:buNone/>
            </a:pPr>
            <a:r>
              <a:rPr lang="ar-IQ" sz="2400" dirty="0" smtClean="0"/>
              <a:t>     وتتسم هذه الدكتاتورية بسمة الواقعية لانها لاتنتسب إلى مذهب او حزب أو عقيدة معينة ، وانما تقوم على اساس استحواذ فرد على السلطة بطريق القوة والعنف على اثر انقلابات عسكرية يهيمن فيها شخص واحد  فيما بعد على زمام ومقاليد السلطة ويستغل تأييد الشعب له لزوال حكم سابق ، فيدعي انه يستمد شرعيته من الشعب وليس من ذاته ، فيسيطر على جميع المؤسسات الدستورية في الدولة على الرغم من وجودها ويحتكرالسلطة بيده فتصبح مجرد مؤسسات شكلية ، والامثلة كثيرة لهذه النوع لاسيما في دول العالم الثالث .</a:t>
            </a:r>
          </a:p>
        </p:txBody>
      </p:sp>
      <p:sp>
        <p:nvSpPr>
          <p:cNvPr id="5" name="Oval 4"/>
          <p:cNvSpPr/>
          <p:nvPr/>
        </p:nvSpPr>
        <p:spPr>
          <a:xfrm>
            <a:off x="4018208" y="2073498"/>
            <a:ext cx="4494727" cy="1030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800" dirty="0"/>
              <a:t>مفهومها</a:t>
            </a:r>
          </a:p>
        </p:txBody>
      </p:sp>
    </p:spTree>
    <p:extLst>
      <p:ext uri="{BB962C8B-B14F-4D97-AF65-F5344CB8AC3E}">
        <p14:creationId xmlns:p14="http://schemas.microsoft.com/office/powerpoint/2010/main" val="1085930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820"/>
            <a:ext cx="10515600" cy="1325563"/>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IQ" sz="3600" dirty="0" smtClean="0"/>
              <a:t>التمييز بين الدكتاتورية المذهبية وغير المذهبية</a:t>
            </a:r>
            <a:endParaRPr lang="en-US" sz="3600"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endParaRPr lang="ar-IQ" dirty="0" smtClean="0"/>
          </a:p>
          <a:p>
            <a:pPr algn="r" rtl="1"/>
            <a:r>
              <a:rPr lang="ar-IQ" b="1" dirty="0" smtClean="0"/>
              <a:t>اوجه التشابه بين الاثنين : </a:t>
            </a:r>
          </a:p>
          <a:p>
            <a:pPr marL="0" indent="0" algn="just" rtl="1">
              <a:buNone/>
            </a:pPr>
            <a:r>
              <a:rPr lang="ar-IQ" b="1" dirty="0" smtClean="0"/>
              <a:t>                              </a:t>
            </a:r>
            <a:r>
              <a:rPr lang="ar-IQ" sz="2400" b="1" dirty="0" smtClean="0"/>
              <a:t>1.</a:t>
            </a:r>
            <a:r>
              <a:rPr lang="ar-IQ" sz="2400" dirty="0" smtClean="0"/>
              <a:t>ينفرد شخص واحد ( الحاكم ) في ممارسة السلطة . </a:t>
            </a:r>
          </a:p>
          <a:p>
            <a:pPr marL="0" indent="0" algn="r" rtl="1">
              <a:buNone/>
            </a:pPr>
            <a:r>
              <a:rPr lang="ar-IQ" b="1" dirty="0" smtClean="0"/>
              <a:t>                              2.</a:t>
            </a:r>
            <a:r>
              <a:rPr lang="ar-IQ" sz="2400" dirty="0" smtClean="0"/>
              <a:t>يستولي على الحكم عن طريق القوة والعنف  . </a:t>
            </a:r>
            <a:endParaRPr lang="ar-IQ" b="1" dirty="0"/>
          </a:p>
        </p:txBody>
      </p:sp>
    </p:spTree>
    <p:extLst>
      <p:ext uri="{BB962C8B-B14F-4D97-AF65-F5344CB8AC3E}">
        <p14:creationId xmlns:p14="http://schemas.microsoft.com/office/powerpoint/2010/main" val="4021608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975" y="365126"/>
            <a:ext cx="10606825" cy="1090188"/>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sz="3600" dirty="0"/>
              <a:t>التمييز بين الدكتاتورية المذهبية وغير المذهبية</a:t>
            </a:r>
            <a:endParaRPr lang="en-US" sz="3600"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endParaRPr lang="ar-IQ" dirty="0" smtClean="0"/>
          </a:p>
          <a:p>
            <a:pPr algn="r" rtl="1"/>
            <a:r>
              <a:rPr lang="ar-IQ" b="1" dirty="0" smtClean="0"/>
              <a:t>اوجه الاختلاف بين الاثنين :</a:t>
            </a:r>
          </a:p>
          <a:p>
            <a:pPr marL="0" indent="0" algn="just" rtl="1">
              <a:buNone/>
            </a:pPr>
            <a:r>
              <a:rPr lang="ar-IQ" b="1" dirty="0"/>
              <a:t> </a:t>
            </a:r>
            <a:r>
              <a:rPr lang="ar-IQ" b="1" dirty="0" smtClean="0"/>
              <a:t>                              1.</a:t>
            </a:r>
            <a:r>
              <a:rPr lang="ar-IQ" sz="2400" dirty="0" smtClean="0"/>
              <a:t>تقوم الدكتاتورية المذهبية على وجود فكرة او فلسفة اوايديولوجية او </a:t>
            </a:r>
          </a:p>
          <a:p>
            <a:pPr marL="0" indent="0" algn="just" rtl="1">
              <a:buNone/>
            </a:pPr>
            <a:r>
              <a:rPr lang="ar-IQ" sz="2400" dirty="0"/>
              <a:t> </a:t>
            </a:r>
            <a:r>
              <a:rPr lang="ar-IQ" sz="2400" dirty="0" smtClean="0"/>
              <a:t>                                      معتقد معين ترتكز اليها وتسعى الى تحقيقها عند الوصول الى زمام </a:t>
            </a:r>
          </a:p>
          <a:p>
            <a:pPr marL="0" indent="0" algn="just" rtl="1">
              <a:buNone/>
            </a:pPr>
            <a:r>
              <a:rPr lang="ar-IQ" sz="2400" dirty="0"/>
              <a:t> </a:t>
            </a:r>
            <a:r>
              <a:rPr lang="ar-IQ" sz="2400" dirty="0" smtClean="0"/>
              <a:t>                                     السلطة </a:t>
            </a:r>
            <a:r>
              <a:rPr lang="ar-IQ" b="1" dirty="0" smtClean="0"/>
              <a:t>، </a:t>
            </a:r>
            <a:r>
              <a:rPr lang="ar-IQ" sz="2400" dirty="0" smtClean="0"/>
              <a:t>ويأتي ذلك من انتماء الحاكم ألى حزب أو تكتل معين .</a:t>
            </a:r>
          </a:p>
          <a:p>
            <a:pPr marL="0" indent="0" algn="just" rtl="1">
              <a:buNone/>
            </a:pPr>
            <a:endParaRPr lang="ar-IQ" sz="2400" b="1" dirty="0"/>
          </a:p>
          <a:p>
            <a:pPr marL="0" indent="0" algn="just" rtl="1">
              <a:buNone/>
            </a:pPr>
            <a:r>
              <a:rPr lang="ar-IQ" sz="2400" b="1" dirty="0"/>
              <a:t> </a:t>
            </a:r>
            <a:r>
              <a:rPr lang="ar-IQ" sz="2400" b="1" dirty="0" smtClean="0"/>
              <a:t>                                  2.</a:t>
            </a:r>
            <a:r>
              <a:rPr lang="ar-IQ" sz="2400" dirty="0" smtClean="0"/>
              <a:t>لاتقوم الدكتاتورية الغيرمذهبية</a:t>
            </a:r>
            <a:r>
              <a:rPr lang="ar-IQ" dirty="0" smtClean="0"/>
              <a:t> </a:t>
            </a:r>
            <a:r>
              <a:rPr lang="ar-IQ" sz="2400" dirty="0" smtClean="0"/>
              <a:t>على فكرة او معتقد او فلسفة وانما ياتي </a:t>
            </a:r>
          </a:p>
          <a:p>
            <a:pPr marL="0" indent="0" algn="just" rtl="1">
              <a:buNone/>
            </a:pPr>
            <a:r>
              <a:rPr lang="ar-IQ" sz="2400" dirty="0"/>
              <a:t> </a:t>
            </a:r>
            <a:r>
              <a:rPr lang="ar-IQ" sz="2400" dirty="0" smtClean="0"/>
              <a:t>                                     من خلال الانقلابات العسكرية شخص يستحوذ على زمام السلطة ويعلن </a:t>
            </a:r>
          </a:p>
          <a:p>
            <a:pPr marL="0" indent="0" algn="just" rtl="1">
              <a:buNone/>
            </a:pPr>
            <a:r>
              <a:rPr lang="ar-IQ" sz="2400" dirty="0"/>
              <a:t> </a:t>
            </a:r>
            <a:r>
              <a:rPr lang="ar-IQ" sz="2400" dirty="0" smtClean="0"/>
              <a:t>                                     نفسه قائد وحاكم للبلاد . </a:t>
            </a:r>
            <a:endParaRPr lang="en-US" sz="2400" dirty="0"/>
          </a:p>
        </p:txBody>
      </p:sp>
    </p:spTree>
    <p:extLst>
      <p:ext uri="{BB962C8B-B14F-4D97-AF65-F5344CB8AC3E}">
        <p14:creationId xmlns:p14="http://schemas.microsoft.com/office/powerpoint/2010/main" val="3109286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184"/>
            <a:ext cx="10515600" cy="1325563"/>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3600" dirty="0" smtClean="0"/>
              <a:t>خصائص النظام الدكتاتوري </a:t>
            </a:r>
            <a:endParaRPr lang="en-US" sz="3600" dirty="0"/>
          </a:p>
        </p:txBody>
      </p:sp>
      <p:sp>
        <p:nvSpPr>
          <p:cNvPr id="3" name="Content Placeholder 2"/>
          <p:cNvSpPr>
            <a:spLocks noGrp="1"/>
          </p:cNvSpPr>
          <p:nvPr>
            <p:ph idx="1"/>
          </p:nvPr>
        </p:nvSpPr>
        <p:spPr>
          <a:xfrm>
            <a:off x="838198" y="1812746"/>
            <a:ext cx="10515602" cy="4304720"/>
          </a:xfrm>
        </p:spPr>
        <p:style>
          <a:lnRef idx="1">
            <a:schemeClr val="accent4"/>
          </a:lnRef>
          <a:fillRef idx="2">
            <a:schemeClr val="accent4"/>
          </a:fillRef>
          <a:effectRef idx="1">
            <a:schemeClr val="accent4"/>
          </a:effectRef>
          <a:fontRef idx="minor">
            <a:schemeClr val="dk1"/>
          </a:fontRef>
        </p:style>
        <p:txBody>
          <a:bodyPr>
            <a:normAutofit/>
          </a:bodyPr>
          <a:lstStyle/>
          <a:p>
            <a:endParaRPr lang="ar-IQ" dirty="0" smtClean="0"/>
          </a:p>
          <a:p>
            <a:pPr marL="0" indent="0" algn="r" rtl="1">
              <a:buNone/>
            </a:pPr>
            <a:r>
              <a:rPr lang="ar-IQ" dirty="0" smtClean="0"/>
              <a:t>1.</a:t>
            </a:r>
            <a:r>
              <a:rPr lang="ar-IQ" sz="2400" dirty="0" smtClean="0"/>
              <a:t>استخدام اسلوب العنف والقوة للاستيلاء على السلطة والاستمرار فيها . </a:t>
            </a:r>
          </a:p>
          <a:p>
            <a:pPr marL="0" indent="0" algn="r" rtl="1">
              <a:buNone/>
            </a:pPr>
            <a:r>
              <a:rPr lang="ar-IQ" dirty="0" smtClean="0"/>
              <a:t>2.</a:t>
            </a:r>
            <a:r>
              <a:rPr lang="ar-IQ" sz="2400" dirty="0" smtClean="0"/>
              <a:t>شخصنة السلطة وتركيزها حيث يقوم هذا النظام على فردية السلطة الحاكمة . </a:t>
            </a:r>
          </a:p>
          <a:p>
            <a:pPr marL="0" indent="0" algn="r" rtl="1">
              <a:buNone/>
            </a:pPr>
            <a:r>
              <a:rPr lang="ar-IQ" dirty="0" smtClean="0"/>
              <a:t>3.</a:t>
            </a:r>
            <a:r>
              <a:rPr lang="ar-IQ" sz="2400" dirty="0" smtClean="0"/>
              <a:t>نظام مؤقت لانه قائم على اساس القوة واستمراره مقترن بثبات القوة فاذا خفت أو ضعفت  </a:t>
            </a:r>
          </a:p>
          <a:p>
            <a:pPr marL="0" indent="0" algn="r" rtl="1">
              <a:buNone/>
            </a:pPr>
            <a:r>
              <a:rPr lang="ar-IQ" sz="2400" dirty="0" smtClean="0"/>
              <a:t>  فماله الى الزوال . </a:t>
            </a:r>
          </a:p>
          <a:p>
            <a:pPr marL="0" indent="0" algn="r" rtl="1">
              <a:buNone/>
            </a:pPr>
            <a:r>
              <a:rPr lang="ar-IQ" dirty="0" smtClean="0"/>
              <a:t>4.</a:t>
            </a:r>
            <a:r>
              <a:rPr lang="ar-IQ" sz="2400" dirty="0" smtClean="0"/>
              <a:t>نظام شمولي فلا شيء خارج الدولة ولا شيء ضد الدولة ولاشيء فوق الدولة ، اي ان </a:t>
            </a:r>
          </a:p>
          <a:p>
            <a:pPr marL="0" indent="0" algn="r" rtl="1">
              <a:buNone/>
            </a:pPr>
            <a:r>
              <a:rPr lang="ar-IQ" sz="2400" dirty="0"/>
              <a:t> </a:t>
            </a:r>
            <a:r>
              <a:rPr lang="ar-IQ" sz="2400" dirty="0" smtClean="0"/>
              <a:t> للسلطة ان تستغرق كل شيء وتتدخل في كل جوانب الحياة للافراد لان المجتمع فوق الفرد .</a:t>
            </a:r>
            <a:endParaRPr lang="en-US" sz="2400" dirty="0"/>
          </a:p>
        </p:txBody>
      </p:sp>
    </p:spTree>
    <p:extLst>
      <p:ext uri="{BB962C8B-B14F-4D97-AF65-F5344CB8AC3E}">
        <p14:creationId xmlns:p14="http://schemas.microsoft.com/office/powerpoint/2010/main" val="1202645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7700"/>
            <a:ext cx="10515600" cy="1325563"/>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ar-IQ" sz="3600" dirty="0" smtClean="0"/>
              <a:t>تقييم النظام الدكتاتوري</a:t>
            </a:r>
            <a:endParaRPr lang="en-US" sz="36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r" rtl="1"/>
            <a:endParaRPr lang="ar-IQ" dirty="0"/>
          </a:p>
          <a:p>
            <a:pPr marL="0" indent="0" algn="r" rtl="1">
              <a:buNone/>
            </a:pPr>
            <a:endParaRPr lang="ar-IQ" dirty="0"/>
          </a:p>
          <a:p>
            <a:pPr marL="0" indent="0" algn="just" rtl="1">
              <a:buNone/>
            </a:pPr>
            <a:r>
              <a:rPr lang="ar-IQ" dirty="0" smtClean="0"/>
              <a:t>         </a:t>
            </a:r>
            <a:r>
              <a:rPr lang="ar-IQ" sz="2400" dirty="0" smtClean="0"/>
              <a:t>على الرغم من عيوب النظام الدكتاتوري بنوعيه وتعارضه مع النظم والمبادىء الديمقراطية </a:t>
            </a:r>
          </a:p>
          <a:p>
            <a:pPr marL="0" indent="0" algn="just" rtl="1">
              <a:buNone/>
            </a:pPr>
            <a:r>
              <a:rPr lang="ar-IQ" sz="2400" dirty="0"/>
              <a:t> </a:t>
            </a:r>
            <a:r>
              <a:rPr lang="ar-IQ" sz="2400" dirty="0" smtClean="0"/>
              <a:t>          وفكرة الحقوق والحريات الفردية ، إلا ان جانب من الفقه يؤيد تطبيق النظام الدكتاتوري والرجوع </a:t>
            </a:r>
          </a:p>
          <a:p>
            <a:pPr marL="0" indent="0" algn="just" rtl="1">
              <a:buNone/>
            </a:pPr>
            <a:r>
              <a:rPr lang="ar-IQ" sz="2400" dirty="0"/>
              <a:t> </a:t>
            </a:r>
            <a:r>
              <a:rPr lang="ar-IQ" sz="2400" dirty="0" smtClean="0"/>
              <a:t>          إليه عند الضرورة ، أي في الظروف القاهرة الغير طبيعية لمواجهة وادارة تلك الفترة باحسن واتم </a:t>
            </a:r>
          </a:p>
          <a:p>
            <a:pPr marL="0" indent="0" algn="just" rtl="1">
              <a:buNone/>
            </a:pPr>
            <a:r>
              <a:rPr lang="ar-IQ" sz="2400" dirty="0"/>
              <a:t> </a:t>
            </a:r>
            <a:r>
              <a:rPr lang="ar-IQ" sz="2400" dirty="0" smtClean="0"/>
              <a:t>          وجه على نحو يكفل الخروج من الازمة باقل </a:t>
            </a:r>
            <a:r>
              <a:rPr lang="ar-IQ" sz="2400" smtClean="0"/>
              <a:t>الخسائر ، وهذا ما يحدث في الوقت الحاضر .  </a:t>
            </a:r>
            <a:endParaRPr lang="en-US" sz="2400" dirty="0"/>
          </a:p>
        </p:txBody>
      </p:sp>
      <p:sp>
        <p:nvSpPr>
          <p:cNvPr id="4" name="Equal 3"/>
          <p:cNvSpPr/>
          <p:nvPr/>
        </p:nvSpPr>
        <p:spPr>
          <a:xfrm>
            <a:off x="10419009" y="2846233"/>
            <a:ext cx="656822" cy="46363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109866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446</TotalTime>
  <Words>597</Words>
  <Application>Microsoft Office PowerPoint</Application>
  <PresentationFormat>Widescreen</PresentationFormat>
  <Paragraphs>56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                                                  اعداد                                                                     أ.م.د. ايمان الصافي</vt:lpstr>
      <vt:lpstr>مخطط</vt:lpstr>
      <vt:lpstr>1.الدكتاتورية المذهبية</vt:lpstr>
      <vt:lpstr>2.الدكتاتورية الغيرمذهبية </vt:lpstr>
      <vt:lpstr>التمييز بين الدكتاتورية المذهبية وغير المذهبية</vt:lpstr>
      <vt:lpstr>التمييز بين الدكتاتورية المذهبية وغير المذهبية</vt:lpstr>
      <vt:lpstr>خصائص النظام الدكتاتوري </vt:lpstr>
      <vt:lpstr>تقييم النظام الدكتاتوري</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54</cp:revision>
  <dcterms:created xsi:type="dcterms:W3CDTF">2020-03-28T20:03:51Z</dcterms:created>
  <dcterms:modified xsi:type="dcterms:W3CDTF">2020-03-30T10:23:40Z</dcterms:modified>
</cp:coreProperties>
</file>