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7" r:id="rId11"/>
    <p:sldId id="266" r:id="rId12"/>
    <p:sldId id="268" r:id="rId13"/>
    <p:sldId id="262"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4660"/>
  </p:normalViewPr>
  <p:slideViewPr>
    <p:cSldViewPr snapToGrid="0">
      <p:cViewPr varScale="1">
        <p:scale>
          <a:sx n="74" d="100"/>
          <a:sy n="74"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2FFB7E-A239-48F2-BD02-9630A583DD42}"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208735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FFB7E-A239-48F2-BD02-9630A583DD42}"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4126054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FFB7E-A239-48F2-BD02-9630A583DD42}"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298782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FFB7E-A239-48F2-BD02-9630A583DD42}"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270325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2FFB7E-A239-48F2-BD02-9630A583DD42}"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43914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2FFB7E-A239-48F2-BD02-9630A583DD42}"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225639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2FFB7E-A239-48F2-BD02-9630A583DD42}"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3390788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2FFB7E-A239-48F2-BD02-9630A583DD42}"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349197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FFB7E-A239-48F2-BD02-9630A583DD42}" type="datetimeFigureOut">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117909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FFB7E-A239-48F2-BD02-9630A583DD42}"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95989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FFB7E-A239-48F2-BD02-9630A583DD42}"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231E3-8BF2-4E86-B4F5-3AD4D039F727}" type="slidenum">
              <a:rPr lang="en-US" smtClean="0"/>
              <a:t>‹#›</a:t>
            </a:fld>
            <a:endParaRPr lang="en-US"/>
          </a:p>
        </p:txBody>
      </p:sp>
    </p:spTree>
    <p:extLst>
      <p:ext uri="{BB962C8B-B14F-4D97-AF65-F5344CB8AC3E}">
        <p14:creationId xmlns:p14="http://schemas.microsoft.com/office/powerpoint/2010/main" val="352577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FFB7E-A239-48F2-BD02-9630A583DD42}" type="datetimeFigureOut">
              <a:rPr lang="en-US" smtClean="0"/>
              <a:t>4/26/2020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231E3-8BF2-4E86-B4F5-3AD4D039F727}" type="slidenum">
              <a:rPr lang="en-US" smtClean="0"/>
              <a:t>‹#›</a:t>
            </a:fld>
            <a:endParaRPr lang="en-US"/>
          </a:p>
        </p:txBody>
      </p:sp>
    </p:spTree>
    <p:extLst>
      <p:ext uri="{BB962C8B-B14F-4D97-AF65-F5344CB8AC3E}">
        <p14:creationId xmlns:p14="http://schemas.microsoft.com/office/powerpoint/2010/main" val="1831006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1824" y="283336"/>
            <a:ext cx="9599053" cy="2105695"/>
          </a:xfrm>
        </p:spPr>
        <p:style>
          <a:lnRef idx="1">
            <a:schemeClr val="accent4"/>
          </a:lnRef>
          <a:fillRef idx="2">
            <a:schemeClr val="accent4"/>
          </a:fillRef>
          <a:effectRef idx="1">
            <a:schemeClr val="accent4"/>
          </a:effectRef>
          <a:fontRef idx="minor">
            <a:schemeClr val="dk1"/>
          </a:fontRef>
        </p:style>
        <p:txBody>
          <a:bodyPr>
            <a:normAutofit/>
          </a:bodyPr>
          <a:lstStyle/>
          <a:p>
            <a:pPr algn="l"/>
            <a:r>
              <a:rPr lang="ar-IQ" sz="2800" b="1" dirty="0" smtClean="0"/>
              <a:t>        اعداد              </a:t>
            </a:r>
            <a:br>
              <a:rPr lang="ar-IQ" sz="2800" b="1" dirty="0" smtClean="0"/>
            </a:br>
            <a:r>
              <a:rPr lang="ar-IQ" sz="2800" b="1" dirty="0" smtClean="0"/>
              <a:t>أ.م.د. ايمان الصافي       </a:t>
            </a:r>
            <a:endParaRPr lang="en-US" sz="2800" b="1" dirty="0"/>
          </a:p>
        </p:txBody>
      </p:sp>
      <p:sp>
        <p:nvSpPr>
          <p:cNvPr id="3" name="Subtitle 2"/>
          <p:cNvSpPr>
            <a:spLocks noGrp="1"/>
          </p:cNvSpPr>
          <p:nvPr>
            <p:ph type="subTitle" idx="1"/>
          </p:nvPr>
        </p:nvSpPr>
        <p:spPr>
          <a:xfrm>
            <a:off x="1081824" y="2794716"/>
            <a:ext cx="9599053" cy="3721994"/>
          </a:xfrm>
          <a:ln/>
        </p:spPr>
        <p:style>
          <a:lnRef idx="1">
            <a:schemeClr val="accent3"/>
          </a:lnRef>
          <a:fillRef idx="2">
            <a:schemeClr val="accent3"/>
          </a:fillRef>
          <a:effectRef idx="1">
            <a:schemeClr val="accent3"/>
          </a:effectRef>
          <a:fontRef idx="minor">
            <a:schemeClr val="dk1"/>
          </a:fontRef>
        </p:style>
        <p:txBody>
          <a:bodyPr/>
          <a:lstStyle/>
          <a:p>
            <a:endParaRPr lang="ar-IQ" dirty="0"/>
          </a:p>
          <a:p>
            <a:endParaRPr lang="ar-IQ" dirty="0"/>
          </a:p>
          <a:p>
            <a:endParaRPr lang="ar-IQ" dirty="0"/>
          </a:p>
          <a:p>
            <a:pPr algn="just" rtl="1"/>
            <a:r>
              <a:rPr lang="ar-IQ" dirty="0" smtClean="0"/>
              <a:t>         يراد بالنظام الديمقراطي : حكم الشعب بواسطة الشعب ومن اجل الشعب ، فكلمة ديموقراطية ليست عربية الاصل بل هي كلمة يونانية متكونة من مقطعين هما </a:t>
            </a:r>
            <a:r>
              <a:rPr lang="ar-IQ" dirty="0" smtClean="0">
                <a:sym typeface="Wingdings" panose="05000000000000000000" pitchFamily="2" charset="2"/>
              </a:rPr>
              <a:t>( </a:t>
            </a:r>
            <a:r>
              <a:rPr lang="en-US" dirty="0" smtClean="0">
                <a:sym typeface="Wingdings" panose="05000000000000000000" pitchFamily="2" charset="2"/>
              </a:rPr>
              <a:t>Demos</a:t>
            </a:r>
            <a:r>
              <a:rPr lang="ar-IQ" dirty="0" smtClean="0">
                <a:sym typeface="Wingdings" panose="05000000000000000000" pitchFamily="2" charset="2"/>
              </a:rPr>
              <a:t>) وتعني الشعب ، و ( </a:t>
            </a:r>
            <a:r>
              <a:rPr lang="en-US" dirty="0" err="1" smtClean="0">
                <a:sym typeface="Wingdings" panose="05000000000000000000" pitchFamily="2" charset="2"/>
              </a:rPr>
              <a:t>kratos</a:t>
            </a:r>
            <a:r>
              <a:rPr lang="en-US" dirty="0" smtClean="0">
                <a:sym typeface="Wingdings" panose="05000000000000000000" pitchFamily="2" charset="2"/>
              </a:rPr>
              <a:t> </a:t>
            </a:r>
            <a:r>
              <a:rPr lang="ar-IQ" dirty="0" smtClean="0">
                <a:sym typeface="Wingdings" panose="05000000000000000000" pitchFamily="2" charset="2"/>
              </a:rPr>
              <a:t>) وتعني حكم او سلطة اي ( حكم الشعب ) او ( سلطة الشعب ) ، وقد اصبح هذا المعنى احد عناصر التقسيم الثلاثي للحكومات وهي :  الديمقراطية الارستقراطية ( اي حكم الاقلية ) ، والديمقراطية الاستبدادية ( اي حكم الفرد الواحد ) ، والديمقراطية الشعبية ( اي حكم الشعب ) . </a:t>
            </a:r>
            <a:endParaRPr lang="en-US" dirty="0"/>
          </a:p>
        </p:txBody>
      </p:sp>
      <p:sp>
        <p:nvSpPr>
          <p:cNvPr id="4" name="Oval 3"/>
          <p:cNvSpPr/>
          <p:nvPr/>
        </p:nvSpPr>
        <p:spPr>
          <a:xfrm rot="10800000" flipV="1">
            <a:off x="6387921" y="650383"/>
            <a:ext cx="3966693" cy="1738647"/>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sz="3600" dirty="0" smtClean="0">
                <a:solidFill>
                  <a:srgbClr val="0070C0"/>
                </a:solidFill>
              </a:rPr>
              <a:t>المحاضرة الثالثة </a:t>
            </a:r>
          </a:p>
          <a:p>
            <a:pPr algn="ctr"/>
            <a:r>
              <a:rPr lang="ar-IQ" sz="3600" dirty="0" smtClean="0">
                <a:solidFill>
                  <a:srgbClr val="0070C0"/>
                </a:solidFill>
              </a:rPr>
              <a:t>النظم الديمقراطية</a:t>
            </a:r>
            <a:endParaRPr lang="en-US" sz="3600" dirty="0">
              <a:solidFill>
                <a:srgbClr val="0070C0"/>
              </a:solidFill>
            </a:endParaRPr>
          </a:p>
        </p:txBody>
      </p:sp>
      <p:sp>
        <p:nvSpPr>
          <p:cNvPr id="7" name="Rounded Rectangle 6"/>
          <p:cNvSpPr/>
          <p:nvPr/>
        </p:nvSpPr>
        <p:spPr>
          <a:xfrm>
            <a:off x="4520485" y="2968581"/>
            <a:ext cx="3105953" cy="103674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sz="2800" dirty="0"/>
              <a:t>مفهومها</a:t>
            </a:r>
            <a:endParaRPr lang="en-US" sz="2800" dirty="0"/>
          </a:p>
        </p:txBody>
      </p:sp>
    </p:spTree>
    <p:extLst>
      <p:ext uri="{BB962C8B-B14F-4D97-AF65-F5344CB8AC3E}">
        <p14:creationId xmlns:p14="http://schemas.microsoft.com/office/powerpoint/2010/main" val="3004011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2094"/>
            <a:ext cx="10515600" cy="1325563"/>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a:t>المؤسسات الدستورية في اثينا</a:t>
            </a:r>
            <a:endParaRPr lang="en-US" sz="3600" dirty="0"/>
          </a:p>
        </p:txBody>
      </p:sp>
      <p:sp>
        <p:nvSpPr>
          <p:cNvPr id="3" name="Content Placeholder 2"/>
          <p:cNvSpPr>
            <a:spLocks noGrp="1"/>
          </p:cNvSpPr>
          <p:nvPr>
            <p:ph idx="1"/>
          </p:nvPr>
        </p:nvSpPr>
        <p:spPr>
          <a:xfrm>
            <a:off x="851078" y="1825625"/>
            <a:ext cx="10529552" cy="4652448"/>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ar-IQ" dirty="0" smtClean="0">
              <a:solidFill>
                <a:schemeClr val="tx1"/>
              </a:solidFill>
            </a:endParaRPr>
          </a:p>
          <a:p>
            <a:pPr marL="0" indent="0">
              <a:buNone/>
            </a:pPr>
            <a:endParaRPr lang="ar-IQ" dirty="0">
              <a:solidFill>
                <a:schemeClr val="tx1"/>
              </a:solidFill>
            </a:endParaRPr>
          </a:p>
          <a:p>
            <a:pPr marL="0" indent="0">
              <a:buNone/>
            </a:pPr>
            <a:endParaRPr lang="ar-IQ" dirty="0" smtClean="0">
              <a:solidFill>
                <a:schemeClr val="tx1"/>
              </a:solidFill>
            </a:endParaRPr>
          </a:p>
          <a:p>
            <a:pPr marL="0" indent="0" algn="just" rtl="1">
              <a:buNone/>
            </a:pPr>
            <a:r>
              <a:rPr lang="ar-IQ" dirty="0">
                <a:solidFill>
                  <a:schemeClr val="tx1"/>
                </a:solidFill>
              </a:rPr>
              <a:t> </a:t>
            </a:r>
            <a:r>
              <a:rPr lang="ar-IQ" dirty="0" smtClean="0">
                <a:solidFill>
                  <a:schemeClr val="tx1"/>
                </a:solidFill>
              </a:rPr>
              <a:t>  </a:t>
            </a:r>
            <a:r>
              <a:rPr lang="ar-IQ" sz="2400" dirty="0" smtClean="0">
                <a:solidFill>
                  <a:schemeClr val="tx1"/>
                </a:solidFill>
              </a:rPr>
              <a:t>تمارس الجمعية العامة تقريبا ذات الاختصاصات التي تتولاها المجالس التشريعية في النظم النيابية الحديثة </a:t>
            </a:r>
          </a:p>
          <a:p>
            <a:pPr marL="0" indent="0" algn="just" rtl="1">
              <a:buNone/>
            </a:pPr>
            <a:r>
              <a:rPr lang="ar-IQ" sz="2400" dirty="0">
                <a:solidFill>
                  <a:schemeClr val="tx1"/>
                </a:solidFill>
              </a:rPr>
              <a:t> </a:t>
            </a:r>
            <a:r>
              <a:rPr lang="ar-IQ" sz="2400" dirty="0" smtClean="0">
                <a:solidFill>
                  <a:schemeClr val="tx1"/>
                </a:solidFill>
              </a:rPr>
              <a:t> ، وتتمثل ب : </a:t>
            </a:r>
          </a:p>
          <a:p>
            <a:pPr marL="0" indent="0" algn="just" rtl="1">
              <a:buNone/>
            </a:pPr>
            <a:r>
              <a:rPr lang="ar-IQ" sz="2400" dirty="0">
                <a:solidFill>
                  <a:schemeClr val="tx1"/>
                </a:solidFill>
              </a:rPr>
              <a:t> </a:t>
            </a:r>
            <a:r>
              <a:rPr lang="ar-IQ" sz="2400" dirty="0" smtClean="0">
                <a:solidFill>
                  <a:schemeClr val="tx1"/>
                </a:solidFill>
              </a:rPr>
              <a:t>  </a:t>
            </a:r>
            <a:r>
              <a:rPr lang="ar-IQ" sz="2400" b="1" dirty="0" smtClean="0">
                <a:solidFill>
                  <a:schemeClr val="tx1"/>
                </a:solidFill>
              </a:rPr>
              <a:t>1. </a:t>
            </a:r>
            <a:r>
              <a:rPr lang="ar-IQ" sz="2400" dirty="0" smtClean="0">
                <a:solidFill>
                  <a:schemeClr val="tx1"/>
                </a:solidFill>
              </a:rPr>
              <a:t>تعرض عليها مشروعات القوانين للموافقة عليها من عدمه . </a:t>
            </a:r>
          </a:p>
          <a:p>
            <a:pPr marL="0" indent="0" algn="just" rtl="1">
              <a:buNone/>
            </a:pPr>
            <a:r>
              <a:rPr lang="ar-IQ" sz="2400" dirty="0">
                <a:solidFill>
                  <a:schemeClr val="tx1"/>
                </a:solidFill>
              </a:rPr>
              <a:t> </a:t>
            </a:r>
            <a:r>
              <a:rPr lang="ar-IQ" sz="2400" dirty="0" smtClean="0">
                <a:solidFill>
                  <a:schemeClr val="tx1"/>
                </a:solidFill>
              </a:rPr>
              <a:t> </a:t>
            </a:r>
            <a:r>
              <a:rPr lang="ar-IQ" sz="2400" b="1" dirty="0" smtClean="0">
                <a:solidFill>
                  <a:schemeClr val="tx1"/>
                </a:solidFill>
              </a:rPr>
              <a:t>2.</a:t>
            </a:r>
            <a:r>
              <a:rPr lang="ar-IQ" sz="2400" dirty="0" smtClean="0">
                <a:solidFill>
                  <a:schemeClr val="tx1"/>
                </a:solidFill>
              </a:rPr>
              <a:t> تقوم كذلك بمراقبة اعمال الحكومة حيث يجري في اول جلسة من جلسات الجمعية التصويت على بقاء   </a:t>
            </a:r>
          </a:p>
          <a:p>
            <a:pPr marL="0" indent="0" algn="just" rtl="1">
              <a:buNone/>
            </a:pPr>
            <a:r>
              <a:rPr lang="ar-IQ" sz="2400" dirty="0">
                <a:solidFill>
                  <a:schemeClr val="tx1"/>
                </a:solidFill>
              </a:rPr>
              <a:t> </a:t>
            </a:r>
            <a:r>
              <a:rPr lang="ar-IQ" sz="2400" dirty="0" smtClean="0">
                <a:solidFill>
                  <a:schemeClr val="tx1"/>
                </a:solidFill>
              </a:rPr>
              <a:t>   الحكام في وظائفهم او استبعاد احدهم . </a:t>
            </a:r>
          </a:p>
          <a:p>
            <a:pPr marL="0" indent="0" algn="just" rtl="1">
              <a:buNone/>
            </a:pPr>
            <a:r>
              <a:rPr lang="ar-IQ" sz="2400" b="1" dirty="0" smtClean="0">
                <a:solidFill>
                  <a:schemeClr val="tx1"/>
                </a:solidFill>
              </a:rPr>
              <a:t>3. </a:t>
            </a:r>
            <a:r>
              <a:rPr lang="ar-IQ" sz="2400" dirty="0" smtClean="0">
                <a:solidFill>
                  <a:schemeClr val="tx1"/>
                </a:solidFill>
              </a:rPr>
              <a:t>عقد المعاهدات وتقرير السلام وفرض الضرائب . </a:t>
            </a:r>
            <a:endParaRPr lang="en-US" sz="2400" b="1" dirty="0">
              <a:solidFill>
                <a:schemeClr val="tx1"/>
              </a:solidFill>
            </a:endParaRPr>
          </a:p>
        </p:txBody>
      </p:sp>
      <p:sp>
        <p:nvSpPr>
          <p:cNvPr id="5" name="Oval 4"/>
          <p:cNvSpPr/>
          <p:nvPr/>
        </p:nvSpPr>
        <p:spPr>
          <a:xfrm rot="10800000" flipV="1">
            <a:off x="4301544" y="2093458"/>
            <a:ext cx="3330583" cy="117777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solidFill>
                  <a:schemeClr val="tx1"/>
                </a:solidFill>
              </a:rPr>
              <a:t>مهام </a:t>
            </a:r>
          </a:p>
          <a:p>
            <a:pPr algn="ctr"/>
            <a:r>
              <a:rPr lang="ar-IQ" sz="2800" b="1" dirty="0" smtClean="0">
                <a:solidFill>
                  <a:schemeClr val="tx1"/>
                </a:solidFill>
              </a:rPr>
              <a:t>الجمعية العامة</a:t>
            </a:r>
            <a:endParaRPr lang="en-US" sz="2800" b="1" dirty="0">
              <a:solidFill>
                <a:schemeClr val="tx1"/>
              </a:solidFill>
            </a:endParaRPr>
          </a:p>
        </p:txBody>
      </p:sp>
    </p:spTree>
    <p:extLst>
      <p:ext uri="{BB962C8B-B14F-4D97-AF65-F5344CB8AC3E}">
        <p14:creationId xmlns:p14="http://schemas.microsoft.com/office/powerpoint/2010/main" val="3204278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376" y="262094"/>
            <a:ext cx="10830060" cy="1309129"/>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a:t>المؤسسات الدستورية في اثينا</a:t>
            </a:r>
            <a:endParaRPr lang="en-US" sz="3600" dirty="0"/>
          </a:p>
        </p:txBody>
      </p:sp>
      <p:sp>
        <p:nvSpPr>
          <p:cNvPr id="3" name="Content Placeholder 2"/>
          <p:cNvSpPr>
            <a:spLocks noGrp="1"/>
          </p:cNvSpPr>
          <p:nvPr>
            <p:ph idx="1"/>
          </p:nvPr>
        </p:nvSpPr>
        <p:spPr>
          <a:xfrm>
            <a:off x="640376" y="1996225"/>
            <a:ext cx="10830060" cy="4636395"/>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ar-IQ" dirty="0" smtClean="0"/>
          </a:p>
          <a:p>
            <a:pPr marL="0" indent="0" algn="ctr">
              <a:buNone/>
            </a:pPr>
            <a:r>
              <a:rPr lang="ar-IQ" dirty="0" smtClean="0"/>
              <a:t> </a:t>
            </a:r>
          </a:p>
          <a:p>
            <a:pPr marL="0" indent="0" algn="ctr">
              <a:buNone/>
            </a:pPr>
            <a:endParaRPr lang="ar-IQ" dirty="0" smtClean="0"/>
          </a:p>
          <a:p>
            <a:pPr marL="0" indent="0" algn="ctr">
              <a:buNone/>
            </a:pPr>
            <a:endParaRPr lang="en-US" dirty="0" smtClean="0"/>
          </a:p>
          <a:p>
            <a:pPr marL="0" indent="0" algn="just" rtl="1">
              <a:buNone/>
            </a:pPr>
            <a:r>
              <a:rPr lang="ar-IQ" sz="2400" dirty="0" smtClean="0"/>
              <a:t>      يعد هذا المجلس بمثابة اللجنة التنفيذية للجمعية العامة، ويتم اختيار اعضائه من قبل المنظمات المحلية في اثينا باسلوب القرعة حيث تمثل كل قبيلة من قبائل اثينا العشرة بخمسين عضواً ويجب الا يقل عمر العضو عن ثلاثين سنة ويخضع لفحص مبدئي ثم لاختبار نهائي قبل توليه مهامه ، ولايجوز للمواطن العمل في المجلس اكثر من سنتين خلال حياته ، هذا ويتبع المجلس نظام اللجان في عمله وذلك لكثره عدد اعضائه مما قد يؤثر على حسن الاداء ، فتم تقسيم المجلس الى عشرلجان ، تضم كل لجنة خمسين عضواً تزوال عمل المجلس بالتناوب وبصفة دورية ولفترة عشر السنة ،ويرأس كل لجنة بالتناوب عضو من بين الاعضاء الخمسين يختار بواسطة القرعة ولمدة اربع وعشرين ساعة فقط . </a:t>
            </a:r>
            <a:endParaRPr lang="ar-IQ" sz="2400" dirty="0"/>
          </a:p>
          <a:p>
            <a:pPr marL="0" indent="0" algn="ctr">
              <a:buNone/>
            </a:pPr>
            <a:endParaRPr lang="ar-IQ" dirty="0"/>
          </a:p>
          <a:p>
            <a:pPr marL="0" indent="0" algn="ctr" rtl="1">
              <a:buNone/>
            </a:pPr>
            <a:endParaRPr lang="ar-IQ" dirty="0" smtClean="0"/>
          </a:p>
        </p:txBody>
      </p:sp>
      <p:sp>
        <p:nvSpPr>
          <p:cNvPr id="4" name="Oval 3"/>
          <p:cNvSpPr/>
          <p:nvPr/>
        </p:nvSpPr>
        <p:spPr>
          <a:xfrm rot="10800000" flipH="1" flipV="1">
            <a:off x="4288666" y="2119217"/>
            <a:ext cx="3533480" cy="139671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solidFill>
                  <a:schemeClr val="tx1"/>
                </a:solidFill>
              </a:rPr>
              <a:t>مجلس الخمسمائة</a:t>
            </a:r>
            <a:endParaRPr lang="ar-IQ" sz="2800" b="1" dirty="0">
              <a:solidFill>
                <a:schemeClr val="tx1"/>
              </a:solidFill>
            </a:endParaRPr>
          </a:p>
        </p:txBody>
      </p:sp>
    </p:spTree>
    <p:extLst>
      <p:ext uri="{BB962C8B-B14F-4D97-AF65-F5344CB8AC3E}">
        <p14:creationId xmlns:p14="http://schemas.microsoft.com/office/powerpoint/2010/main" val="4111142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7" y="80087"/>
            <a:ext cx="10869769" cy="1475995"/>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a:t>المؤسسات الدستورية في اثينا</a:t>
            </a:r>
            <a:endParaRPr lang="en-US" sz="3600" dirty="0"/>
          </a:p>
        </p:txBody>
      </p:sp>
      <p:sp>
        <p:nvSpPr>
          <p:cNvPr id="3" name="Content Placeholder 2"/>
          <p:cNvSpPr>
            <a:spLocks noGrp="1"/>
          </p:cNvSpPr>
          <p:nvPr>
            <p:ph idx="1"/>
          </p:nvPr>
        </p:nvSpPr>
        <p:spPr>
          <a:xfrm>
            <a:off x="579548" y="1825623"/>
            <a:ext cx="10869769" cy="4806997"/>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smtClean="0"/>
          </a:p>
          <a:p>
            <a:pPr marL="0" indent="0" algn="just" rtl="1">
              <a:buNone/>
            </a:pPr>
            <a:r>
              <a:rPr lang="ar-IQ" dirty="0"/>
              <a:t> </a:t>
            </a:r>
            <a:r>
              <a:rPr lang="ar-IQ" dirty="0" smtClean="0"/>
              <a:t>      </a:t>
            </a:r>
            <a:r>
              <a:rPr lang="ar-IQ" b="1" dirty="0" smtClean="0"/>
              <a:t>في المجال التشريعي : </a:t>
            </a:r>
            <a:r>
              <a:rPr lang="ar-IQ" sz="2600" dirty="0" smtClean="0"/>
              <a:t>يقوم باعداد مشروعات القوانين ، واقتراح الضرائب المباشرة التي تعرض </a:t>
            </a:r>
          </a:p>
          <a:p>
            <a:pPr marL="0" indent="0" algn="just" rtl="1">
              <a:buNone/>
            </a:pPr>
            <a:r>
              <a:rPr lang="ar-IQ" sz="2600" b="1" dirty="0"/>
              <a:t> </a:t>
            </a:r>
            <a:r>
              <a:rPr lang="ar-IQ" sz="2600" b="1" dirty="0" smtClean="0"/>
              <a:t>                                     </a:t>
            </a:r>
            <a:r>
              <a:rPr lang="ar-IQ" sz="2600" dirty="0" smtClean="0"/>
              <a:t>على الجمعية العامة .</a:t>
            </a:r>
            <a:endParaRPr lang="ar-IQ" sz="2600" b="1" dirty="0"/>
          </a:p>
          <a:p>
            <a:pPr marL="0" indent="0" algn="r" rtl="1">
              <a:buNone/>
            </a:pPr>
            <a:r>
              <a:rPr lang="ar-IQ" b="1" dirty="0" smtClean="0"/>
              <a:t>       في المجال التنفيذي : </a:t>
            </a:r>
            <a:r>
              <a:rPr lang="ar-IQ" sz="2600" dirty="0" smtClean="0"/>
              <a:t>يتولى ادارة الاملاك العامة والهيئات واللجان الادارية والرقابة على الميزانية </a:t>
            </a:r>
          </a:p>
          <a:p>
            <a:pPr marL="0" indent="0" algn="r" rtl="1">
              <a:buNone/>
            </a:pPr>
            <a:r>
              <a:rPr lang="ar-IQ" sz="2600" b="1" dirty="0"/>
              <a:t> </a:t>
            </a:r>
            <a:r>
              <a:rPr lang="ar-IQ" sz="2600" b="1" dirty="0" smtClean="0"/>
              <a:t>                                    </a:t>
            </a:r>
            <a:r>
              <a:rPr lang="ar-IQ" sz="2600" dirty="0" smtClean="0"/>
              <a:t>والاشراف على الموظفين فضلا عن استقباله السفراء الاجانب . </a:t>
            </a:r>
            <a:endParaRPr lang="ar-IQ" sz="2600" b="1" dirty="0"/>
          </a:p>
          <a:p>
            <a:pPr marL="0" indent="0" algn="r" rtl="1">
              <a:buNone/>
            </a:pPr>
            <a:r>
              <a:rPr lang="ar-IQ" b="1" dirty="0"/>
              <a:t>     </a:t>
            </a:r>
            <a:endParaRPr lang="ar-IQ" b="1" dirty="0" smtClean="0"/>
          </a:p>
          <a:p>
            <a:pPr marL="0" indent="0" algn="r" rtl="1">
              <a:buNone/>
            </a:pPr>
            <a:r>
              <a:rPr lang="ar-IQ" b="1" dirty="0"/>
              <a:t> </a:t>
            </a:r>
            <a:r>
              <a:rPr lang="ar-IQ" b="1" dirty="0" smtClean="0"/>
              <a:t>      </a:t>
            </a:r>
            <a:r>
              <a:rPr lang="ar-IQ" b="1" dirty="0"/>
              <a:t>في المجال القضائي </a:t>
            </a:r>
            <a:r>
              <a:rPr lang="ar-IQ" b="1" dirty="0" smtClean="0"/>
              <a:t>: </a:t>
            </a:r>
            <a:r>
              <a:rPr lang="ar-IQ" sz="2600" dirty="0" smtClean="0"/>
              <a:t>يجوز للمجلس معاقبة المتهمين بعقوبة تصل الى الاعدام ، وله ان يحيل المتهم     </a:t>
            </a:r>
            <a:endParaRPr lang="en-US" sz="2600" dirty="0"/>
          </a:p>
          <a:p>
            <a:pPr marL="0" indent="0" algn="r" rtl="1">
              <a:buNone/>
            </a:pPr>
            <a:r>
              <a:rPr lang="ar-IQ" sz="2600" dirty="0" smtClean="0"/>
              <a:t>                                   الى المحاكم المختصة . </a:t>
            </a:r>
          </a:p>
          <a:p>
            <a:pPr marL="0" indent="0" algn="r" rtl="1">
              <a:buNone/>
            </a:pPr>
            <a:r>
              <a:rPr lang="ar-IQ" dirty="0" smtClean="0"/>
              <a:t> </a:t>
            </a:r>
            <a:endParaRPr lang="en-US" dirty="0"/>
          </a:p>
        </p:txBody>
      </p:sp>
      <p:sp>
        <p:nvSpPr>
          <p:cNvPr id="4" name="Oval 3"/>
          <p:cNvSpPr/>
          <p:nvPr/>
        </p:nvSpPr>
        <p:spPr>
          <a:xfrm rot="10800000" flipV="1">
            <a:off x="4334492" y="1990429"/>
            <a:ext cx="3523016" cy="129368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 </a:t>
            </a:r>
            <a:r>
              <a:rPr lang="ar-IQ" sz="2800" b="1" dirty="0" smtClean="0"/>
              <a:t>مهام </a:t>
            </a:r>
          </a:p>
          <a:p>
            <a:pPr algn="ctr"/>
            <a:r>
              <a:rPr lang="ar-IQ" sz="2800" b="1" dirty="0" smtClean="0"/>
              <a:t>مجلس الخمسمائة</a:t>
            </a:r>
            <a:endParaRPr lang="en-US" sz="2800" b="1" dirty="0"/>
          </a:p>
        </p:txBody>
      </p:sp>
      <p:sp>
        <p:nvSpPr>
          <p:cNvPr id="5" name="Equal 4"/>
          <p:cNvSpPr/>
          <p:nvPr/>
        </p:nvSpPr>
        <p:spPr>
          <a:xfrm rot="10800000" flipV="1">
            <a:off x="10775753" y="3472358"/>
            <a:ext cx="547995" cy="28913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Equal 5"/>
          <p:cNvSpPr/>
          <p:nvPr/>
        </p:nvSpPr>
        <p:spPr>
          <a:xfrm rot="10800000" flipV="1">
            <a:off x="10775753" y="4307502"/>
            <a:ext cx="567312" cy="30201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Equal 6"/>
          <p:cNvSpPr/>
          <p:nvPr/>
        </p:nvSpPr>
        <p:spPr>
          <a:xfrm rot="10800000" flipV="1">
            <a:off x="10785411" y="5457534"/>
            <a:ext cx="547995" cy="270524"/>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44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0731"/>
            <a:ext cx="10515600" cy="1325563"/>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smtClean="0"/>
              <a:t>المؤسسات الدستورية في اثينا</a:t>
            </a:r>
            <a:endParaRPr lang="en-US" sz="3600" dirty="0"/>
          </a:p>
        </p:txBody>
      </p:sp>
      <p:sp>
        <p:nvSpPr>
          <p:cNvPr id="3" name="Content Placeholder 2"/>
          <p:cNvSpPr>
            <a:spLocks noGrp="1"/>
          </p:cNvSpPr>
          <p:nvPr>
            <p:ph idx="1"/>
          </p:nvPr>
        </p:nvSpPr>
        <p:spPr>
          <a:xfrm>
            <a:off x="838200" y="2047741"/>
            <a:ext cx="10555310" cy="4451194"/>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ar-IQ" dirty="0" smtClean="0"/>
          </a:p>
          <a:p>
            <a:pPr marL="0" indent="0">
              <a:buNone/>
            </a:pPr>
            <a:endParaRPr lang="ar-IQ" dirty="0" smtClean="0"/>
          </a:p>
          <a:p>
            <a:pPr marL="0" indent="0" algn="r" rtl="1">
              <a:buNone/>
            </a:pPr>
            <a:endParaRPr lang="ar-IQ" dirty="0" smtClean="0"/>
          </a:p>
          <a:p>
            <a:pPr marL="0" indent="0" algn="just" rtl="1">
              <a:buNone/>
            </a:pPr>
            <a:r>
              <a:rPr lang="ar-IQ" dirty="0" smtClean="0"/>
              <a:t>   </a:t>
            </a:r>
          </a:p>
          <a:p>
            <a:pPr marL="0" indent="0" algn="just" rtl="1">
              <a:buNone/>
            </a:pPr>
            <a:r>
              <a:rPr lang="ar-IQ" sz="2400" dirty="0" smtClean="0"/>
              <a:t>       </a:t>
            </a:r>
            <a:r>
              <a:rPr lang="ar-IQ" sz="2400" dirty="0" smtClean="0"/>
              <a:t>يبلغ عدد اعضائها مايقارب ( 350 ) عضو، تختارهم الهيئات المحلية عن طريق الجمع بين القرعة والانتخاب ، ويشترط ان لايقل عمر العضو عن ثلاثين سنة .</a:t>
            </a:r>
            <a:endParaRPr lang="en-US" dirty="0"/>
          </a:p>
        </p:txBody>
      </p:sp>
      <p:sp>
        <p:nvSpPr>
          <p:cNvPr id="4" name="Oval 3"/>
          <p:cNvSpPr/>
          <p:nvPr/>
        </p:nvSpPr>
        <p:spPr>
          <a:xfrm>
            <a:off x="4306373" y="2292440"/>
            <a:ext cx="3618963" cy="130076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المحاكم</a:t>
            </a:r>
            <a:endParaRPr lang="en-US" sz="2800" b="1" dirty="0"/>
          </a:p>
        </p:txBody>
      </p:sp>
    </p:spTree>
    <p:extLst>
      <p:ext uri="{BB962C8B-B14F-4D97-AF65-F5344CB8AC3E}">
        <p14:creationId xmlns:p14="http://schemas.microsoft.com/office/powerpoint/2010/main" val="2902537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80" y="302305"/>
            <a:ext cx="10671220" cy="135907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a:t>المؤسسات الدستورية في اثينا</a:t>
            </a:r>
            <a:endParaRPr lang="en-US" sz="3600" dirty="0"/>
          </a:p>
        </p:txBody>
      </p:sp>
      <p:sp>
        <p:nvSpPr>
          <p:cNvPr id="3" name="Content Placeholder 2"/>
          <p:cNvSpPr>
            <a:spLocks noGrp="1"/>
          </p:cNvSpPr>
          <p:nvPr>
            <p:ph idx="1"/>
          </p:nvPr>
        </p:nvSpPr>
        <p:spPr>
          <a:xfrm>
            <a:off x="682580" y="1825625"/>
            <a:ext cx="10671220" cy="4910026"/>
          </a:xfrm>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endParaRPr lang="ar-IQ" dirty="0" smtClean="0"/>
          </a:p>
          <a:p>
            <a:pPr marL="0" indent="0" algn="r" rtl="1">
              <a:buNone/>
            </a:pPr>
            <a:r>
              <a:rPr lang="ar-IQ" dirty="0"/>
              <a:t> </a:t>
            </a:r>
            <a:r>
              <a:rPr lang="ar-IQ" dirty="0" smtClean="0"/>
              <a:t>   </a:t>
            </a:r>
            <a:endParaRPr lang="ar-IQ" dirty="0"/>
          </a:p>
          <a:p>
            <a:pPr marL="0" indent="0" algn="r" rtl="1">
              <a:buNone/>
            </a:pPr>
            <a:endParaRPr lang="ar-IQ" dirty="0" smtClean="0"/>
          </a:p>
          <a:p>
            <a:pPr marL="0" indent="0" algn="just" rtl="1">
              <a:buNone/>
            </a:pPr>
            <a:r>
              <a:rPr lang="ar-IQ" dirty="0"/>
              <a:t> </a:t>
            </a:r>
            <a:r>
              <a:rPr lang="ar-IQ" dirty="0" smtClean="0"/>
              <a:t>        </a:t>
            </a:r>
            <a:r>
              <a:rPr lang="ar-IQ" b="1" dirty="0" smtClean="0"/>
              <a:t>الرقابة على دستورية القوانين : </a:t>
            </a:r>
            <a:r>
              <a:rPr lang="ar-IQ" dirty="0" smtClean="0"/>
              <a:t>اذ </a:t>
            </a:r>
            <a:r>
              <a:rPr lang="ar-IQ" sz="2400" dirty="0" smtClean="0"/>
              <a:t>تستطيع الغاء اي قانون اقرته الجمعية العامة اذا كان مخالف  لدستور المدينة ، حيث يجوز لاي مواطن تقديم شكوى الى المحكمة ضد القانون الذي اضر به وللمحكمة ايقاف القانون حتى الفصل في دستوريته فاذا قررت عدم دستوريته قضت بالغائه . </a:t>
            </a:r>
          </a:p>
          <a:p>
            <a:pPr marL="0" indent="0" algn="just" rtl="1">
              <a:buNone/>
            </a:pPr>
            <a:endParaRPr lang="ar-IQ" sz="2400" dirty="0" smtClean="0"/>
          </a:p>
          <a:p>
            <a:pPr marL="0" indent="0" algn="just" rtl="1">
              <a:buNone/>
            </a:pPr>
            <a:r>
              <a:rPr lang="ar-IQ" sz="2400" dirty="0" smtClean="0"/>
              <a:t>          </a:t>
            </a:r>
            <a:r>
              <a:rPr lang="ar-IQ" b="1" dirty="0" smtClean="0"/>
              <a:t>الفصل في المنازعات المدنية والجنائية . </a:t>
            </a:r>
            <a:endParaRPr lang="ar-IQ" sz="2400" dirty="0"/>
          </a:p>
          <a:p>
            <a:pPr marL="0" indent="0" algn="just" rtl="1">
              <a:buNone/>
            </a:pPr>
            <a:r>
              <a:rPr lang="ar-IQ" dirty="0" smtClean="0"/>
              <a:t> </a:t>
            </a:r>
            <a:r>
              <a:rPr lang="ar-IQ" dirty="0"/>
              <a:t> </a:t>
            </a:r>
            <a:r>
              <a:rPr lang="ar-IQ" dirty="0" smtClean="0"/>
              <a:t>      </a:t>
            </a:r>
            <a:r>
              <a:rPr lang="ar-IQ" b="1" dirty="0" smtClean="0"/>
              <a:t>الاشراف على الموظفين : </a:t>
            </a:r>
            <a:r>
              <a:rPr lang="ar-IQ" sz="2400" dirty="0" smtClean="0"/>
              <a:t>من خلال اختبار صلاحية المرشحين للوظائف العامة ، فضلا عن رقابتها لاعمالهم ، حيث تقوم بمراجعة حسابات الموظفين وسجلاتهم بعد انتهاء خدماتهم . </a:t>
            </a:r>
            <a:endParaRPr lang="en-US" dirty="0"/>
          </a:p>
        </p:txBody>
      </p:sp>
      <p:sp>
        <p:nvSpPr>
          <p:cNvPr id="4" name="Oval 3"/>
          <p:cNvSpPr/>
          <p:nvPr/>
        </p:nvSpPr>
        <p:spPr>
          <a:xfrm flipH="1">
            <a:off x="4224269" y="2021984"/>
            <a:ext cx="3532031" cy="126212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مهام </a:t>
            </a:r>
          </a:p>
          <a:p>
            <a:pPr algn="ctr"/>
            <a:r>
              <a:rPr lang="ar-IQ" sz="2800" b="1" dirty="0" smtClean="0"/>
              <a:t>المحاكم </a:t>
            </a:r>
            <a:endParaRPr lang="en-US" sz="2800" b="1" dirty="0"/>
          </a:p>
        </p:txBody>
      </p:sp>
      <p:sp>
        <p:nvSpPr>
          <p:cNvPr id="5" name="Equal 4"/>
          <p:cNvSpPr/>
          <p:nvPr/>
        </p:nvSpPr>
        <p:spPr>
          <a:xfrm rot="10800000" flipV="1">
            <a:off x="10470524" y="3419985"/>
            <a:ext cx="663905" cy="289131"/>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Equal 5"/>
          <p:cNvSpPr/>
          <p:nvPr/>
        </p:nvSpPr>
        <p:spPr>
          <a:xfrm>
            <a:off x="10470524" y="5020139"/>
            <a:ext cx="663905" cy="28333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Equal 6"/>
          <p:cNvSpPr/>
          <p:nvPr/>
        </p:nvSpPr>
        <p:spPr>
          <a:xfrm>
            <a:off x="10477607" y="5530166"/>
            <a:ext cx="656822" cy="283335"/>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60898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8824"/>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3600" b="1" dirty="0" smtClean="0"/>
              <a:t>تقدير الديمقراطية المباشرة في اثينا </a:t>
            </a:r>
            <a:endParaRPr lang="en-US" sz="3600" b="1" dirty="0"/>
          </a:p>
        </p:txBody>
      </p:sp>
      <p:sp>
        <p:nvSpPr>
          <p:cNvPr id="3" name="Content Placeholder 2"/>
          <p:cNvSpPr>
            <a:spLocks noGrp="1"/>
          </p:cNvSpPr>
          <p:nvPr>
            <p:ph idx="1"/>
          </p:nvPr>
        </p:nvSpPr>
        <p:spPr>
          <a:xfrm>
            <a:off x="861808" y="2129866"/>
            <a:ext cx="10515600" cy="4351338"/>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endParaRPr lang="ar-IQ" sz="2400" b="1" dirty="0" smtClean="0"/>
          </a:p>
          <a:p>
            <a:pPr marL="0" indent="0" algn="just" rtl="1">
              <a:buNone/>
            </a:pPr>
            <a:r>
              <a:rPr lang="ar-IQ" sz="2400" b="1" dirty="0"/>
              <a:t> </a:t>
            </a:r>
            <a:r>
              <a:rPr lang="ar-IQ" sz="2400" b="1" dirty="0" smtClean="0"/>
              <a:t>       مما يؤخذ عليها : </a:t>
            </a:r>
            <a:r>
              <a:rPr lang="ar-IQ" sz="2400" dirty="0" smtClean="0"/>
              <a:t>ان الانسان في اثينا ليس له دور في تلك الديمقراطية الا اذا كان من الذكور الاحرار ، وهذا يعني استبعاد الاجانب الذين كانوا يشكلون طبقة كبيرة ، وابعاد طبقة العبيد والتي كان عدد افرادها يصل الى ثلث عدد سكان المدينة ، فضلا عن حرمان النساء من الحقوق السياسية حتى وان كن من المواطنين ، ولم يبقى الاعدد ضئيل له حق المشاركة في الحياة السياسية . </a:t>
            </a:r>
          </a:p>
          <a:p>
            <a:pPr marL="0" indent="0" algn="just" rtl="1">
              <a:buNone/>
            </a:pPr>
            <a:endParaRPr lang="ar-IQ" sz="2400" b="1" dirty="0"/>
          </a:p>
          <a:p>
            <a:pPr marL="0" indent="0" algn="just" rtl="1">
              <a:buNone/>
            </a:pPr>
            <a:r>
              <a:rPr lang="ar-IQ" sz="2400" b="1" dirty="0" smtClean="0"/>
              <a:t>        </a:t>
            </a:r>
            <a:r>
              <a:rPr lang="ar-IQ" sz="2400" dirty="0" smtClean="0"/>
              <a:t>بمعنى ان انها ديمقراطية طبقية وهي اقرب الى الارستقراطية لانها لاتقوم على مبدأ المساواة ، فالمساواة في اثينا كانت تتحقق بين الاحرار الذكور فقط دون الناس الاخرين ، وعن اسلوب تطبيقها فيبدو انه صوري لان الجمعية العامة تضم عدة آلاف مما ادى الى اضعاف دورها واصبحت مهمتها اعتماد القرارات التي تعد بالتفصيل من قبل مجلس الخمسمائة ، فهو صاحب القرار الفعلي لا الجمعية العامة . </a:t>
            </a:r>
            <a:endParaRPr lang="en-US" sz="2400" dirty="0"/>
          </a:p>
        </p:txBody>
      </p:sp>
      <p:sp>
        <p:nvSpPr>
          <p:cNvPr id="4" name="Equal 3"/>
          <p:cNvSpPr/>
          <p:nvPr/>
        </p:nvSpPr>
        <p:spPr>
          <a:xfrm>
            <a:off x="10586434" y="2551739"/>
            <a:ext cx="687943" cy="398383"/>
          </a:xfrm>
          <a:prstGeom prst="mathEqua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7" name="Equal 6"/>
          <p:cNvSpPr/>
          <p:nvPr/>
        </p:nvSpPr>
        <p:spPr>
          <a:xfrm>
            <a:off x="10586434" y="4485839"/>
            <a:ext cx="692775" cy="356617"/>
          </a:xfrm>
          <a:prstGeom prst="mathEqua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891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0731"/>
            <a:ext cx="10529552" cy="1193218"/>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3600" b="1" dirty="0"/>
              <a:t>تطبيقات الديمقراطية المباشرة </a:t>
            </a:r>
            <a:br>
              <a:rPr lang="ar-IQ" sz="3600" b="1" dirty="0"/>
            </a:br>
            <a:r>
              <a:rPr lang="ar-IQ" sz="3600" b="1" dirty="0"/>
              <a:t>( في </a:t>
            </a:r>
            <a:r>
              <a:rPr lang="ar-IQ" sz="3600" b="1" dirty="0" smtClean="0"/>
              <a:t>العصر الحديث </a:t>
            </a:r>
            <a:r>
              <a:rPr lang="ar-IQ" sz="3600" b="1" dirty="0"/>
              <a:t>)</a:t>
            </a:r>
            <a:endParaRPr lang="en-US" sz="3600" dirty="0"/>
          </a:p>
        </p:txBody>
      </p:sp>
      <p:sp>
        <p:nvSpPr>
          <p:cNvPr id="3" name="Content Placeholder 2"/>
          <p:cNvSpPr>
            <a:spLocks noGrp="1"/>
          </p:cNvSpPr>
          <p:nvPr>
            <p:ph idx="1"/>
          </p:nvPr>
        </p:nvSpPr>
        <p:spPr>
          <a:xfrm>
            <a:off x="852152" y="1761231"/>
            <a:ext cx="10515600" cy="4351338"/>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buNone/>
            </a:pPr>
            <a:endParaRPr lang="ar-IQ" dirty="0"/>
          </a:p>
          <a:p>
            <a:pPr marL="0" indent="0" algn="just" rtl="1">
              <a:buNone/>
            </a:pPr>
            <a:r>
              <a:rPr lang="ar-IQ" sz="2400" dirty="0" smtClean="0"/>
              <a:t>        </a:t>
            </a:r>
            <a:r>
              <a:rPr lang="ar-IQ" sz="2400" b="1" dirty="0" smtClean="0"/>
              <a:t>يذهب غالبية الفقه : </a:t>
            </a:r>
            <a:r>
              <a:rPr lang="ar-IQ" sz="2400" dirty="0" smtClean="0"/>
              <a:t>الى انه اذا كان بالامكان تطبيق الديمقراطية المباشرة في الوقت الحاضر فانها لاتطبق بالكيفية الموجودة في اثينا لاستحالة تطبيقها ، لذا اذا طبقت ستكون بكيفية اخرى تشمل جميع افراد الشعب السياسي وحتى في هذه الحالة ستشمل الاختصاص التشريعي دون التنفيذي والقضائي لاتساع نطاق وتشعب الاختصاصات الاخيرة ، ولكن لايعني ذلك ان العمل التشريعي بالامر الهين لانه يحتاج الى خبرة فنية ودراية ومستوى مقبول من الثقافة وهذا ما لايتوفر في جميع افراد الشعب السياسي لذا سيكون تطبيقها صوري . </a:t>
            </a:r>
          </a:p>
          <a:p>
            <a:pPr marL="0" indent="0" algn="just" rtl="1">
              <a:buNone/>
            </a:pPr>
            <a:r>
              <a:rPr lang="ar-IQ" sz="2400" dirty="0"/>
              <a:t> </a:t>
            </a:r>
            <a:r>
              <a:rPr lang="ar-IQ" sz="2400" dirty="0" smtClean="0"/>
              <a:t>       وعليه يمكن تطبيق الديمقراطية المباشرة في الدول او الدويلات الصغيرة وفي المجال التشريعي ، وهذا ماحصل بالفعل وطبق في بعض الولايات السويسرية ، حيث كان يعقد المواطنين المتمتعين بالحقوق السياسية اجتماع سنوي في هيئة جمعية شعبية تنظر في المسائل المهمةالخاصة بالولاية ثم تعرض عليها مشروعات </a:t>
            </a:r>
            <a:r>
              <a:rPr lang="ar-IQ" sz="2400" smtClean="0"/>
              <a:t>القوانين والتقريرالمالي من قبل الهيئة التنفيذيةحيث توافق عليه دون ان يحظى بمناقشة موضوعية ، وحتى هذا النوع من الديمقراطية يعد ذا طابع صوري . </a:t>
            </a:r>
            <a:endParaRPr lang="ar-IQ" sz="2400" dirty="0" smtClean="0"/>
          </a:p>
          <a:p>
            <a:pPr marL="0" indent="0" algn="just" rtl="1">
              <a:buNone/>
            </a:pPr>
            <a:r>
              <a:rPr lang="ar-IQ" sz="2400" dirty="0" smtClean="0"/>
              <a:t>        </a:t>
            </a:r>
          </a:p>
        </p:txBody>
      </p:sp>
      <p:sp>
        <p:nvSpPr>
          <p:cNvPr id="4" name="Equal 3"/>
          <p:cNvSpPr/>
          <p:nvPr/>
        </p:nvSpPr>
        <p:spPr>
          <a:xfrm>
            <a:off x="10626144" y="2215167"/>
            <a:ext cx="741608" cy="45076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qual 4"/>
          <p:cNvSpPr/>
          <p:nvPr/>
        </p:nvSpPr>
        <p:spPr>
          <a:xfrm>
            <a:off x="10626144" y="4041517"/>
            <a:ext cx="741608" cy="41457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4993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3600" b="1" dirty="0" smtClean="0"/>
              <a:t>التمييز بين النظم الديمقراطية والنظم الفردية </a:t>
            </a:r>
            <a:endParaRPr lang="en-US" sz="3600" b="1" dirty="0"/>
          </a:p>
        </p:txBody>
      </p:sp>
      <p:sp>
        <p:nvSpPr>
          <p:cNvPr id="3" name="Content Placeholder 2"/>
          <p:cNvSpPr>
            <a:spLocks noGrp="1"/>
          </p:cNvSpPr>
          <p:nvPr>
            <p:ph idx="1"/>
          </p:nvPr>
        </p:nvSpPr>
        <p:spPr>
          <a:xfrm>
            <a:off x="838200" y="2073499"/>
            <a:ext cx="10515600" cy="4103464"/>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endParaRPr lang="ar-IQ" sz="2400" b="1" dirty="0"/>
          </a:p>
          <a:p>
            <a:pPr marL="0" indent="0" algn="r" rtl="1">
              <a:buNone/>
            </a:pPr>
            <a:r>
              <a:rPr lang="ar-IQ" sz="2400" b="1" dirty="0"/>
              <a:t> </a:t>
            </a:r>
            <a:r>
              <a:rPr lang="ar-IQ" sz="2400" b="1" dirty="0" smtClean="0"/>
              <a:t>     تختلف الحكومة الديمقراطية عن الحكومة الفردية من ناحيتين : </a:t>
            </a:r>
          </a:p>
          <a:p>
            <a:pPr marL="0" indent="0" algn="r" rtl="1">
              <a:buNone/>
            </a:pPr>
            <a:endParaRPr lang="ar-IQ" sz="2400" b="1" dirty="0"/>
          </a:p>
          <a:p>
            <a:pPr marL="0" indent="0" algn="r" rtl="1">
              <a:buNone/>
            </a:pPr>
            <a:r>
              <a:rPr lang="ar-IQ" sz="2400" b="1" dirty="0" smtClean="0"/>
              <a:t>  1. </a:t>
            </a:r>
            <a:r>
              <a:rPr lang="ar-IQ" sz="2400" b="1" dirty="0"/>
              <a:t> </a:t>
            </a:r>
            <a:r>
              <a:rPr lang="ar-IQ" sz="2400" b="1" dirty="0" smtClean="0"/>
              <a:t>من حيث وسيلة اسناد السلطة : </a:t>
            </a:r>
            <a:r>
              <a:rPr lang="ar-IQ" sz="2400" dirty="0" smtClean="0"/>
              <a:t>تعتمد الحكومة الفردية اسلوب القوة او الوراثة بغية الوصول للحكم </a:t>
            </a:r>
          </a:p>
          <a:p>
            <a:pPr marL="0" indent="0" algn="r" rtl="1">
              <a:buNone/>
            </a:pPr>
            <a:r>
              <a:rPr lang="ar-IQ" sz="2400" dirty="0"/>
              <a:t> </a:t>
            </a:r>
            <a:r>
              <a:rPr lang="ar-IQ" sz="2400" dirty="0" smtClean="0"/>
              <a:t>    بينما تتبنى الحكومة الفردية اسلوب المشاركة الشعبية في اختيار الحاكم . </a:t>
            </a:r>
          </a:p>
          <a:p>
            <a:pPr marL="0" indent="0" algn="r" rtl="1">
              <a:buNone/>
            </a:pPr>
            <a:endParaRPr lang="ar-IQ" sz="2400" b="1" dirty="0"/>
          </a:p>
          <a:p>
            <a:pPr marL="0" indent="0" algn="r" rtl="1">
              <a:buNone/>
            </a:pPr>
            <a:r>
              <a:rPr lang="ar-IQ" sz="2400" b="1" dirty="0" smtClean="0"/>
              <a:t> 2. من حيث شرعية السلطة : </a:t>
            </a:r>
            <a:r>
              <a:rPr lang="ar-IQ" sz="2400" dirty="0" smtClean="0"/>
              <a:t>في الحكومة الفردية الحاكم يستمد شرعية سلطته من الله او من ذاته ، اما</a:t>
            </a:r>
          </a:p>
          <a:p>
            <a:pPr marL="0" indent="0" algn="r" rtl="1">
              <a:buNone/>
            </a:pPr>
            <a:r>
              <a:rPr lang="ar-IQ" sz="2400" dirty="0"/>
              <a:t> </a:t>
            </a:r>
            <a:r>
              <a:rPr lang="ar-IQ" sz="2400" dirty="0" smtClean="0"/>
              <a:t>   الحكومة الديمقراطية فالشرعية مستمدة من الشعب حيث تكمن فيه السيادة . </a:t>
            </a:r>
          </a:p>
        </p:txBody>
      </p:sp>
      <p:sp>
        <p:nvSpPr>
          <p:cNvPr id="4" name="Equal 3"/>
          <p:cNvSpPr/>
          <p:nvPr/>
        </p:nvSpPr>
        <p:spPr>
          <a:xfrm flipH="1">
            <a:off x="10805373" y="2459864"/>
            <a:ext cx="425003" cy="38636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64595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579"/>
            <a:ext cx="10515600" cy="1325563"/>
          </a:xfrm>
        </p:spPr>
        <p:style>
          <a:lnRef idx="1">
            <a:schemeClr val="accent1"/>
          </a:lnRef>
          <a:fillRef idx="2">
            <a:schemeClr val="accent1"/>
          </a:fillRef>
          <a:effectRef idx="1">
            <a:schemeClr val="accent1"/>
          </a:effectRef>
          <a:fontRef idx="minor">
            <a:schemeClr val="dk1"/>
          </a:fontRef>
        </p:style>
        <p:txBody>
          <a:bodyPr>
            <a:normAutofit/>
          </a:bodyPr>
          <a:lstStyle/>
          <a:p>
            <a:pPr algn="just" rtl="1"/>
            <a:r>
              <a:rPr lang="ar-IQ" sz="3200" b="1" dirty="0" smtClean="0"/>
              <a:t>السؤال المطروح : </a:t>
            </a:r>
            <a:r>
              <a:rPr lang="ar-IQ" sz="3200" dirty="0" smtClean="0"/>
              <a:t>اذا كانت الديمقراطية تعني حكم الشعب بواسطة الشعب ، فهل يعني ذلك ان جميع افراد الشعب في دولة ما سيشاركون في صنع القرار ؟</a:t>
            </a:r>
            <a:endParaRPr lang="en-US" sz="3200" dirty="0"/>
          </a:p>
        </p:txBody>
      </p:sp>
      <p:sp>
        <p:nvSpPr>
          <p:cNvPr id="3" name="Content Placeholder 2"/>
          <p:cNvSpPr>
            <a:spLocks noGrp="1"/>
          </p:cNvSpPr>
          <p:nvPr>
            <p:ph idx="1"/>
          </p:nvPr>
        </p:nvSpPr>
        <p:spPr>
          <a:xfrm>
            <a:off x="838200" y="1941535"/>
            <a:ext cx="10515600" cy="4351338"/>
          </a:xfrm>
        </p:spPr>
        <p:style>
          <a:lnRef idx="1">
            <a:schemeClr val="accent2"/>
          </a:lnRef>
          <a:fillRef idx="2">
            <a:schemeClr val="accent2"/>
          </a:fillRef>
          <a:effectRef idx="1">
            <a:schemeClr val="accent2"/>
          </a:effectRef>
          <a:fontRef idx="minor">
            <a:schemeClr val="dk1"/>
          </a:fontRef>
        </p:style>
        <p:txBody>
          <a:bodyPr/>
          <a:lstStyle/>
          <a:p>
            <a:pPr marL="0" indent="0" algn="r" rtl="1">
              <a:buNone/>
            </a:pPr>
            <a:endParaRPr lang="ar-IQ" b="1" dirty="0"/>
          </a:p>
          <a:p>
            <a:pPr marL="0" indent="0" algn="r" rtl="1">
              <a:buNone/>
            </a:pPr>
            <a:r>
              <a:rPr lang="ar-IQ" b="1" dirty="0" smtClean="0"/>
              <a:t>     الجواب : </a:t>
            </a:r>
          </a:p>
          <a:p>
            <a:pPr marL="0" indent="0" algn="just" rtl="1">
              <a:buNone/>
            </a:pPr>
            <a:r>
              <a:rPr lang="ar-IQ" sz="2400" dirty="0" smtClean="0"/>
              <a:t>     ان الاخذ بالاطلاق يتنافى مع الواقع ، حيث يتعذر اشراك جميع افراد الشعب في عملية صنع القرار ، وذلك حيث لايجوز اشراك ناقصي الاهلية العقلية والادبية والاجانب في عملية صنع القرار ، </a:t>
            </a:r>
            <a:r>
              <a:rPr lang="ar-IQ" sz="2400" dirty="0"/>
              <a:t>فضلا عن </a:t>
            </a:r>
            <a:r>
              <a:rPr lang="ar-IQ" sz="2400" dirty="0" smtClean="0"/>
              <a:t>ان </a:t>
            </a:r>
            <a:r>
              <a:rPr lang="ar-IQ" sz="2400" dirty="0"/>
              <a:t>القول بان كل الشعب </a:t>
            </a:r>
            <a:r>
              <a:rPr lang="ar-IQ" sz="2400" dirty="0" smtClean="0"/>
              <a:t>– حتى وان كان في مفهومه السياسي – يشارك في مناقشة امر ما ثم يؤيده بالاجماع قول محل نظر ، لانه يتنافى مع طبيعة البشر ، لان لكل قضية او مسالة مؤيدين ومعارضين ولذلك سنجد اغلبية تؤيد هذا الموضوع او ذاك واقلية تعارضه ، وعليه نرى ان الديمقراطية تعني حكم الشعب بواسطة الشعب  او اغلبية الشعب . </a:t>
            </a:r>
          </a:p>
        </p:txBody>
      </p:sp>
      <p:sp>
        <p:nvSpPr>
          <p:cNvPr id="4" name="Equal 3"/>
          <p:cNvSpPr/>
          <p:nvPr/>
        </p:nvSpPr>
        <p:spPr>
          <a:xfrm>
            <a:off x="10805376" y="2434107"/>
            <a:ext cx="500880" cy="38636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1994980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80" y="156268"/>
            <a:ext cx="10684100" cy="1273287"/>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3600" b="1" dirty="0" smtClean="0"/>
              <a:t>مخطط</a:t>
            </a:r>
            <a:endParaRPr lang="en-US" sz="3600" b="1" dirty="0"/>
          </a:p>
        </p:txBody>
      </p:sp>
      <p:sp>
        <p:nvSpPr>
          <p:cNvPr id="3" name="Content Placeholder 2"/>
          <p:cNvSpPr>
            <a:spLocks noGrp="1"/>
          </p:cNvSpPr>
          <p:nvPr>
            <p:ph idx="1"/>
          </p:nvPr>
        </p:nvSpPr>
        <p:spPr>
          <a:xfrm>
            <a:off x="785611" y="1906074"/>
            <a:ext cx="10684100" cy="4035079"/>
          </a:xfrm>
        </p:spPr>
        <p:style>
          <a:lnRef idx="1">
            <a:schemeClr val="accent6"/>
          </a:lnRef>
          <a:fillRef idx="2">
            <a:schemeClr val="accent6"/>
          </a:fillRef>
          <a:effectRef idx="1">
            <a:schemeClr val="accent6"/>
          </a:effectRef>
          <a:fontRef idx="minor">
            <a:schemeClr val="dk1"/>
          </a:fontRef>
        </p:style>
        <p:txBody>
          <a:bodyPr/>
          <a:lstStyle/>
          <a:p>
            <a:pPr marL="0" indent="0">
              <a:buNone/>
            </a:pPr>
            <a:endParaRPr lang="ar-IQ" dirty="0">
              <a:solidFill>
                <a:srgbClr val="FF0000"/>
              </a:solidFill>
            </a:endParaRPr>
          </a:p>
          <a:p>
            <a:endParaRPr lang="ar-IQ" dirty="0" smtClean="0"/>
          </a:p>
          <a:p>
            <a:pPr marL="0" indent="0" algn="r" rtl="1">
              <a:buNone/>
            </a:pPr>
            <a:r>
              <a:rPr lang="ar-IQ" dirty="0"/>
              <a:t> </a:t>
            </a:r>
            <a:endParaRPr lang="ar-IQ" dirty="0" smtClean="0"/>
          </a:p>
          <a:p>
            <a:pPr marL="0" indent="0" algn="r" rtl="1">
              <a:buNone/>
            </a:pPr>
            <a:r>
              <a:rPr lang="ar-IQ" dirty="0"/>
              <a:t> </a:t>
            </a:r>
            <a:r>
              <a:rPr lang="ar-IQ" dirty="0" smtClean="0"/>
              <a:t> </a:t>
            </a:r>
            <a:endParaRPr lang="en-US" dirty="0"/>
          </a:p>
        </p:txBody>
      </p:sp>
      <p:sp>
        <p:nvSpPr>
          <p:cNvPr id="4" name="Oval 3"/>
          <p:cNvSpPr/>
          <p:nvPr/>
        </p:nvSpPr>
        <p:spPr>
          <a:xfrm>
            <a:off x="4306722" y="2112135"/>
            <a:ext cx="3390900" cy="12234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b="1" dirty="0">
                <a:solidFill>
                  <a:srgbClr val="FF0000"/>
                </a:solidFill>
              </a:rPr>
              <a:t>صور </a:t>
            </a:r>
            <a:r>
              <a:rPr lang="ar-IQ" sz="2800" b="1" dirty="0" smtClean="0">
                <a:solidFill>
                  <a:srgbClr val="FF0000"/>
                </a:solidFill>
              </a:rPr>
              <a:t>الديمقراطية </a:t>
            </a:r>
            <a:endParaRPr lang="en-US" sz="2800" b="1" dirty="0">
              <a:solidFill>
                <a:srgbClr val="FF0000"/>
              </a:solidFill>
            </a:endParaRPr>
          </a:p>
        </p:txBody>
      </p:sp>
      <p:sp>
        <p:nvSpPr>
          <p:cNvPr id="7" name="Rounded Rectangle 6"/>
          <p:cNvSpPr/>
          <p:nvPr/>
        </p:nvSpPr>
        <p:spPr>
          <a:xfrm rot="10800000" flipV="1">
            <a:off x="8293995" y="4185634"/>
            <a:ext cx="2814676" cy="11333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smtClean="0">
                <a:ln w="0"/>
                <a:solidFill>
                  <a:schemeClr val="tx1"/>
                </a:solidFill>
                <a:effectLst>
                  <a:outerShdw blurRad="38100" dist="19050" dir="2700000" algn="tl" rotWithShape="0">
                    <a:schemeClr val="dk1">
                      <a:alpha val="40000"/>
                    </a:schemeClr>
                  </a:outerShdw>
                </a:effectLst>
              </a:rPr>
              <a:t>الديمقراطية المباشرة</a:t>
            </a:r>
            <a:endParaRPr lang="en-US" sz="2400" b="1" dirty="0">
              <a:ln w="0"/>
              <a:solidFill>
                <a:schemeClr val="tx1"/>
              </a:solidFill>
              <a:effectLst>
                <a:outerShdw blurRad="38100" dist="19050" dir="2700000" algn="tl" rotWithShape="0">
                  <a:schemeClr val="dk1">
                    <a:alpha val="40000"/>
                  </a:schemeClr>
                </a:outerShdw>
              </a:effectLst>
            </a:endParaRPr>
          </a:p>
        </p:txBody>
      </p:sp>
      <p:sp>
        <p:nvSpPr>
          <p:cNvPr id="8" name="Rounded Rectangle 7"/>
          <p:cNvSpPr/>
          <p:nvPr/>
        </p:nvSpPr>
        <p:spPr>
          <a:xfrm rot="10800000" flipH="1" flipV="1">
            <a:off x="4716887" y="4185634"/>
            <a:ext cx="3023853" cy="11333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 </a:t>
            </a:r>
            <a:r>
              <a:rPr lang="ar-IQ" sz="2400" b="1" dirty="0" smtClean="0">
                <a:solidFill>
                  <a:schemeClr val="tx1"/>
                </a:solidFill>
              </a:rPr>
              <a:t>الديمقراطية النيابية</a:t>
            </a:r>
            <a:endParaRPr lang="en-US" sz="2400" b="1" dirty="0">
              <a:solidFill>
                <a:schemeClr val="tx1"/>
              </a:solidFill>
            </a:endParaRPr>
          </a:p>
        </p:txBody>
      </p:sp>
      <p:sp>
        <p:nvSpPr>
          <p:cNvPr id="9" name="Rounded Rectangle 8"/>
          <p:cNvSpPr/>
          <p:nvPr/>
        </p:nvSpPr>
        <p:spPr>
          <a:xfrm>
            <a:off x="1153732" y="4185635"/>
            <a:ext cx="2871989" cy="11333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smtClean="0">
                <a:solidFill>
                  <a:schemeClr val="tx1"/>
                </a:solidFill>
              </a:rPr>
              <a:t>الديمقراطية شبه المباشرة</a:t>
            </a:r>
            <a:endParaRPr lang="en-US" sz="2400" b="1" dirty="0">
              <a:solidFill>
                <a:schemeClr val="tx1"/>
              </a:solidFill>
            </a:endParaRPr>
          </a:p>
        </p:txBody>
      </p:sp>
      <p:sp>
        <p:nvSpPr>
          <p:cNvPr id="10" name="Down Arrow 9"/>
          <p:cNvSpPr/>
          <p:nvPr/>
        </p:nvSpPr>
        <p:spPr>
          <a:xfrm flipH="1">
            <a:off x="5821251" y="3541688"/>
            <a:ext cx="361842" cy="553793"/>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2" name="Down Arrow 11"/>
          <p:cNvSpPr/>
          <p:nvPr/>
        </p:nvSpPr>
        <p:spPr>
          <a:xfrm flipH="1">
            <a:off x="2408805" y="3515928"/>
            <a:ext cx="361842" cy="553793"/>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3" name="Down Arrow 12"/>
          <p:cNvSpPr/>
          <p:nvPr/>
        </p:nvSpPr>
        <p:spPr>
          <a:xfrm flipH="1">
            <a:off x="9504608" y="3541688"/>
            <a:ext cx="377646" cy="553793"/>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0971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0609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3600" b="1" dirty="0" smtClean="0"/>
              <a:t>أولا : الديمقراطية المباشرة</a:t>
            </a:r>
            <a:endParaRPr lang="en-US" sz="3600" b="1" dirty="0"/>
          </a:p>
        </p:txBody>
      </p:sp>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a:bodyPr>
          <a:lstStyle/>
          <a:p>
            <a:endParaRPr lang="ar-IQ" sz="2400" dirty="0">
              <a:solidFill>
                <a:schemeClr val="tx1"/>
              </a:solidFill>
            </a:endParaRPr>
          </a:p>
          <a:p>
            <a:endParaRPr lang="ar-IQ" sz="2400" dirty="0">
              <a:solidFill>
                <a:schemeClr val="tx1"/>
              </a:solidFill>
            </a:endParaRPr>
          </a:p>
          <a:p>
            <a:pPr marL="0" indent="0">
              <a:buNone/>
            </a:pPr>
            <a:endParaRPr lang="ar-IQ" sz="2400" dirty="0" smtClean="0">
              <a:solidFill>
                <a:schemeClr val="tx1"/>
              </a:solidFill>
            </a:endParaRPr>
          </a:p>
          <a:p>
            <a:pPr marL="0" indent="0" algn="r" rtl="1">
              <a:buNone/>
            </a:pPr>
            <a:r>
              <a:rPr lang="ar-IQ" sz="2400" dirty="0" smtClean="0">
                <a:solidFill>
                  <a:schemeClr val="tx1"/>
                </a:solidFill>
              </a:rPr>
              <a:t>    </a:t>
            </a:r>
          </a:p>
          <a:p>
            <a:pPr marL="0" indent="0" algn="r" rtl="1">
              <a:buNone/>
            </a:pPr>
            <a:endParaRPr lang="en-US" sz="2400" dirty="0" smtClean="0">
              <a:solidFill>
                <a:schemeClr val="tx1"/>
              </a:solidFill>
            </a:endParaRPr>
          </a:p>
          <a:p>
            <a:pPr marL="0" indent="0" algn="just" rtl="1">
              <a:buNone/>
            </a:pPr>
            <a:r>
              <a:rPr lang="en-US" sz="2400" dirty="0">
                <a:solidFill>
                  <a:schemeClr val="tx1"/>
                </a:solidFill>
              </a:rPr>
              <a:t> </a:t>
            </a:r>
            <a:r>
              <a:rPr lang="en-US" sz="2400" dirty="0" smtClean="0">
                <a:solidFill>
                  <a:schemeClr val="tx1"/>
                </a:solidFill>
              </a:rPr>
              <a:t>          </a:t>
            </a:r>
            <a:r>
              <a:rPr lang="ar-IQ" sz="2400" dirty="0" smtClean="0">
                <a:solidFill>
                  <a:schemeClr val="tx1"/>
                </a:solidFill>
              </a:rPr>
              <a:t>ويراد بها ان يتولى الشعب – بمفهومه السياسي – مظاهر السيادة ، اي قيام الشعب بادارة شؤون الدولة كافة ، فهو الذي يشرع القوانين وينفذها وكذلك يطبقها على المنازعات التي تحدث بين الافراد . </a:t>
            </a:r>
            <a:endParaRPr lang="en-US" sz="2400" dirty="0" smtClean="0">
              <a:solidFill>
                <a:schemeClr val="tx1"/>
              </a:solidFill>
            </a:endParaRPr>
          </a:p>
        </p:txBody>
      </p:sp>
      <p:sp>
        <p:nvSpPr>
          <p:cNvPr id="4" name="Oval 3"/>
          <p:cNvSpPr/>
          <p:nvPr/>
        </p:nvSpPr>
        <p:spPr>
          <a:xfrm>
            <a:off x="4378817" y="1996225"/>
            <a:ext cx="3375337" cy="130076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sz="2800" b="1" dirty="0" smtClean="0">
                <a:solidFill>
                  <a:schemeClr val="tx1"/>
                </a:solidFill>
              </a:rPr>
              <a:t>مفهومها</a:t>
            </a:r>
          </a:p>
        </p:txBody>
      </p:sp>
    </p:spTree>
    <p:extLst>
      <p:ext uri="{BB962C8B-B14F-4D97-AF65-F5344CB8AC3E}">
        <p14:creationId xmlns:p14="http://schemas.microsoft.com/office/powerpoint/2010/main" val="3850438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031" y="236337"/>
            <a:ext cx="10515600" cy="1325563"/>
          </a:xfrm>
        </p:spPr>
        <p:style>
          <a:lnRef idx="3">
            <a:schemeClr val="lt1"/>
          </a:lnRef>
          <a:fillRef idx="1">
            <a:schemeClr val="accent2"/>
          </a:fillRef>
          <a:effectRef idx="1">
            <a:schemeClr val="accent2"/>
          </a:effectRef>
          <a:fontRef idx="minor">
            <a:schemeClr val="lt1"/>
          </a:fontRef>
        </p:style>
        <p:txBody>
          <a:bodyPr>
            <a:normAutofit/>
          </a:bodyPr>
          <a:lstStyle/>
          <a:p>
            <a:pPr algn="ctr"/>
            <a:r>
              <a:rPr lang="ar-IQ" sz="3600" b="1" dirty="0" smtClean="0">
                <a:solidFill>
                  <a:schemeClr val="tx1"/>
                </a:solidFill>
              </a:rPr>
              <a:t>ايجابيات وسلبيات </a:t>
            </a:r>
            <a:br>
              <a:rPr lang="ar-IQ" sz="3600" b="1" dirty="0" smtClean="0">
                <a:solidFill>
                  <a:schemeClr val="tx1"/>
                </a:solidFill>
              </a:rPr>
            </a:br>
            <a:r>
              <a:rPr lang="ar-IQ" sz="3600" b="1" dirty="0" smtClean="0">
                <a:solidFill>
                  <a:schemeClr val="tx1"/>
                </a:solidFill>
              </a:rPr>
              <a:t>الديمقراطية المباشرة</a:t>
            </a:r>
            <a:endParaRPr lang="en-US" sz="3600" b="1" dirty="0">
              <a:solidFill>
                <a:schemeClr val="tx1"/>
              </a:solidFill>
            </a:endParaRPr>
          </a:p>
        </p:txBody>
      </p:sp>
      <p:sp>
        <p:nvSpPr>
          <p:cNvPr id="3" name="Content Placeholder 2"/>
          <p:cNvSpPr>
            <a:spLocks noGrp="1"/>
          </p:cNvSpPr>
          <p:nvPr>
            <p:ph idx="1"/>
          </p:nvPr>
        </p:nvSpPr>
        <p:spPr>
          <a:xfrm>
            <a:off x="860738" y="1816735"/>
            <a:ext cx="10515600" cy="4678207"/>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endParaRPr lang="ar-IQ" dirty="0" smtClean="0">
              <a:solidFill>
                <a:schemeClr val="tx1"/>
              </a:solidFill>
            </a:endParaRPr>
          </a:p>
          <a:p>
            <a:pPr marL="0" indent="0" algn="r" rtl="1">
              <a:buNone/>
            </a:pPr>
            <a:r>
              <a:rPr lang="ar-IQ" sz="2400" dirty="0">
                <a:solidFill>
                  <a:schemeClr val="tx1"/>
                </a:solidFill>
              </a:rPr>
              <a:t> </a:t>
            </a:r>
            <a:r>
              <a:rPr lang="ar-IQ" sz="2400" dirty="0" smtClean="0">
                <a:solidFill>
                  <a:schemeClr val="tx1"/>
                </a:solidFill>
              </a:rPr>
              <a:t>       </a:t>
            </a:r>
            <a:r>
              <a:rPr lang="ar-IQ" b="1" dirty="0" smtClean="0">
                <a:solidFill>
                  <a:schemeClr val="tx1"/>
                </a:solidFill>
              </a:rPr>
              <a:t>الايجابيات</a:t>
            </a:r>
            <a:r>
              <a:rPr lang="ar-IQ" sz="2400" b="1" dirty="0" smtClean="0">
                <a:solidFill>
                  <a:schemeClr val="tx1"/>
                </a:solidFill>
              </a:rPr>
              <a:t> : </a:t>
            </a:r>
          </a:p>
          <a:p>
            <a:pPr marL="0" indent="0" algn="just" rtl="1">
              <a:buNone/>
            </a:pPr>
            <a:r>
              <a:rPr lang="ar-IQ" sz="2400" b="1" dirty="0">
                <a:solidFill>
                  <a:schemeClr val="tx1"/>
                </a:solidFill>
              </a:rPr>
              <a:t> </a:t>
            </a:r>
            <a:r>
              <a:rPr lang="ar-IQ" sz="2400" b="1" dirty="0" smtClean="0">
                <a:solidFill>
                  <a:schemeClr val="tx1"/>
                </a:solidFill>
              </a:rPr>
              <a:t>          </a:t>
            </a:r>
            <a:r>
              <a:rPr lang="ar-IQ" sz="2400" dirty="0" smtClean="0">
                <a:solidFill>
                  <a:schemeClr val="tx1"/>
                </a:solidFill>
              </a:rPr>
              <a:t>تعد هذه الصورة من افضل صور الديمقراطيات ، حيث تودع السيادة لدى صاحبها الحقيقي الا وهو   ( الشعب ) ، وتجعله سيد قراره في كافة مجالات السلطة دون حاجة الى نائب او وسيط . </a:t>
            </a:r>
          </a:p>
          <a:p>
            <a:pPr marL="0" indent="0" algn="r" rtl="1">
              <a:buNone/>
            </a:pPr>
            <a:r>
              <a:rPr lang="ar-IQ" sz="2400" dirty="0" smtClean="0">
                <a:solidFill>
                  <a:schemeClr val="tx1"/>
                </a:solidFill>
              </a:rPr>
              <a:t>        </a:t>
            </a:r>
            <a:endParaRPr lang="ar-IQ" sz="2400" b="1" dirty="0" smtClean="0">
              <a:solidFill>
                <a:schemeClr val="tx1"/>
              </a:solidFill>
            </a:endParaRPr>
          </a:p>
          <a:p>
            <a:pPr marL="0" indent="0" algn="r" rtl="1">
              <a:buNone/>
            </a:pPr>
            <a:r>
              <a:rPr lang="ar-IQ" sz="2400" b="1" dirty="0" smtClean="0">
                <a:solidFill>
                  <a:schemeClr val="tx1"/>
                </a:solidFill>
              </a:rPr>
              <a:t>        </a:t>
            </a:r>
            <a:r>
              <a:rPr lang="ar-IQ" b="1" dirty="0">
                <a:solidFill>
                  <a:schemeClr val="tx1"/>
                </a:solidFill>
              </a:rPr>
              <a:t>السلبيات : </a:t>
            </a:r>
            <a:endParaRPr lang="ar-IQ" sz="2400" dirty="0" smtClean="0">
              <a:solidFill>
                <a:schemeClr val="tx1"/>
              </a:solidFill>
            </a:endParaRPr>
          </a:p>
          <a:p>
            <a:pPr marL="0" indent="0" algn="just" rtl="1">
              <a:buNone/>
            </a:pPr>
            <a:r>
              <a:rPr lang="ar-IQ" sz="2400" dirty="0" smtClean="0">
                <a:solidFill>
                  <a:schemeClr val="tx1"/>
                </a:solidFill>
              </a:rPr>
              <a:t>          ان قيام الشعب وان كان عدده ضئيلاً بهذه المهام امر يتنافى وطبيعة السلطة اذ ان ادارة اية هيئة    من هيئات الدولة تحتاج الى افراد متفرغين لهذه المهمة ، وبالاخص فيما يتعلق بهيئتي التنفيذ والقضاء اذ تعمل هذه الهيئات على مدار السنة ، فكيف يتفرغ الشعب لممارسة او مباشرة مظاهر السيادة ؟ واذا تفرغ لهذه المهام ، فمن الذي يعمل في مجالات الحياة الاخرى ؟ لذا يستحيل تطبيقها من حيث الواقع . </a:t>
            </a:r>
            <a:endParaRPr lang="ar-IQ" sz="2400" b="1" dirty="0" smtClean="0">
              <a:solidFill>
                <a:schemeClr val="tx1"/>
              </a:solidFill>
            </a:endParaRPr>
          </a:p>
          <a:p>
            <a:pPr marL="0" indent="0" algn="r" rtl="1">
              <a:buNone/>
            </a:pPr>
            <a:endParaRPr lang="ar-IQ" sz="2400" b="1" dirty="0" smtClean="0">
              <a:solidFill>
                <a:schemeClr val="tx1"/>
              </a:solidFill>
            </a:endParaRPr>
          </a:p>
          <a:p>
            <a:pPr marL="0" indent="0" algn="r" rtl="1">
              <a:buNone/>
            </a:pPr>
            <a:endParaRPr lang="ar-IQ" sz="2400" b="1" dirty="0">
              <a:solidFill>
                <a:schemeClr val="tx1"/>
              </a:solidFill>
            </a:endParaRPr>
          </a:p>
        </p:txBody>
      </p:sp>
      <p:sp>
        <p:nvSpPr>
          <p:cNvPr id="4" name="Equal 3"/>
          <p:cNvSpPr/>
          <p:nvPr/>
        </p:nvSpPr>
        <p:spPr>
          <a:xfrm>
            <a:off x="10599311" y="2313837"/>
            <a:ext cx="710484" cy="505508"/>
          </a:xfrm>
          <a:prstGeom prst="mathEqual">
            <a:avLst>
              <a:gd name="adj1" fmla="val 23520"/>
              <a:gd name="adj2" fmla="val 831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10921285" y="4155839"/>
            <a:ext cx="248786" cy="369332"/>
          </a:xfrm>
          <a:prstGeom prst="rect">
            <a:avLst/>
          </a:prstGeom>
        </p:spPr>
        <p:txBody>
          <a:bodyPr wrap="none">
            <a:spAutoFit/>
          </a:bodyPr>
          <a:lstStyle/>
          <a:p>
            <a:r>
              <a:rPr lang="ar-IQ" b="1" dirty="0"/>
              <a:t> </a:t>
            </a:r>
            <a:endParaRPr lang="en-US" dirty="0"/>
          </a:p>
        </p:txBody>
      </p:sp>
      <p:sp>
        <p:nvSpPr>
          <p:cNvPr id="6" name="Equal 5"/>
          <p:cNvSpPr/>
          <p:nvPr/>
        </p:nvSpPr>
        <p:spPr>
          <a:xfrm rot="10800000" flipV="1">
            <a:off x="10599311" y="4076790"/>
            <a:ext cx="777027" cy="448381"/>
          </a:xfrm>
          <a:prstGeom prst="mathEqual">
            <a:avLst>
              <a:gd name="adj1" fmla="val 23520"/>
              <a:gd name="adj2" fmla="val 880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06917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3600" b="1" dirty="0" smtClean="0"/>
              <a:t>تطبيقات الديمقراطية المباشرة </a:t>
            </a:r>
            <a:br>
              <a:rPr lang="ar-IQ" sz="3600" b="1" dirty="0" smtClean="0"/>
            </a:br>
            <a:r>
              <a:rPr lang="ar-IQ" sz="3600" b="1" dirty="0" smtClean="0"/>
              <a:t>( في العصور القديمة )</a:t>
            </a:r>
            <a:endParaRPr lang="en-US" sz="3600" b="1" dirty="0"/>
          </a:p>
        </p:txBody>
      </p:sp>
      <p:sp>
        <p:nvSpPr>
          <p:cNvPr id="3" name="Content Placeholder 2"/>
          <p:cNvSpPr>
            <a:spLocks noGrp="1"/>
          </p:cNvSpPr>
          <p:nvPr>
            <p:ph idx="1"/>
          </p:nvPr>
        </p:nvSpPr>
        <p:spPr>
          <a:xfrm>
            <a:off x="838200" y="2099255"/>
            <a:ext cx="10502720" cy="4206495"/>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ar-IQ" dirty="0" smtClean="0"/>
          </a:p>
          <a:p>
            <a:pPr marL="0" indent="0">
              <a:buNone/>
            </a:pPr>
            <a:endParaRPr lang="ar-IQ" dirty="0" smtClean="0"/>
          </a:p>
          <a:p>
            <a:pPr marL="0" indent="0" algn="r" rtl="1">
              <a:buNone/>
            </a:pPr>
            <a:r>
              <a:rPr lang="ar-IQ" dirty="0" smtClean="0"/>
              <a:t>        </a:t>
            </a:r>
            <a:r>
              <a:rPr lang="ar-IQ" b="1" dirty="0" smtClean="0"/>
              <a:t>في اثينا :</a:t>
            </a:r>
          </a:p>
          <a:p>
            <a:pPr marL="0" indent="0" algn="just" rtl="1">
              <a:buNone/>
            </a:pPr>
            <a:r>
              <a:rPr lang="ar-IQ" b="1" dirty="0"/>
              <a:t> </a:t>
            </a:r>
            <a:r>
              <a:rPr lang="ar-IQ" b="1" dirty="0" smtClean="0"/>
              <a:t>      </a:t>
            </a:r>
            <a:r>
              <a:rPr lang="ar-IQ" dirty="0" smtClean="0"/>
              <a:t>طبقت الديمقراطية المباشرة في العصور القديمة وبالاخص عند الاغريق ، حيث يعتبرون النظام السياسي في مدينة اثينا الصورة الافضل لتلك الديمقراطية ، وكان النظام المذكور يقوم على المؤسسات الدستورية الآتية : </a:t>
            </a:r>
            <a:endParaRPr lang="ar-IQ" dirty="0"/>
          </a:p>
          <a:p>
            <a:pPr marL="0" indent="0" algn="just" rtl="1">
              <a:buNone/>
            </a:pPr>
            <a:endParaRPr lang="ar-IQ" dirty="0" smtClean="0"/>
          </a:p>
          <a:p>
            <a:pPr marL="0" indent="0" algn="just" rtl="1">
              <a:buNone/>
            </a:pPr>
            <a:endParaRPr lang="en-US" dirty="0"/>
          </a:p>
        </p:txBody>
      </p:sp>
      <p:sp>
        <p:nvSpPr>
          <p:cNvPr id="4" name="Equal 3"/>
          <p:cNvSpPr/>
          <p:nvPr/>
        </p:nvSpPr>
        <p:spPr>
          <a:xfrm>
            <a:off x="10650829" y="3142445"/>
            <a:ext cx="592428" cy="373487"/>
          </a:xfrm>
          <a:prstGeom prst="mathEqua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294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rtl="1"/>
            <a:r>
              <a:rPr lang="ar-IQ" sz="3600" b="1" dirty="0" smtClean="0"/>
              <a:t>مخطط</a:t>
            </a:r>
            <a:endParaRPr lang="en-US" sz="3600" b="1" dirty="0"/>
          </a:p>
        </p:txBody>
      </p:sp>
      <p:sp>
        <p:nvSpPr>
          <p:cNvPr id="4" name="Oval 3"/>
          <p:cNvSpPr/>
          <p:nvPr/>
        </p:nvSpPr>
        <p:spPr>
          <a:xfrm rot="10800000" flipV="1">
            <a:off x="4031086" y="2170733"/>
            <a:ext cx="4095481" cy="130656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Content Placeholder 4"/>
          <p:cNvSpPr>
            <a:spLocks noGrp="1"/>
          </p:cNvSpPr>
          <p:nvPr>
            <p:ph idx="1"/>
          </p:nvPr>
        </p:nvSpPr>
        <p:spPr>
          <a:xfrm>
            <a:off x="838200" y="1869755"/>
            <a:ext cx="10515600" cy="4351338"/>
          </a:xfrm>
        </p:spPr>
        <p:style>
          <a:lnRef idx="1">
            <a:schemeClr val="accent6"/>
          </a:lnRef>
          <a:fillRef idx="2">
            <a:schemeClr val="accent6"/>
          </a:fillRef>
          <a:effectRef idx="1">
            <a:schemeClr val="accent6"/>
          </a:effectRef>
          <a:fontRef idx="minor">
            <a:schemeClr val="dk1"/>
          </a:fontRef>
        </p:style>
        <p:txBody>
          <a:bodyPr/>
          <a:lstStyle/>
          <a:p>
            <a:pPr marL="0" indent="0">
              <a:buNone/>
            </a:pPr>
            <a:endParaRPr lang="ar-IQ" dirty="0" smtClean="0"/>
          </a:p>
          <a:p>
            <a:pPr marL="0" indent="0">
              <a:buNone/>
            </a:pPr>
            <a:endParaRPr lang="ar-IQ" dirty="0"/>
          </a:p>
          <a:p>
            <a:pPr marL="0" indent="0">
              <a:buNone/>
            </a:pPr>
            <a:endParaRPr lang="ar-IQ" dirty="0" smtClean="0"/>
          </a:p>
          <a:p>
            <a:pPr marL="0" indent="0" algn="ctr" rtl="1">
              <a:buNone/>
            </a:pPr>
            <a:endParaRPr lang="ar-IQ" dirty="0" smtClean="0"/>
          </a:p>
          <a:p>
            <a:pPr marL="0" indent="0" algn="ctr" rtl="1">
              <a:buNone/>
            </a:pPr>
            <a:endParaRPr lang="ar-IQ" dirty="0"/>
          </a:p>
          <a:p>
            <a:pPr marL="0" indent="0" algn="ctr" rtl="1">
              <a:buNone/>
            </a:pPr>
            <a:r>
              <a:rPr lang="ar-IQ" dirty="0" smtClean="0"/>
              <a:t>                                               </a:t>
            </a:r>
            <a:endParaRPr lang="en-US" dirty="0"/>
          </a:p>
        </p:txBody>
      </p:sp>
      <p:sp>
        <p:nvSpPr>
          <p:cNvPr id="6" name="Oval 5"/>
          <p:cNvSpPr/>
          <p:nvPr/>
        </p:nvSpPr>
        <p:spPr>
          <a:xfrm>
            <a:off x="4268791" y="2170732"/>
            <a:ext cx="3597498" cy="139091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endParaRPr lang="ar-IQ" sz="2400" b="1" dirty="0" smtClean="0"/>
          </a:p>
          <a:p>
            <a:pPr algn="ctr" rtl="1"/>
            <a:r>
              <a:rPr lang="ar-IQ" sz="2400" b="1" dirty="0"/>
              <a:t>المؤسسات الدستورية</a:t>
            </a:r>
          </a:p>
          <a:p>
            <a:pPr algn="ctr" rtl="1"/>
            <a:r>
              <a:rPr lang="ar-IQ" sz="2400" b="1" dirty="0"/>
              <a:t>في اثينا </a:t>
            </a:r>
            <a:endParaRPr lang="en-US" sz="2400" b="1" dirty="0"/>
          </a:p>
          <a:p>
            <a:pPr algn="ctr"/>
            <a:endParaRPr lang="en-US" sz="2400" dirty="0"/>
          </a:p>
        </p:txBody>
      </p:sp>
      <p:sp>
        <p:nvSpPr>
          <p:cNvPr id="7" name="Down Arrow 6"/>
          <p:cNvSpPr/>
          <p:nvPr/>
        </p:nvSpPr>
        <p:spPr>
          <a:xfrm>
            <a:off x="5872766" y="3878173"/>
            <a:ext cx="423919" cy="47651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 name="Down Arrow 7"/>
          <p:cNvSpPr/>
          <p:nvPr/>
        </p:nvSpPr>
        <p:spPr>
          <a:xfrm>
            <a:off x="9339877" y="3807165"/>
            <a:ext cx="403525" cy="50355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 name="Down Arrow 8"/>
          <p:cNvSpPr/>
          <p:nvPr/>
        </p:nvSpPr>
        <p:spPr>
          <a:xfrm>
            <a:off x="2485623" y="3878173"/>
            <a:ext cx="364345" cy="47651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Rounded Rectangle 9"/>
          <p:cNvSpPr/>
          <p:nvPr/>
        </p:nvSpPr>
        <p:spPr>
          <a:xfrm>
            <a:off x="8006901" y="4489788"/>
            <a:ext cx="3155324" cy="10045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الجمعية العامة </a:t>
            </a:r>
            <a:endParaRPr lang="en-US" sz="2400" b="1" dirty="0"/>
          </a:p>
        </p:txBody>
      </p:sp>
      <p:sp>
        <p:nvSpPr>
          <p:cNvPr id="11" name="Rounded Rectangle 10"/>
          <p:cNvSpPr/>
          <p:nvPr/>
        </p:nvSpPr>
        <p:spPr>
          <a:xfrm>
            <a:off x="4560184" y="4533758"/>
            <a:ext cx="3155324" cy="10045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مجلس الخمسمائة </a:t>
            </a:r>
            <a:endParaRPr lang="en-US" sz="2400" b="1" dirty="0"/>
          </a:p>
        </p:txBody>
      </p:sp>
      <p:sp>
        <p:nvSpPr>
          <p:cNvPr id="12" name="Rounded Rectangle 11"/>
          <p:cNvSpPr/>
          <p:nvPr/>
        </p:nvSpPr>
        <p:spPr>
          <a:xfrm>
            <a:off x="1113467" y="4489788"/>
            <a:ext cx="3155324" cy="10045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المحاكم</a:t>
            </a:r>
            <a:endParaRPr lang="en-US" sz="2400" b="1" dirty="0"/>
          </a:p>
        </p:txBody>
      </p:sp>
    </p:spTree>
    <p:extLst>
      <p:ext uri="{BB962C8B-B14F-4D97-AF65-F5344CB8AC3E}">
        <p14:creationId xmlns:p14="http://schemas.microsoft.com/office/powerpoint/2010/main" val="855235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smtClean="0"/>
              <a:t>المؤسسات الدستورية في اثينا</a:t>
            </a:r>
            <a:endParaRPr lang="en-US" sz="2800" b="1" dirty="0"/>
          </a:p>
        </p:txBody>
      </p:sp>
      <p:sp>
        <p:nvSpPr>
          <p:cNvPr id="3" name="Content Placeholder 2"/>
          <p:cNvSpPr>
            <a:spLocks noGrp="1"/>
          </p:cNvSpPr>
          <p:nvPr>
            <p:ph idx="1"/>
          </p:nvPr>
        </p:nvSpPr>
        <p:spPr>
          <a:xfrm>
            <a:off x="838200" y="1967292"/>
            <a:ext cx="10515600" cy="4351338"/>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endParaRPr lang="ar-IQ" sz="3600" b="1" dirty="0"/>
          </a:p>
          <a:p>
            <a:pPr marL="0" indent="0" algn="ctr">
              <a:buNone/>
            </a:pPr>
            <a:r>
              <a:rPr lang="ar-IQ" sz="3600" b="1" dirty="0" smtClean="0"/>
              <a:t> ا</a:t>
            </a:r>
          </a:p>
          <a:p>
            <a:pPr marL="0" indent="0" algn="ctr">
              <a:buNone/>
            </a:pPr>
            <a:endParaRPr lang="ar-IQ" sz="3600" b="1" dirty="0"/>
          </a:p>
          <a:p>
            <a:pPr marL="0" indent="0" algn="just" rtl="1">
              <a:buNone/>
            </a:pPr>
            <a:r>
              <a:rPr lang="ar-IQ" sz="2400" dirty="0" smtClean="0"/>
              <a:t>    وتضم في عضويتها كافة المواطنين الذكور الاحرار الذين بلغوا العشرين من العمر، وتعقد الجمعية جلسات اعتيادية قدرها اربعين جلسة في السنة ، وقد تستدعي الضرورة عقد جلسات استثنائية ( غير عادية ) لمعالجة الامور الطارئة ، اما حضور الجلسات فقد كان غير الزامي لذا فان تحقق النصاب القانوني لعقد الجلسة امراً صعباً ، لذا اقترح الاثنيين مايسمى بدستور الخمسة الآف مواطن ، اذ اقترحوا هذا العدد بدل من الالزام بحضور الكل ، معللين ذلك بانصراف الكثير للخدمة العسكرية والمهام ماوراء البحار . </a:t>
            </a:r>
          </a:p>
        </p:txBody>
      </p:sp>
      <p:sp>
        <p:nvSpPr>
          <p:cNvPr id="4" name="Oval 3"/>
          <p:cNvSpPr/>
          <p:nvPr/>
        </p:nvSpPr>
        <p:spPr>
          <a:xfrm rot="10800000" flipV="1">
            <a:off x="4211391" y="2170731"/>
            <a:ext cx="3571741" cy="140959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a:solidFill>
                  <a:schemeClr val="tx1"/>
                </a:solidFill>
              </a:rPr>
              <a:t>الجمعية العامة</a:t>
            </a:r>
          </a:p>
        </p:txBody>
      </p:sp>
    </p:spTree>
    <p:extLst>
      <p:ext uri="{BB962C8B-B14F-4D97-AF65-F5344CB8AC3E}">
        <p14:creationId xmlns:p14="http://schemas.microsoft.com/office/powerpoint/2010/main" val="4064978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1058</TotalTime>
  <Words>1315</Words>
  <Application>Microsoft Office PowerPoint</Application>
  <PresentationFormat>Widescreen</PresentationFormat>
  <Paragraphs>132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        اعداد               أ.م.د. ايمان الصافي       </vt:lpstr>
      <vt:lpstr>التمييز بين النظم الديمقراطية والنظم الفردية </vt:lpstr>
      <vt:lpstr>السؤال المطروح : اذا كانت الديمقراطية تعني حكم الشعب بواسطة الشعب ، فهل يعني ذلك ان جميع افراد الشعب في دولة ما سيشاركون في صنع القرار ؟</vt:lpstr>
      <vt:lpstr>مخطط</vt:lpstr>
      <vt:lpstr>أولا : الديمقراطية المباشرة</vt:lpstr>
      <vt:lpstr>ايجابيات وسلبيات  الديمقراطية المباشرة</vt:lpstr>
      <vt:lpstr>تطبيقات الديمقراطية المباشرة  ( في العصور القديمة )</vt:lpstr>
      <vt:lpstr>مخطط</vt:lpstr>
      <vt:lpstr>المؤسسات الدستورية في اثينا</vt:lpstr>
      <vt:lpstr>المؤسسات الدستورية في اثينا</vt:lpstr>
      <vt:lpstr>المؤسسات الدستورية في اثينا</vt:lpstr>
      <vt:lpstr>المؤسسات الدستورية في اثينا</vt:lpstr>
      <vt:lpstr>المؤسسات الدستورية في اثينا</vt:lpstr>
      <vt:lpstr>المؤسسات الدستورية في اثينا</vt:lpstr>
      <vt:lpstr>تقدير الديمقراطية المباشرة في اثينا </vt:lpstr>
      <vt:lpstr>تطبيقات الديمقراطية المباشرة  ( في العصر الحديث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hp</dc:creator>
  <cp:lastModifiedBy>hp</cp:lastModifiedBy>
  <cp:revision>91</cp:revision>
  <dcterms:created xsi:type="dcterms:W3CDTF">2020-04-06T00:27:16Z</dcterms:created>
  <dcterms:modified xsi:type="dcterms:W3CDTF">2020-04-26T18:18:32Z</dcterms:modified>
</cp:coreProperties>
</file>