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20E960-CFA9-4813-A08F-E5DA0468F8A3}"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81B15-61DA-44F2-9CB0-B00728E2D2BF}" type="slidenum">
              <a:rPr lang="en-US" smtClean="0"/>
              <a:t>‹#›</a:t>
            </a:fld>
            <a:endParaRPr lang="en-US"/>
          </a:p>
        </p:txBody>
      </p:sp>
    </p:spTree>
    <p:extLst>
      <p:ext uri="{BB962C8B-B14F-4D97-AF65-F5344CB8AC3E}">
        <p14:creationId xmlns:p14="http://schemas.microsoft.com/office/powerpoint/2010/main" val="1409115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0E960-CFA9-4813-A08F-E5DA0468F8A3}"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81B15-61DA-44F2-9CB0-B00728E2D2BF}" type="slidenum">
              <a:rPr lang="en-US" smtClean="0"/>
              <a:t>‹#›</a:t>
            </a:fld>
            <a:endParaRPr lang="en-US"/>
          </a:p>
        </p:txBody>
      </p:sp>
    </p:spTree>
    <p:extLst>
      <p:ext uri="{BB962C8B-B14F-4D97-AF65-F5344CB8AC3E}">
        <p14:creationId xmlns:p14="http://schemas.microsoft.com/office/powerpoint/2010/main" val="2518893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0E960-CFA9-4813-A08F-E5DA0468F8A3}"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81B15-61DA-44F2-9CB0-B00728E2D2BF}" type="slidenum">
              <a:rPr lang="en-US" smtClean="0"/>
              <a:t>‹#›</a:t>
            </a:fld>
            <a:endParaRPr lang="en-US"/>
          </a:p>
        </p:txBody>
      </p:sp>
    </p:spTree>
    <p:extLst>
      <p:ext uri="{BB962C8B-B14F-4D97-AF65-F5344CB8AC3E}">
        <p14:creationId xmlns:p14="http://schemas.microsoft.com/office/powerpoint/2010/main" val="1276560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20E960-CFA9-4813-A08F-E5DA0468F8A3}"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81B15-61DA-44F2-9CB0-B00728E2D2BF}" type="slidenum">
              <a:rPr lang="en-US" smtClean="0"/>
              <a:t>‹#›</a:t>
            </a:fld>
            <a:endParaRPr lang="en-US"/>
          </a:p>
        </p:txBody>
      </p:sp>
    </p:spTree>
    <p:extLst>
      <p:ext uri="{BB962C8B-B14F-4D97-AF65-F5344CB8AC3E}">
        <p14:creationId xmlns:p14="http://schemas.microsoft.com/office/powerpoint/2010/main" val="358146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20E960-CFA9-4813-A08F-E5DA0468F8A3}"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F81B15-61DA-44F2-9CB0-B00728E2D2BF}" type="slidenum">
              <a:rPr lang="en-US" smtClean="0"/>
              <a:t>‹#›</a:t>
            </a:fld>
            <a:endParaRPr lang="en-US"/>
          </a:p>
        </p:txBody>
      </p:sp>
    </p:spTree>
    <p:extLst>
      <p:ext uri="{BB962C8B-B14F-4D97-AF65-F5344CB8AC3E}">
        <p14:creationId xmlns:p14="http://schemas.microsoft.com/office/powerpoint/2010/main" val="2324121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20E960-CFA9-4813-A08F-E5DA0468F8A3}"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81B15-61DA-44F2-9CB0-B00728E2D2BF}" type="slidenum">
              <a:rPr lang="en-US" smtClean="0"/>
              <a:t>‹#›</a:t>
            </a:fld>
            <a:endParaRPr lang="en-US"/>
          </a:p>
        </p:txBody>
      </p:sp>
    </p:spTree>
    <p:extLst>
      <p:ext uri="{BB962C8B-B14F-4D97-AF65-F5344CB8AC3E}">
        <p14:creationId xmlns:p14="http://schemas.microsoft.com/office/powerpoint/2010/main" val="3050053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20E960-CFA9-4813-A08F-E5DA0468F8A3}" type="datetimeFigureOut">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F81B15-61DA-44F2-9CB0-B00728E2D2BF}" type="slidenum">
              <a:rPr lang="en-US" smtClean="0"/>
              <a:t>‹#›</a:t>
            </a:fld>
            <a:endParaRPr lang="en-US"/>
          </a:p>
        </p:txBody>
      </p:sp>
    </p:spTree>
    <p:extLst>
      <p:ext uri="{BB962C8B-B14F-4D97-AF65-F5344CB8AC3E}">
        <p14:creationId xmlns:p14="http://schemas.microsoft.com/office/powerpoint/2010/main" val="3935751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20E960-CFA9-4813-A08F-E5DA0468F8A3}" type="datetimeFigureOut">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F81B15-61DA-44F2-9CB0-B00728E2D2BF}" type="slidenum">
              <a:rPr lang="en-US" smtClean="0"/>
              <a:t>‹#›</a:t>
            </a:fld>
            <a:endParaRPr lang="en-US"/>
          </a:p>
        </p:txBody>
      </p:sp>
    </p:spTree>
    <p:extLst>
      <p:ext uri="{BB962C8B-B14F-4D97-AF65-F5344CB8AC3E}">
        <p14:creationId xmlns:p14="http://schemas.microsoft.com/office/powerpoint/2010/main" val="867970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0E960-CFA9-4813-A08F-E5DA0468F8A3}" type="datetimeFigureOut">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F81B15-61DA-44F2-9CB0-B00728E2D2BF}" type="slidenum">
              <a:rPr lang="en-US" smtClean="0"/>
              <a:t>‹#›</a:t>
            </a:fld>
            <a:endParaRPr lang="en-US"/>
          </a:p>
        </p:txBody>
      </p:sp>
    </p:spTree>
    <p:extLst>
      <p:ext uri="{BB962C8B-B14F-4D97-AF65-F5344CB8AC3E}">
        <p14:creationId xmlns:p14="http://schemas.microsoft.com/office/powerpoint/2010/main" val="2599840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0E960-CFA9-4813-A08F-E5DA0468F8A3}"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81B15-61DA-44F2-9CB0-B00728E2D2BF}" type="slidenum">
              <a:rPr lang="en-US" smtClean="0"/>
              <a:t>‹#›</a:t>
            </a:fld>
            <a:endParaRPr lang="en-US"/>
          </a:p>
        </p:txBody>
      </p:sp>
    </p:spTree>
    <p:extLst>
      <p:ext uri="{BB962C8B-B14F-4D97-AF65-F5344CB8AC3E}">
        <p14:creationId xmlns:p14="http://schemas.microsoft.com/office/powerpoint/2010/main" val="291460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20E960-CFA9-4813-A08F-E5DA0468F8A3}"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F81B15-61DA-44F2-9CB0-B00728E2D2BF}" type="slidenum">
              <a:rPr lang="en-US" smtClean="0"/>
              <a:t>‹#›</a:t>
            </a:fld>
            <a:endParaRPr lang="en-US"/>
          </a:p>
        </p:txBody>
      </p:sp>
    </p:spTree>
    <p:extLst>
      <p:ext uri="{BB962C8B-B14F-4D97-AF65-F5344CB8AC3E}">
        <p14:creationId xmlns:p14="http://schemas.microsoft.com/office/powerpoint/2010/main" val="395376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0E960-CFA9-4813-A08F-E5DA0468F8A3}" type="datetimeFigureOut">
              <a:rPr lang="en-US" smtClean="0"/>
              <a:t>5/6/2020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F81B15-61DA-44F2-9CB0-B00728E2D2BF}" type="slidenum">
              <a:rPr lang="en-US" smtClean="0"/>
              <a:t>‹#›</a:t>
            </a:fld>
            <a:endParaRPr lang="en-US"/>
          </a:p>
        </p:txBody>
      </p:sp>
    </p:spTree>
    <p:extLst>
      <p:ext uri="{BB962C8B-B14F-4D97-AF65-F5344CB8AC3E}">
        <p14:creationId xmlns:p14="http://schemas.microsoft.com/office/powerpoint/2010/main" val="2031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1090411" y="431441"/>
            <a:ext cx="9946783" cy="1873876"/>
          </a:xfrm>
        </p:spPr>
        <p:style>
          <a:lnRef idx="1">
            <a:schemeClr val="accent4"/>
          </a:lnRef>
          <a:fillRef idx="2">
            <a:schemeClr val="accent4"/>
          </a:fillRef>
          <a:effectRef idx="1">
            <a:schemeClr val="accent4"/>
          </a:effectRef>
          <a:fontRef idx="minor">
            <a:schemeClr val="dk1"/>
          </a:fontRef>
        </p:style>
        <p:txBody>
          <a:bodyPr>
            <a:normAutofit/>
          </a:bodyPr>
          <a:lstStyle/>
          <a:p>
            <a:r>
              <a:rPr lang="ar-IQ" sz="3600" b="1" dirty="0" smtClean="0">
                <a:solidFill>
                  <a:schemeClr val="tx1"/>
                </a:solidFill>
              </a:rPr>
              <a:t>                                                      </a:t>
            </a:r>
            <a:r>
              <a:rPr lang="ar-IQ" sz="3600" b="1" dirty="0"/>
              <a:t>اعداد              </a:t>
            </a:r>
            <a:br>
              <a:rPr lang="ar-IQ" sz="3600" b="1" dirty="0"/>
            </a:br>
            <a:r>
              <a:rPr lang="ar-IQ" sz="3600" b="1" dirty="0" smtClean="0"/>
              <a:t>                                        أ.م.د</a:t>
            </a:r>
            <a:r>
              <a:rPr lang="ar-IQ" sz="3600" b="1" dirty="0"/>
              <a:t>. ايمان الصافي </a:t>
            </a:r>
            <a:endParaRPr lang="en-US" sz="3600" b="1" dirty="0">
              <a:solidFill>
                <a:schemeClr val="tx1"/>
              </a:solidFill>
            </a:endParaRPr>
          </a:p>
        </p:txBody>
      </p:sp>
      <p:sp>
        <p:nvSpPr>
          <p:cNvPr id="3" name="Subtitle 2"/>
          <p:cNvSpPr>
            <a:spLocks noGrp="1"/>
          </p:cNvSpPr>
          <p:nvPr>
            <p:ph type="subTitle" idx="1"/>
          </p:nvPr>
        </p:nvSpPr>
        <p:spPr>
          <a:xfrm>
            <a:off x="1090410" y="2588654"/>
            <a:ext cx="9946783" cy="3812146"/>
          </a:xfrm>
        </p:spPr>
        <p:style>
          <a:lnRef idx="1">
            <a:schemeClr val="accent3"/>
          </a:lnRef>
          <a:fillRef idx="2">
            <a:schemeClr val="accent3"/>
          </a:fillRef>
          <a:effectRef idx="1">
            <a:schemeClr val="accent3"/>
          </a:effectRef>
          <a:fontRef idx="minor">
            <a:schemeClr val="dk1"/>
          </a:fontRef>
        </p:style>
        <p:txBody>
          <a:bodyPr/>
          <a:lstStyle/>
          <a:p>
            <a:endParaRPr lang="ar-IQ" dirty="0"/>
          </a:p>
          <a:p>
            <a:endParaRPr lang="ar-IQ" dirty="0"/>
          </a:p>
          <a:p>
            <a:pPr algn="just" rtl="1"/>
            <a:r>
              <a:rPr lang="ar-IQ" dirty="0"/>
              <a:t> </a:t>
            </a:r>
            <a:r>
              <a:rPr lang="ar-IQ" dirty="0" smtClean="0"/>
              <a:t>        </a:t>
            </a:r>
          </a:p>
          <a:p>
            <a:pPr algn="just" rtl="1"/>
            <a:r>
              <a:rPr lang="ar-IQ" dirty="0"/>
              <a:t> </a:t>
            </a:r>
            <a:r>
              <a:rPr lang="ar-IQ" dirty="0" smtClean="0"/>
              <a:t>     </a:t>
            </a:r>
          </a:p>
          <a:p>
            <a:pPr algn="just" rtl="1"/>
            <a:r>
              <a:rPr lang="ar-IQ" dirty="0"/>
              <a:t> </a:t>
            </a:r>
            <a:r>
              <a:rPr lang="ar-IQ" dirty="0" smtClean="0"/>
              <a:t>       ويراد بها ان يختار الشعب اشخاصا ينوبون عنه في مباشرة مظاهر السلطة ولفترة محددة ويطلق على هولاء اصطلاحا ( النواب ) ، والبرلمان المنتخب هو محور الديمقراطية النيابية والذي يتكون من مجلس واحد او مجلسين ، ولايشارك الشعب البرلمان في مباشرة السلطة . </a:t>
            </a:r>
            <a:endParaRPr lang="ar-IQ" dirty="0"/>
          </a:p>
        </p:txBody>
      </p:sp>
      <p:sp>
        <p:nvSpPr>
          <p:cNvPr id="4" name="Oval 3"/>
          <p:cNvSpPr/>
          <p:nvPr/>
        </p:nvSpPr>
        <p:spPr>
          <a:xfrm>
            <a:off x="6194739" y="542924"/>
            <a:ext cx="4494726" cy="165090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ar-IQ" sz="3600" b="1" dirty="0"/>
              <a:t>المحاضرة الرابعة</a:t>
            </a:r>
          </a:p>
          <a:p>
            <a:pPr algn="ctr"/>
            <a:r>
              <a:rPr lang="ar-IQ" sz="3600" b="1" dirty="0"/>
              <a:t>الديمقراطية النيابية</a:t>
            </a:r>
          </a:p>
        </p:txBody>
      </p:sp>
      <p:sp>
        <p:nvSpPr>
          <p:cNvPr id="5" name="Rounded Rectangle 4"/>
          <p:cNvSpPr/>
          <p:nvPr/>
        </p:nvSpPr>
        <p:spPr>
          <a:xfrm>
            <a:off x="4939048" y="2807595"/>
            <a:ext cx="2511381" cy="85000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IQ" sz="2800" b="1" dirty="0" smtClean="0"/>
              <a:t>مفهومها</a:t>
            </a:r>
            <a:endParaRPr lang="en-US" sz="2800" b="1" dirty="0"/>
          </a:p>
        </p:txBody>
      </p:sp>
    </p:spTree>
    <p:extLst>
      <p:ext uri="{BB962C8B-B14F-4D97-AF65-F5344CB8AC3E}">
        <p14:creationId xmlns:p14="http://schemas.microsoft.com/office/powerpoint/2010/main" val="994455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b="1" dirty="0" smtClean="0"/>
              <a:t>سبب ظهورالديمقراطية النيابية </a:t>
            </a:r>
            <a:br>
              <a:rPr lang="ar-IQ" sz="3600" b="1" dirty="0" smtClean="0"/>
            </a:br>
            <a:r>
              <a:rPr lang="ar-IQ" sz="3600" b="1" dirty="0" smtClean="0"/>
              <a:t>( النظام النيابي )</a:t>
            </a:r>
            <a:endParaRPr lang="en-US" sz="3600" b="1" dirty="0"/>
          </a:p>
        </p:txBody>
      </p:sp>
      <p:sp>
        <p:nvSpPr>
          <p:cNvPr id="3" name="Content Placeholder 2"/>
          <p:cNvSpPr>
            <a:spLocks noGrp="1"/>
          </p:cNvSpPr>
          <p:nvPr>
            <p:ph idx="1"/>
          </p:nvPr>
        </p:nvSpPr>
        <p:spPr>
          <a:xfrm>
            <a:off x="838200" y="2060619"/>
            <a:ext cx="10515600" cy="4116343"/>
          </a:xfrm>
        </p:spPr>
        <p:style>
          <a:lnRef idx="1">
            <a:schemeClr val="accent4"/>
          </a:lnRef>
          <a:fillRef idx="2">
            <a:schemeClr val="accent4"/>
          </a:fillRef>
          <a:effectRef idx="1">
            <a:schemeClr val="accent4"/>
          </a:effectRef>
          <a:fontRef idx="minor">
            <a:schemeClr val="dk1"/>
          </a:fontRef>
        </p:style>
        <p:txBody>
          <a:bodyPr/>
          <a:lstStyle/>
          <a:p>
            <a:pPr algn="r" rtl="1"/>
            <a:endParaRPr lang="ar-IQ" dirty="0" smtClean="0"/>
          </a:p>
          <a:p>
            <a:pPr marL="0" indent="0" algn="just" rtl="1">
              <a:buNone/>
            </a:pPr>
            <a:r>
              <a:rPr lang="ar-IQ" sz="2400" dirty="0"/>
              <a:t> </a:t>
            </a:r>
            <a:r>
              <a:rPr lang="ar-IQ" sz="2400" dirty="0" smtClean="0"/>
              <a:t>      </a:t>
            </a:r>
          </a:p>
          <a:p>
            <a:pPr marL="0" indent="0" algn="just" rtl="1">
              <a:buNone/>
            </a:pPr>
            <a:r>
              <a:rPr lang="ar-IQ" sz="2400" dirty="0" smtClean="0"/>
              <a:t>        ان النظام النيابي ليس وليد التنظير الفكري ، وانما وليد معاناة الشعب الانجليزي من استبداده حكامه ، وقد وصل الى الصورة التي نشاهدها في الوقت الحاضر ، بشكل تدريجي وليس طفرة واحدة ، ففي البدء كان الملوك هم الذين يختارون من يمثل الشعب وبالتالي لم يكن هناك نواب ، ثم تطور الامر فاصبح الشعب هو الذي يختار ممثليه عن طريق الانتخاب . </a:t>
            </a:r>
            <a:endParaRPr lang="en-US" sz="2400" dirty="0"/>
          </a:p>
        </p:txBody>
      </p:sp>
    </p:spTree>
    <p:extLst>
      <p:ext uri="{BB962C8B-B14F-4D97-AF65-F5344CB8AC3E}">
        <p14:creationId xmlns:p14="http://schemas.microsoft.com/office/powerpoint/2010/main" val="386854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6336"/>
            <a:ext cx="10515600" cy="1325563"/>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b="1" dirty="0" smtClean="0"/>
              <a:t>خصائص الديمقراطية النيابية ( النظام النيابي )</a:t>
            </a:r>
            <a:endParaRPr lang="en-US" sz="3600" b="1"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endParaRPr lang="ar-IQ" dirty="0" smtClean="0"/>
          </a:p>
          <a:p>
            <a:endParaRPr lang="ar-IQ" dirty="0"/>
          </a:p>
          <a:p>
            <a:endParaRPr lang="ar-IQ" dirty="0" smtClean="0"/>
          </a:p>
          <a:p>
            <a:pPr marL="0" indent="0" algn="just" rtl="1">
              <a:buNone/>
            </a:pPr>
            <a:r>
              <a:rPr lang="ar-IQ" dirty="0" smtClean="0"/>
              <a:t>      </a:t>
            </a:r>
            <a:r>
              <a:rPr lang="ar-IQ" sz="2400" dirty="0" smtClean="0"/>
              <a:t>ان فكرة النظام النيابي تقوم على وجود هيئات تباشر مظاهر السلطة نيابة عن الشعب صاحب السيادة ، ومن اهم هذه الهيئات البرلمان الذي يكون انتخاب اعضائه من قبل الشعب ، ويمارس هذا البرلمان سلطات فعلية لا اسمية في ممارسة اختصاصاته التشريعية والرقابية ، ولذلك لا وجود للبرلمان اذا كان دور البرلمان استشاريا ، كذلك تنتفي صفة النيابة اذا كان الاعضاء يدخلون الى البرلمان عن طريق التعيين او الوراثة . </a:t>
            </a:r>
            <a:endParaRPr lang="ar-IQ" sz="2400" dirty="0"/>
          </a:p>
        </p:txBody>
      </p:sp>
      <p:sp>
        <p:nvSpPr>
          <p:cNvPr id="4" name="Rounded Rectangle 3"/>
          <p:cNvSpPr/>
          <p:nvPr/>
        </p:nvSpPr>
        <p:spPr>
          <a:xfrm>
            <a:off x="4486140" y="1996225"/>
            <a:ext cx="3219719" cy="105606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2800" b="1" dirty="0" smtClean="0"/>
              <a:t>وجود برلمان منتخب </a:t>
            </a:r>
            <a:endParaRPr lang="en-US" sz="2800" b="1" dirty="0"/>
          </a:p>
        </p:txBody>
      </p:sp>
    </p:spTree>
    <p:extLst>
      <p:ext uri="{BB962C8B-B14F-4D97-AF65-F5344CB8AC3E}">
        <p14:creationId xmlns:p14="http://schemas.microsoft.com/office/powerpoint/2010/main" val="1151190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7699"/>
            <a:ext cx="10515600" cy="1325563"/>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b="1" dirty="0"/>
              <a:t>خصائص الديمقراطية النيابية ( النظام النيابي )</a:t>
            </a:r>
            <a:endParaRPr lang="en-US" sz="3600" b="1"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buNone/>
            </a:pPr>
            <a:endParaRPr lang="ar-IQ" dirty="0" smtClean="0"/>
          </a:p>
          <a:p>
            <a:pPr marL="0" indent="0" algn="r" rtl="1">
              <a:buNone/>
            </a:pPr>
            <a:endParaRPr lang="ar-IQ" dirty="0"/>
          </a:p>
          <a:p>
            <a:pPr marL="0" indent="0" algn="r" rtl="1">
              <a:buNone/>
            </a:pPr>
            <a:endParaRPr lang="ar-IQ" dirty="0" smtClean="0"/>
          </a:p>
          <a:p>
            <a:pPr marL="0" indent="0" algn="just" rtl="1">
              <a:buNone/>
            </a:pPr>
            <a:r>
              <a:rPr lang="ar-IQ" sz="2400" dirty="0"/>
              <a:t> </a:t>
            </a:r>
            <a:r>
              <a:rPr lang="ar-IQ" sz="2400" dirty="0" smtClean="0"/>
              <a:t>    </a:t>
            </a:r>
          </a:p>
          <a:p>
            <a:pPr marL="0" indent="0" algn="just" rtl="1">
              <a:buNone/>
            </a:pPr>
            <a:r>
              <a:rPr lang="ar-IQ" sz="2400" dirty="0"/>
              <a:t> </a:t>
            </a:r>
            <a:r>
              <a:rPr lang="ar-IQ" sz="2400" dirty="0" smtClean="0"/>
              <a:t>      من القواعد الاساسية في النظام النيابي ان النائب يمثل الامة باكملها وليس دائرته الانتخابية ، وقد ذهبت معظم النظم السياسية الحديثة الى تدوين هذا المبدأ في في دساتيرها او في القوانين التي تنظم عمل البرلمان ، ومنها دستور جمهورية العراق لسنة 2005 في المادة (49) اذ اكد على ذلك المبدأ . </a:t>
            </a:r>
            <a:endParaRPr lang="en-US" sz="2400" dirty="0"/>
          </a:p>
        </p:txBody>
      </p:sp>
      <p:sp>
        <p:nvSpPr>
          <p:cNvPr id="4" name="Rounded Rectangle 3"/>
          <p:cNvSpPr/>
          <p:nvPr/>
        </p:nvSpPr>
        <p:spPr>
          <a:xfrm>
            <a:off x="4441064" y="2034861"/>
            <a:ext cx="3309871" cy="108182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2800" b="1" dirty="0" smtClean="0"/>
              <a:t>النائب يمثل الامة </a:t>
            </a:r>
            <a:endParaRPr lang="en-US" sz="2800" b="1" dirty="0"/>
          </a:p>
        </p:txBody>
      </p:sp>
    </p:spTree>
    <p:extLst>
      <p:ext uri="{BB962C8B-B14F-4D97-AF65-F5344CB8AC3E}">
        <p14:creationId xmlns:p14="http://schemas.microsoft.com/office/powerpoint/2010/main" val="1551422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7910" y="249215"/>
            <a:ext cx="10515600" cy="1325563"/>
          </a:xfrm>
        </p:spPr>
        <p:style>
          <a:lnRef idx="1">
            <a:schemeClr val="accent6"/>
          </a:lnRef>
          <a:fillRef idx="2">
            <a:schemeClr val="accent6"/>
          </a:fillRef>
          <a:effectRef idx="1">
            <a:schemeClr val="accent6"/>
          </a:effectRef>
          <a:fontRef idx="minor">
            <a:schemeClr val="dk1"/>
          </a:fontRef>
        </p:style>
        <p:txBody>
          <a:bodyPr>
            <a:normAutofit/>
          </a:bodyPr>
          <a:lstStyle/>
          <a:p>
            <a:pPr algn="ctr" rtl="1"/>
            <a:r>
              <a:rPr lang="ar-IQ" sz="3600" b="1" dirty="0"/>
              <a:t>خصائص الديمقراطية النيابية ( النظام النيابي )</a:t>
            </a:r>
            <a:endParaRPr lang="en-US" sz="3600" b="1" dirty="0"/>
          </a:p>
        </p:txBody>
      </p:sp>
      <p:sp>
        <p:nvSpPr>
          <p:cNvPr id="3" name="Content Placeholder 2"/>
          <p:cNvSpPr>
            <a:spLocks noGrp="1"/>
          </p:cNvSpPr>
          <p:nvPr>
            <p:ph idx="1"/>
          </p:nvPr>
        </p:nvSpPr>
        <p:spPr>
          <a:xfrm>
            <a:off x="877910" y="1851382"/>
            <a:ext cx="10515600" cy="4351338"/>
          </a:xfrm>
        </p:spPr>
        <p:style>
          <a:lnRef idx="1">
            <a:schemeClr val="accent3"/>
          </a:lnRef>
          <a:fillRef idx="2">
            <a:schemeClr val="accent3"/>
          </a:fillRef>
          <a:effectRef idx="1">
            <a:schemeClr val="accent3"/>
          </a:effectRef>
          <a:fontRef idx="minor">
            <a:schemeClr val="dk1"/>
          </a:fontRef>
        </p:style>
        <p:txBody>
          <a:bodyPr>
            <a:normAutofit/>
          </a:bodyPr>
          <a:lstStyle/>
          <a:p>
            <a:endParaRPr lang="ar-IQ" sz="2400" b="1" dirty="0" smtClean="0"/>
          </a:p>
          <a:p>
            <a:endParaRPr lang="ar-IQ" sz="2400" b="1" dirty="0" smtClean="0"/>
          </a:p>
          <a:p>
            <a:pPr marL="0" indent="0">
              <a:buNone/>
            </a:pPr>
            <a:endParaRPr lang="ar-IQ" sz="2400" b="1" dirty="0"/>
          </a:p>
          <a:p>
            <a:endParaRPr lang="ar-IQ" sz="2400" b="1" dirty="0" smtClean="0"/>
          </a:p>
          <a:p>
            <a:pPr marL="0" indent="0" algn="just" rtl="1">
              <a:buNone/>
            </a:pPr>
            <a:r>
              <a:rPr lang="ar-IQ" sz="2400" b="1" dirty="0" smtClean="0"/>
              <a:t>          </a:t>
            </a:r>
            <a:r>
              <a:rPr lang="ar-IQ" sz="2400" dirty="0" smtClean="0"/>
              <a:t>ذكرنا ان النواب يمثلون الامة وهم مستقلون عن الناخبين خلال فترة النيابة وحتى يكون هناك توافق بين الموضوعين اي تمثيل الامة والاستقلال في اتخاذ القرار ، لابد ان يكون هذا التمثيل لفترة محددة حتى تستطيع الامة صاحبة السيادة ان تراقب وتقيم اداء من يمثلها ومن ثم يعود لها امر تجديد الثقة في النائب او سحبها منه تبعا لادائه خلال الفصل التشريعي المنصرم . </a:t>
            </a:r>
          </a:p>
          <a:p>
            <a:pPr marL="0" indent="0" algn="just" rtl="1">
              <a:buNone/>
            </a:pPr>
            <a:r>
              <a:rPr lang="ar-IQ" sz="2400" b="1" dirty="0"/>
              <a:t> </a:t>
            </a:r>
            <a:r>
              <a:rPr lang="ar-IQ" sz="2400" b="1" dirty="0" smtClean="0"/>
              <a:t>      </a:t>
            </a:r>
            <a:r>
              <a:rPr lang="ar-IQ" sz="2400" dirty="0" smtClean="0"/>
              <a:t>هذا وان مدة العضوية في البرلمان مسألة اعتبارية تختلف باختلاف الدساتير ، فالبعض يحددها باربع او خمس سنوات ( فترة معقولة ) ، والبعض يمتد لمدة اطول ستة وسبعة وثمانية وتسعة سنوات . </a:t>
            </a:r>
            <a:endParaRPr lang="en-US" sz="2400" b="1" dirty="0"/>
          </a:p>
        </p:txBody>
      </p:sp>
      <p:sp>
        <p:nvSpPr>
          <p:cNvPr id="4" name="Rounded Rectangle 3"/>
          <p:cNvSpPr/>
          <p:nvPr/>
        </p:nvSpPr>
        <p:spPr>
          <a:xfrm rot="10800000" flipV="1">
            <a:off x="4612462" y="2054824"/>
            <a:ext cx="3046496" cy="10876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2800" b="1" dirty="0" smtClean="0"/>
              <a:t>نيابة البرلمان </a:t>
            </a:r>
          </a:p>
          <a:p>
            <a:pPr algn="ctr"/>
            <a:r>
              <a:rPr lang="ar-IQ" sz="2800" b="1" dirty="0" smtClean="0"/>
              <a:t>عن الامة مؤقتة</a:t>
            </a:r>
            <a:endParaRPr lang="en-US" sz="2800" b="1" dirty="0"/>
          </a:p>
        </p:txBody>
      </p:sp>
    </p:spTree>
    <p:extLst>
      <p:ext uri="{BB962C8B-B14F-4D97-AF65-F5344CB8AC3E}">
        <p14:creationId xmlns:p14="http://schemas.microsoft.com/office/powerpoint/2010/main" val="3791839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218976"/>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b="1" dirty="0"/>
              <a:t>خصائص الديمقراطية النيابية ( النظام النيابي )</a:t>
            </a:r>
            <a:endParaRPr lang="en-US" sz="3600" b="1" dirty="0"/>
          </a:p>
        </p:txBody>
      </p:sp>
      <p:sp>
        <p:nvSpPr>
          <p:cNvPr id="3" name="Content Placeholder 2"/>
          <p:cNvSpPr>
            <a:spLocks noGrp="1"/>
          </p:cNvSpPr>
          <p:nvPr>
            <p:ph idx="1"/>
          </p:nvPr>
        </p:nvSpPr>
        <p:spPr>
          <a:xfrm>
            <a:off x="838200" y="1825625"/>
            <a:ext cx="10515600" cy="4351338"/>
          </a:xfrm>
        </p:spPr>
        <p:style>
          <a:lnRef idx="1">
            <a:schemeClr val="accent3"/>
          </a:lnRef>
          <a:fillRef idx="2">
            <a:schemeClr val="accent3"/>
          </a:fillRef>
          <a:effectRef idx="1">
            <a:schemeClr val="accent3"/>
          </a:effectRef>
          <a:fontRef idx="minor">
            <a:schemeClr val="dk1"/>
          </a:fontRef>
        </p:style>
        <p:txBody>
          <a:bodyPr/>
          <a:lstStyle/>
          <a:p>
            <a:endParaRPr lang="ar-IQ" dirty="0" smtClean="0"/>
          </a:p>
          <a:p>
            <a:endParaRPr lang="ar-IQ" dirty="0"/>
          </a:p>
          <a:p>
            <a:endParaRPr lang="ar-IQ" dirty="0" smtClean="0"/>
          </a:p>
          <a:p>
            <a:pPr marL="0" indent="0" algn="just" rtl="1">
              <a:buNone/>
            </a:pPr>
            <a:r>
              <a:rPr lang="ar-IQ" dirty="0"/>
              <a:t> </a:t>
            </a:r>
            <a:r>
              <a:rPr lang="ar-IQ" dirty="0" smtClean="0"/>
              <a:t>      </a:t>
            </a:r>
            <a:r>
              <a:rPr lang="ar-IQ" sz="2400" dirty="0" smtClean="0"/>
              <a:t>تنحصر مهمة الناخبين في النظام النيابي باختيار من ينوب عنه في مباشرة السلطة ولايجوز لهم التدخل في اعمال البرلمان ، اذ يستقل البرلمان بمباشرة مظاهر السيادة المناطة به دستوريا خلال الفترة النيابية عن جمهور الناخبين ، ولايحق لهم الاشتراك في مباشرة  اي مظهر من تلك المظاهر ، فليس لهم حق اقتراح القوانين او الاعتراض عليها كما هو الحال في الديمقراطية شبه المباشرة . </a:t>
            </a:r>
            <a:endParaRPr lang="en-US" dirty="0"/>
          </a:p>
        </p:txBody>
      </p:sp>
      <p:sp>
        <p:nvSpPr>
          <p:cNvPr id="4" name="Rounded Rectangle 3"/>
          <p:cNvSpPr/>
          <p:nvPr/>
        </p:nvSpPr>
        <p:spPr>
          <a:xfrm>
            <a:off x="4494727" y="1970466"/>
            <a:ext cx="3088783" cy="113334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2800" b="1" dirty="0" smtClean="0"/>
              <a:t>استقلال البرلمان </a:t>
            </a:r>
          </a:p>
          <a:p>
            <a:pPr algn="ctr"/>
            <a:r>
              <a:rPr lang="ar-IQ" sz="2800" b="1" dirty="0" smtClean="0"/>
              <a:t>عن هيئة الناخبين </a:t>
            </a:r>
            <a:endParaRPr lang="en-US" sz="2800" b="1" dirty="0"/>
          </a:p>
        </p:txBody>
      </p:sp>
    </p:spTree>
    <p:extLst>
      <p:ext uri="{BB962C8B-B14F-4D97-AF65-F5344CB8AC3E}">
        <p14:creationId xmlns:p14="http://schemas.microsoft.com/office/powerpoint/2010/main" val="3897717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451</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                                                      اعداد                                                       أ.م.د. ايمان الصافي </vt:lpstr>
      <vt:lpstr>سبب ظهورالديمقراطية النيابية  ( النظام النيابي )</vt:lpstr>
      <vt:lpstr>خصائص الديمقراطية النيابية ( النظام النيابي )</vt:lpstr>
      <vt:lpstr>خصائص الديمقراطية النيابية ( النظام النيابي )</vt:lpstr>
      <vt:lpstr>خصائص الديمقراطية النيابية ( النظام النيابي )</vt:lpstr>
      <vt:lpstr>خصائص الديمقراطية النيابية ( النظام النيابي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22</cp:revision>
  <dcterms:created xsi:type="dcterms:W3CDTF">2020-05-05T22:39:32Z</dcterms:created>
  <dcterms:modified xsi:type="dcterms:W3CDTF">2020-05-06T01:45:26Z</dcterms:modified>
</cp:coreProperties>
</file>