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0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1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0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3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E2BC-D119-4FA6-9D13-7402538F2ECB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C750-D2FB-45E3-9D7B-D271A256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579" y="336751"/>
            <a:ext cx="10122795" cy="18784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IQ" sz="3600" b="1" dirty="0"/>
              <a:t>                                     اعداد              </a:t>
            </a:r>
            <a:br>
              <a:rPr lang="ar-IQ" sz="3600" b="1" dirty="0"/>
            </a:br>
            <a:r>
              <a:rPr lang="ar-IQ" sz="3600" b="1" dirty="0"/>
              <a:t>                                        أ.م.د. ايمان الصافي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79" y="2627291"/>
            <a:ext cx="10122794" cy="35159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 </a:t>
            </a:r>
            <a:r>
              <a:rPr lang="ar-IQ" dirty="0" smtClean="0"/>
              <a:t>                                                                                                              </a:t>
            </a:r>
          </a:p>
          <a:p>
            <a:endParaRPr lang="ar-IQ" dirty="0"/>
          </a:p>
          <a:p>
            <a:endParaRPr lang="ar-IQ" dirty="0" smtClean="0"/>
          </a:p>
          <a:p>
            <a:pPr algn="just" rtl="1"/>
            <a:r>
              <a:rPr lang="ar-IQ" dirty="0"/>
              <a:t> </a:t>
            </a:r>
            <a:r>
              <a:rPr lang="ar-IQ" dirty="0" smtClean="0"/>
              <a:t>       ويراد بها قيام الشعب بانتخاب من ينوب عنه في تولي السلطة مع وجوب العودة الى الشعب في بعض القضايا الهامة ليتخذ فيها القراربنفسه . </a:t>
            </a:r>
          </a:p>
          <a:p>
            <a:pPr algn="just" rtl="1"/>
            <a:r>
              <a:rPr lang="ar-IQ" dirty="0"/>
              <a:t> </a:t>
            </a:r>
            <a:r>
              <a:rPr lang="ar-IQ" dirty="0" smtClean="0"/>
              <a:t>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90186" y="502328"/>
            <a:ext cx="5615187" cy="15472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3600" b="1" dirty="0" smtClean="0">
                <a:solidFill>
                  <a:schemeClr val="tx1"/>
                </a:solidFill>
              </a:rPr>
              <a:t>المحاضرة الخامسة</a:t>
            </a:r>
            <a:endParaRPr lang="ar-IQ" sz="3600" b="1" dirty="0">
              <a:solidFill>
                <a:schemeClr val="tx1"/>
              </a:solidFill>
            </a:endParaRPr>
          </a:p>
          <a:p>
            <a:pPr algn="just" rtl="1"/>
            <a:r>
              <a:rPr lang="ar-IQ" sz="3600" b="1" dirty="0">
                <a:solidFill>
                  <a:schemeClr val="tx1"/>
                </a:solidFill>
              </a:rPr>
              <a:t>الديمقراطية </a:t>
            </a:r>
            <a:r>
              <a:rPr lang="ar-IQ" sz="3600" b="1" dirty="0" smtClean="0">
                <a:solidFill>
                  <a:schemeClr val="tx1"/>
                </a:solidFill>
              </a:rPr>
              <a:t>شبه المباشرة </a:t>
            </a:r>
            <a:endParaRPr lang="ar-IQ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4725" y="2923504"/>
            <a:ext cx="2498501" cy="6954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مفهومها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026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" y="55095"/>
            <a:ext cx="11616744" cy="13583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/>
              <a:t>انواع الاستفتاء </a:t>
            </a:r>
            <a:r>
              <a:rPr lang="ar-IQ" sz="3600" b="1" dirty="0" smtClean="0"/>
              <a:t>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571224"/>
            <a:ext cx="11706896" cy="51644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just" rtl="1"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964546" y="1790164"/>
            <a:ext cx="4237149" cy="7083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من حيث </a:t>
            </a:r>
            <a:r>
              <a:rPr lang="ar-IQ" sz="2800" b="1" dirty="0" smtClean="0">
                <a:solidFill>
                  <a:schemeClr val="tx1"/>
                </a:solidFill>
              </a:rPr>
              <a:t>توقيت اجرائه الاستفتاء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926427" y="2615999"/>
            <a:ext cx="313385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09385" y="2989083"/>
            <a:ext cx="2734617" cy="518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68203" y="3003773"/>
            <a:ext cx="2704564" cy="576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838675" y="3651697"/>
            <a:ext cx="2954628" cy="7212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استفتاء سابق 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255688" y="3738106"/>
            <a:ext cx="3026535" cy="6825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استفتاء لاحق </a:t>
            </a:r>
            <a:endParaRPr lang="en-US" sz="2400" b="1" dirty="0"/>
          </a:p>
        </p:txBody>
      </p:sp>
      <p:sp>
        <p:nvSpPr>
          <p:cNvPr id="13" name="Down Arrow 12"/>
          <p:cNvSpPr/>
          <p:nvPr/>
        </p:nvSpPr>
        <p:spPr>
          <a:xfrm>
            <a:off x="9144002" y="4530684"/>
            <a:ext cx="343974" cy="319077"/>
          </a:xfrm>
          <a:prstGeom prst="downArrow">
            <a:avLst>
              <a:gd name="adj1" fmla="val 50000"/>
              <a:gd name="adj2" fmla="val 54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H="1">
            <a:off x="2569331" y="4546053"/>
            <a:ext cx="399247" cy="319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79433" y="5088184"/>
            <a:ext cx="3874664" cy="13780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000" dirty="0" smtClean="0"/>
              <a:t>   ويكون استفتاء سابق اذا عرض مشروع القانون أو فكرته على الشعب قبل اقراره من البرلمان . 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21595" y="5098889"/>
            <a:ext cx="4134118" cy="13780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000" dirty="0" smtClean="0"/>
              <a:t>   ويكون استفتاء لاحق اذا عرض مشروع القانون على الشعب بعد اقراره من قبل البرلمان . 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4893972" y="5007018"/>
            <a:ext cx="2640169" cy="150933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000" dirty="0" smtClean="0"/>
              <a:t> وفي كلتا الحالتين لاينفذ مشروع القانون ، اذا لم يوافق عليه الشعب 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851562" y="4420688"/>
            <a:ext cx="2464427" cy="586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68578" y="4466623"/>
            <a:ext cx="2569337" cy="602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4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47" y="0"/>
            <a:ext cx="11109101" cy="14166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امثلة على </a:t>
            </a:r>
            <a:r>
              <a:rPr lang="ar-IQ" sz="3600" b="1" dirty="0"/>
              <a:t>الاستفتاء 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47" y="1687133"/>
            <a:ext cx="11109101" cy="45928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sz="2400" b="1" dirty="0" smtClean="0"/>
              <a:t>1. </a:t>
            </a:r>
            <a:r>
              <a:rPr lang="ar-IQ" sz="2400" dirty="0" smtClean="0"/>
              <a:t>اخذت سويسرا في دستورها الاتحادي لسنة 1998(النافذ) بالاستفتاء التشريعي بنوعيه ،  الاجباري في المادة (140) ، والاختياري في المادة (141) . </a:t>
            </a:r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b="1" dirty="0" smtClean="0"/>
              <a:t>2. </a:t>
            </a:r>
            <a:r>
              <a:rPr lang="ar-IQ" sz="2400" dirty="0" smtClean="0"/>
              <a:t>اخذ دستور جمهورية العراق لسنة 2005(النافذ) بالاستفتاء الدستوري اذ وضع هذا الدستور وصوت الشعب على مواده وقد اكدت  ديباجته على ذلك ، والاستفتاء الشعبي الاجباري في المادة (126)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65" y="197700"/>
            <a:ext cx="10736687" cy="13992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ثالثا : الاعتراض الشعبي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854557"/>
            <a:ext cx="10722735" cy="432240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dirty="0" smtClean="0"/>
              <a:t>   ويراد به حق الشعب في الاعتراض على قانون اقره البرلمان ، إلا ان هذا الاعتراض يجب ان يقدم من عدد محدد من الناخبين ، وان يتم خلال مدة محددة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وفي حالة انقضاء المدة التي حددها الدستور للاعتراض دون استعماله فيستمر نفاذ القانون ولايجوز الاعتراض عليه بعد ذلك ، اما اذا حصل الاعتراض وفقا للضوابط التي وضعها الدستور فيجب عرض القانون على الشعب لبيان رأيه فيه ، فاذا وافق عليه تأكد نفاذه ، اما اذا لم تحصل موافقته سقط القانون بإثر رجعي ، حيث تزول جميع الاثار التي رتبها قبل الاعتراض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550535" y="2086378"/>
            <a:ext cx="2897746" cy="6825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المفهوم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4880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امثلة الاعتراض 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endParaRPr lang="ar-IQ" sz="2400" b="1" dirty="0" smtClean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/>
              <a:t> </a:t>
            </a:r>
            <a:r>
              <a:rPr lang="ar-IQ" sz="2400" dirty="0" smtClean="0"/>
              <a:t>اخذ الدستور السويسري لسنة 1998 ( النافذ) بالاعتراض الشعبي في المادة (141) حيث اجاز لخمسين الف ناخب او ثمان مقاطعات طلب عرض الموضوعات الاتية على الشعب للتصويت عليها بالموافقة او الرفض بالاعتراض عليها ، وهي ( القوانين الاتحادية ، القوانين الاتحادية الطارئة التي تمتد صلاحيتها لاكثر من عام ، القرارات الاتحادية اذا كان الدستور او القانون يقضيان بذلك ، المعاهدات الدولية التي لم يحدد لها تاريخ انتهاء او التي لايمكن انهاؤها وكذلك التي تنقضي بالانضمام الى معاهدات اخرى ) ، هذا وتعد الموضوعات التي تعرض للتصويت مرفوضة اذا لم يوافق عليها غالبية المصوتين 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66162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78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رابعا : اقالة الناخبين للنواب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sz="2400" dirty="0" smtClean="0"/>
              <a:t>ويراد به جوازعزل النائب من قبل الناخبين الذي انتخبوه وفقا للالية التي رسمها الدستور ، بطلب يتقدم به عدد محدد من الناخبين كأن يكون ربع او خمس العدد الاجمالي للناخبين ، ويجوز للنائب المعزول ان يرشح نفسه في الانتخابات القادمة وفي حال فوزه يتحمل من اقترحوا عزله مصاريف حملته الانتخابية ، لذلك يلزمون بتقديم كفالة مالية عندما يطالبون بعزل النائب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</a:t>
            </a:r>
            <a:r>
              <a:rPr lang="ar-IQ" sz="2400" dirty="0" smtClean="0"/>
              <a:t>طبق هذا النظام في بعض دساتير الولايات المتحدة الامريكية كدستور لوس انجلوس لسنة 1903 ودستور كاليفورنيا لسنة 1911 . </a:t>
            </a:r>
            <a:endParaRPr lang="ar-IQ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9169757" y="2150772"/>
            <a:ext cx="2047741" cy="5022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المفهوم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69757" y="4456090"/>
            <a:ext cx="2047741" cy="5022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المثال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6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90"/>
            <a:ext cx="10515600" cy="11545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خامسا: الحل الشعبي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011"/>
            <a:ext cx="10515600" cy="4476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ويراد به حق الشعب في حل المجلس النيابي ، على بناءً على طلب يقدم من من عدد محدد من الناخبين ، ومن ثم يعرض الامر على الشعب لاستفتائه فيه ، وفي حالة موافقة اغلبية المصوتين او اغلبية الناخبين على الطلب يحل المجلس ، ويجب تحديد موعد لانتخاب مجلس جديد ، اما اذا رفض </a:t>
            </a:r>
            <a:r>
              <a:rPr lang="ar-IQ" sz="2400" dirty="0"/>
              <a:t>اغلبية المصوتين او اغلبية </a:t>
            </a:r>
            <a:r>
              <a:rPr lang="ar-IQ" sz="2400" dirty="0" smtClean="0"/>
              <a:t>الناخبين الطلب عد ذلك بمثابة تجديد ثقة باعضاء المجلس النيابي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dirty="0"/>
              <a:t> </a:t>
            </a:r>
            <a:r>
              <a:rPr lang="ar-IQ" sz="2400" dirty="0" smtClean="0"/>
              <a:t>  اخذت بهذا الاسلوب بعض المقاطعات السويسرية وكذلك بعض دساتير الولايات الالمانية التي صدرت بعد الحرب العالمية الاولى 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195516" y="1996226"/>
            <a:ext cx="2009104" cy="4765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المفهوم </a:t>
            </a:r>
          </a:p>
        </p:txBody>
      </p:sp>
      <p:sp>
        <p:nvSpPr>
          <p:cNvPr id="5" name="Rectangle 4"/>
          <p:cNvSpPr/>
          <p:nvPr/>
        </p:nvSpPr>
        <p:spPr>
          <a:xfrm>
            <a:off x="9311426" y="4262907"/>
            <a:ext cx="1893194" cy="5151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المثال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37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5" y="139018"/>
            <a:ext cx="11264183" cy="153523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سادسا : عزل رئيس الجمهورية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1851382"/>
            <a:ext cx="11264184" cy="4845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dirty="0" smtClean="0"/>
              <a:t>  قد يجيز الدستور للشعب عزل رئيس الجمهورية اذا تبين له ان الرئيس ليس على قدر المسؤولية والامانة المناطتان به ولم يؤدي واجباته الدستورية . </a:t>
            </a:r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لقد اخذ دستور فايمر الالماني لسنة 1919(الملغى) بهذا المظهر اذ اجاز عزل رئيس الجمهورية من قبل الشعب بعد مراعاة الاجراءات التالية : 1. ان يقدم طلب العزل من عدد محدد من الناخبين . 2. موافقة مجلس (الرايشستاغ ) على طلب العزل باغلبية الثلثين . 3. وبعد استكمال ماتقدم ذكره يعرض طلب العزل على الشعب لابداء رأيه فيه ،وعند عرض الامر على الاستفتاء يجب ان يتوقف الرئيس عن مباشرة مهامه الدستورية حتى اعلان نتيجة الاستفتاء ، فاذا وافق الشعب على طلب العزل يتنحى رئيس الجمهورية ، واذا لم يوافق على الطلب عد ذلك بمثابة تجديد ثقة برئيس الجمهورية ويترتب على ذلك حل مجلس </a:t>
            </a:r>
            <a:r>
              <a:rPr lang="ar-IQ" sz="2400" dirty="0"/>
              <a:t>(الرايشستاغ ) </a:t>
            </a:r>
            <a:r>
              <a:rPr lang="ar-IQ" sz="2400" dirty="0" smtClean="0"/>
              <a:t>. </a:t>
            </a:r>
            <a:endParaRPr lang="ar-IQ" sz="2400" dirty="0"/>
          </a:p>
        </p:txBody>
      </p:sp>
      <p:sp>
        <p:nvSpPr>
          <p:cNvPr id="4" name="Rectangle 3"/>
          <p:cNvSpPr/>
          <p:nvPr/>
        </p:nvSpPr>
        <p:spPr>
          <a:xfrm>
            <a:off x="9427336" y="2090392"/>
            <a:ext cx="1854558" cy="4765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المفهوم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9427336" y="3765482"/>
            <a:ext cx="1893194" cy="5022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المثال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739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تقدير الديمقراطية شبه المباشرة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dirty="0" smtClean="0"/>
              <a:t>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smtClean="0"/>
              <a:t>ان </a:t>
            </a:r>
            <a:r>
              <a:rPr lang="ar-IQ" sz="2400" dirty="0" smtClean="0"/>
              <a:t>الاخذ بمظاهر الديمقراطية شبه المباشرة يقرب النظام النيابي من المبادىء الديمقراطية التي تهدف الى تحقيق مبدأ حكم الشعب بواسطة الشعب وللشعب ، وهو الشعار الذي لاحظنا بعض الدساتير قد نصت عليه كأحد مبادئها الاساسية ، إلا ان النصوص الدستورية غير كافية لوحدها للحكم على هذا النظام السياسي او ذاك بتطبيقه مظاهر الديمقراطية شبه المباشرة من عدمه ، وانما يجب النظر الى الجانب العملي ثم نقيم كيفية تطبيق النصوص الدستورية ، حيث ان نجاح هذا النظام (الديمقراطية شبه المباشرة)  يعتمد على مدى النضوج السياسي والثقافي التي وصلت إليه الشعوب ( حكاما ومحكومين ) 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16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53" y="429520"/>
            <a:ext cx="10901966" cy="13992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/>
              <a:t>سبب ظهورالديمقراطية </a:t>
            </a:r>
            <a:r>
              <a:rPr lang="ar-IQ" sz="3600" b="1" dirty="0" smtClean="0"/>
              <a:t>شبه المباشرة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80" y="2115691"/>
            <a:ext cx="10903039" cy="44862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  </a:t>
            </a:r>
            <a:r>
              <a:rPr lang="ar-IQ" sz="2400" dirty="0" smtClean="0"/>
              <a:t>عندما تبين للكافة ان الديمقراطية المباشرة - التي تقوم على فكرة تولي الشعب لكافة مظاهرالسيادة - انها تعد ضربا من الخيال لاستحالة تولي الشعب وانفراده بكل جزئيات الحكم واعمال السلطات العامة ، اتجهت الشعوب للاخذ بالنظام النيابي حيث يختار الشعب من ينوب عنه في ادارة شؤون الدولة ، إلا ان تطور الشعوب من الناحيتين السياسية والثقافية جعلها تشعر بابتعاد النظام النيابي عن الصورة المثلى للديمقراطية والتي تفترض مباشرة الشعب للسلطة بنفسه ، مما ادى الى المطالبة بتطوير النظام النيابي وذلك من خلال اشراك الشعب مع البرلمان في مباشرة مظاهر السيادة وبشكل فعلي ، فظهرت الديمقراطية شبه المباشرة والتي تعني قيام الشعب بانتخاب من ينوب عنه في تولي السلطة مع وجوب العودة إلى الشعب في بعض القضايا المهمة ليتخذ فيها القرار بنفسه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9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b="1" dirty="0" smtClean="0">
                <a:solidFill>
                  <a:schemeClr val="tx1"/>
                </a:solidFill>
              </a:rPr>
              <a:t>التمييز بين الديمقراطية شبه المباشرة وانواع الديمقراطية الاخرى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rtl="1"/>
            <a:endParaRPr lang="ar-IQ" dirty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تعد الديمقراطية شبه المباشرة نظام وسط بين الديمقراطية المباشرة والديمقراطية النيابية</a:t>
            </a:r>
            <a:r>
              <a:rPr lang="en-US" sz="2400" dirty="0" smtClean="0"/>
              <a:t> </a:t>
            </a:r>
            <a:r>
              <a:rPr lang="ar-IQ" sz="2400" dirty="0" smtClean="0"/>
              <a:t>، حيث تقوم على وجود برلمان منتخب كماهو الحال في النظام النيابي مع احتفاظ الشعب لنفسه ببعض مظاهر السيادة يمارسها وفقا لوسائل معينة يحددها الدستور ،ويرى جانب من الفقه القانوني </a:t>
            </a:r>
            <a:r>
              <a:rPr lang="en-US" sz="2400" dirty="0" smtClean="0"/>
              <a:t> </a:t>
            </a:r>
            <a:r>
              <a:rPr lang="ar-IQ" sz="2400" dirty="0" smtClean="0"/>
              <a:t>ان الاخذ بالديمقراطية شبه المباشرة اكثر اتفاقا والديمقراطية السليمة وذلك لمشاركة الشعب باهم الشؤون العامة مما يؤدي الى التخفيف من سيطرة الاحزاب السياسية على الناخبين ، ويحول دون استبداد المجالس النيابية ، وكذلك تحقق الثبات والاستقرار اللازمين للنظام السياسي القائم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على خلاف الديمقراطية المباشرة التي تقوم على فكرة تولي الشعب بنفسه لكافة مظاهر السيادة والسلطة واعمال السلطات العامة ، والديمقراطية النيابية التي تقوم على فكرة اختيار الشعب لمن ينوب عنه في ممارسة مظاهر السيادة وادارة شؤون الدولة اذ تنقطع صلة الناخب من يمثله فور الفوز وانتهاء الانتخابات ، وبذلك يلاحظ اختلاف الديمقراطية المباشرة وتميزها عن انواع الديمقراطية الاخرى والمذكورة اعلاه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45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dirty="0" smtClean="0"/>
              <a:t> </a:t>
            </a:r>
            <a:r>
              <a:rPr lang="ar-IQ" sz="3600" b="1" dirty="0" smtClean="0">
                <a:solidFill>
                  <a:schemeClr val="tx1"/>
                </a:solidFill>
              </a:rPr>
              <a:t>مظاهرالديمقراطية شبه المباشرة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983" y="1814529"/>
            <a:ext cx="10515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endParaRPr lang="ar-IQ" sz="2000" b="1" dirty="0" smtClean="0"/>
          </a:p>
          <a:p>
            <a:pPr marL="0" indent="0" algn="ctr" rtl="1">
              <a:buNone/>
            </a:pPr>
            <a:endParaRPr lang="ar-IQ" sz="2000" b="1" dirty="0"/>
          </a:p>
          <a:p>
            <a:pPr marL="0" indent="0" algn="ctr" rtl="1">
              <a:buNone/>
            </a:pPr>
            <a:endParaRPr lang="ar-IQ" sz="2000" b="1" dirty="0" smtClean="0"/>
          </a:p>
          <a:p>
            <a:pPr marL="0" indent="0" algn="ct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     </a:t>
            </a:r>
            <a:endParaRPr lang="en-US" sz="2000" b="1" dirty="0"/>
          </a:p>
        </p:txBody>
      </p:sp>
      <p:sp>
        <p:nvSpPr>
          <p:cNvPr id="5" name="Down Arrow 4"/>
          <p:cNvSpPr/>
          <p:nvPr/>
        </p:nvSpPr>
        <p:spPr>
          <a:xfrm>
            <a:off x="5892836" y="2060621"/>
            <a:ext cx="406327" cy="90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88078" y="2891306"/>
            <a:ext cx="1945784" cy="858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34282" y="2326688"/>
            <a:ext cx="2309826" cy="6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98380" y="2986355"/>
            <a:ext cx="1643420" cy="1492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8658302" y="3054456"/>
            <a:ext cx="2534722" cy="5801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أولا: الاقتراح الشعبي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533862" y="3792827"/>
            <a:ext cx="2584947" cy="6696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ثانيا: الاستفتاء الشعبي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89195" y="4658927"/>
            <a:ext cx="2992991" cy="7135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ثالثا: الاعتراض الشعبي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46242" y="2891306"/>
            <a:ext cx="1346594" cy="1572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640587" y="2658931"/>
            <a:ext cx="2215326" cy="1202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469648" y="2264015"/>
            <a:ext cx="2423188" cy="653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382591" y="4757882"/>
            <a:ext cx="2629168" cy="7098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سادسا: عزل رئيس الجمهورية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198968" y="3990198"/>
            <a:ext cx="3051059" cy="6719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خامسا: الحل الشعبي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953037" y="3005151"/>
            <a:ext cx="2592701" cy="7449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رابعا: اقالة الناخبين للنواب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2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/>
              <a:t>أولا: الاقتراح 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ويراد به قيام الناحبين باعداد مشروع قانون يعالج مسألة محددة ثم يعرض على البرلمان لمناقشته ، وفي الغالب يشترط الدستور توقيع عدد محدد من الناخبين على المشروع بغية مناقشته من قبل البرلمان ، وقد لايقدم الناخبون مشروع قانون كامل ومبوب ، وانما يقترحون فكرة او مضمون الموضوع الذي يراد تنظيمه بموجب تشريع ، ويتولى البرلمان مهمة الصياغة القانونية . </a:t>
            </a:r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428186" y="2176528"/>
            <a:ext cx="3335628" cy="837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/>
              <a:t>المفهوم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681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2878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/>
              <a:t>أولا: الاقتراح الشعبي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738"/>
            <a:ext cx="10515600" cy="50613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sz="2400" dirty="0" smtClean="0"/>
              <a:t>لاتشترط  الدساتير عادة في الاقتراح الشعبي شيء ، سوى ان يكون الاقتراح مقدم من قبل عدد من الناخبين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dirty="0" smtClean="0"/>
              <a:t>   </a:t>
            </a:r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sz="2400" dirty="0" smtClean="0"/>
              <a:t>طبق الاقتراح الشعبي في سويسرا في دستورها الصادر سنة 1998والنافذ سنة 2000 ، اذ اجاز الدستور الاتحادي للناخبين اللجوء الى الاقتراح الشعبي في المسائل الدستورية دون التشريعية ، حيث منحت المادة (138) لمائة الف شخص متمتع بحق التصويت اقتراح مراجعة شاملة للدستورالاتحادي على ان يقدم هذا الاقتراح للشعب للتصويت عليه ، كما اجازت المادة (139) منه لمائة الف شخص متمتع بحق التصويت اقتراح مراجعة جزئية للدستور الاتحادي الذي يقدم اما بصيغة عامة او بصيغة نصوص ، ويتوجب هنا تقديمه للبرلمان  للموافقة او الرفض ، فاذا تمت الموافقة يتم صياغته صياغه قانونية وعرضه كمشروع تعديل على الشعب للتصويت عليه . </a:t>
            </a:r>
            <a:endParaRPr lang="en-US" sz="24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9079606" y="1895642"/>
            <a:ext cx="2060620" cy="57954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الشروط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21968" y="3590758"/>
            <a:ext cx="1931832" cy="5626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المثال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103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ثانيا : الاستفتاء الشعبي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 rtl="1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dirty="0" smtClean="0"/>
              <a:t>  </a:t>
            </a:r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ويراد به عرض موضوع معين على الشعب بمفهومه السياسي لغرض معرفة وجهة نظره فيه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82732" y="2276386"/>
            <a:ext cx="3026535" cy="7856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المفهوم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534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73575"/>
            <a:ext cx="11907395" cy="11727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/>
              <a:t>انواع الاستفتاء 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5" y="1608657"/>
            <a:ext cx="11968920" cy="53828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rtl="1">
              <a:buNone/>
            </a:pPr>
            <a:endParaRPr lang="ar-IQ" dirty="0"/>
          </a:p>
          <a:p>
            <a:pPr marL="0" indent="0" algn="ctr" rtl="1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dirty="0"/>
          </a:p>
          <a:p>
            <a:pPr marL="0" indent="0" algn="ctr" rtl="1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dirty="0" smtClean="0"/>
              <a:t> </a:t>
            </a:r>
            <a:r>
              <a:rPr lang="ar-IQ" dirty="0"/>
              <a:t>              </a:t>
            </a:r>
          </a:p>
          <a:p>
            <a:pPr marL="0" indent="0" algn="just" rtl="1">
              <a:buNone/>
            </a:pPr>
            <a:r>
              <a:rPr lang="ar-IQ" dirty="0"/>
              <a:t>            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       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ctr" rtl="1">
              <a:buNone/>
            </a:pPr>
            <a:endParaRPr lang="ar-IQ" sz="2600" dirty="0"/>
          </a:p>
          <a:p>
            <a:pPr marL="0" indent="0" algn="ctr" rtl="1">
              <a:buNone/>
            </a:pPr>
            <a:r>
              <a:rPr lang="ar-IQ" dirty="0" smtClean="0"/>
              <a:t>                                                  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988793" y="1608657"/>
            <a:ext cx="3591059" cy="7727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من حيث موضوع الاستفتاء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41186" y="2437926"/>
            <a:ext cx="354813" cy="656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071939" y="3607055"/>
            <a:ext cx="2704563" cy="7727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400" b="1" dirty="0" smtClean="0"/>
              <a:t>الاستفتاء الدستوري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162540" y="3637123"/>
            <a:ext cx="2781837" cy="7727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الاستفتاء </a:t>
            </a:r>
            <a:r>
              <a:rPr lang="ar-IQ" sz="2400" b="1" dirty="0" smtClean="0"/>
              <a:t>التشريعي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181081" y="3648801"/>
            <a:ext cx="2753932" cy="7727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الاستفتاء </a:t>
            </a:r>
            <a:r>
              <a:rPr lang="ar-IQ" sz="2400" b="1" dirty="0" smtClean="0"/>
              <a:t>السياسي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20066" y="3660477"/>
            <a:ext cx="2647252" cy="7493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2400" b="1" dirty="0" smtClean="0"/>
          </a:p>
          <a:p>
            <a:pPr algn="ctr"/>
            <a:r>
              <a:rPr lang="ar-IQ" sz="2400" b="1" dirty="0" smtClean="0"/>
              <a:t>الاستفتاء الشخصي</a:t>
            </a:r>
            <a:endParaRPr lang="en-US" sz="2400" b="1" dirty="0" smtClean="0"/>
          </a:p>
          <a:p>
            <a:pPr algn="ctr"/>
            <a:r>
              <a:rPr lang="ar-IQ" sz="2400" b="1" dirty="0" smtClean="0"/>
              <a:t> 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50734" y="2661324"/>
            <a:ext cx="3872250" cy="55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05469" y="2918296"/>
            <a:ext cx="1366660" cy="447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452871" y="2938234"/>
            <a:ext cx="1233580" cy="507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814201" y="2649448"/>
            <a:ext cx="3926985" cy="448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10203286" y="4461263"/>
            <a:ext cx="348426" cy="461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367787" y="4487201"/>
            <a:ext cx="371341" cy="4357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663772" y="4461263"/>
            <a:ext cx="346655" cy="410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1368184" y="4462327"/>
            <a:ext cx="376386" cy="463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017203" y="5003865"/>
            <a:ext cx="3006102" cy="16759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400" dirty="0" smtClean="0"/>
              <a:t>   </a:t>
            </a:r>
            <a:r>
              <a:rPr lang="ar-IQ" sz="2000" dirty="0" smtClean="0"/>
              <a:t>ويراد به اخذ رأي الشعب لاقرار دستور جديد أو لاجراء تعديل على دستور نافذ . 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352595" y="5022350"/>
            <a:ext cx="2616138" cy="16759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000" dirty="0" smtClean="0"/>
              <a:t>   ويراد به اخذ رأي الشعب بمشروع قانون معين .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3426559" y="5044412"/>
            <a:ext cx="2821084" cy="16538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000" dirty="0" smtClean="0"/>
              <a:t>   ويراد به اخذ رأي الشعب في مسألة سياسية هامة كالموافقة على عقد معاهدة دولية أو قرار سياسي مهم . 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 rot="10800000" flipV="1">
            <a:off x="54385" y="5003865"/>
            <a:ext cx="3267222" cy="16869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IQ" sz="2000" dirty="0" smtClean="0">
                <a:solidFill>
                  <a:schemeClr val="tx1"/>
                </a:solidFill>
              </a:rPr>
              <a:t>ويراد به اخذ رأي الشعب في بشخصية سياسية مهمة كحالة طرح اسم المرشح لرئاسة الدولة أو لرئاسة الحكومة على الشعب لغرض الموافقة من عدمها على تولي ذلك الشخص للرئاسة </a:t>
            </a:r>
            <a:r>
              <a:rPr lang="ar-IQ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0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44" y="167424"/>
            <a:ext cx="11121980" cy="14070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b="1" dirty="0"/>
              <a:t>انواع الاستفتاء الشعبي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1848118"/>
            <a:ext cx="11127346" cy="50098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</a:t>
            </a:r>
            <a:endParaRPr lang="ar-IQ" sz="2400" dirty="0"/>
          </a:p>
          <a:p>
            <a:pPr marL="0" indent="0" algn="just" rtl="1">
              <a:buNone/>
            </a:pPr>
            <a:r>
              <a:rPr lang="ar-IQ" dirty="0" smtClean="0"/>
              <a:t> 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41661" y="1944709"/>
            <a:ext cx="4314421" cy="914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28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من </a:t>
            </a:r>
            <a:r>
              <a:rPr lang="ar-IQ" sz="2800" b="1" dirty="0">
                <a:solidFill>
                  <a:schemeClr val="tx1"/>
                </a:solidFill>
              </a:rPr>
              <a:t>حيث </a:t>
            </a:r>
            <a:r>
              <a:rPr lang="ar-IQ" sz="2800" b="1" dirty="0" smtClean="0">
                <a:solidFill>
                  <a:schemeClr val="tx1"/>
                </a:solidFill>
              </a:rPr>
              <a:t>وجوب اجراء الاستفتاء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>
            <a:off x="5839227" y="2975020"/>
            <a:ext cx="319288" cy="476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58515" y="3139231"/>
            <a:ext cx="2343955" cy="785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34873" y="3213282"/>
            <a:ext cx="2088925" cy="71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675808" y="4050401"/>
            <a:ext cx="3078051" cy="6568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الاستفتاء الاجباري 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635617" y="4050401"/>
            <a:ext cx="3195234" cy="7147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الاستفتاء الاختياري</a:t>
            </a:r>
            <a:endParaRPr lang="en-US" sz="2400" b="1" dirty="0"/>
          </a:p>
        </p:txBody>
      </p:sp>
      <p:sp>
        <p:nvSpPr>
          <p:cNvPr id="17" name="Down Arrow 16"/>
          <p:cNvSpPr/>
          <p:nvPr/>
        </p:nvSpPr>
        <p:spPr>
          <a:xfrm>
            <a:off x="9050628" y="4832785"/>
            <a:ext cx="328410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923504" y="4890743"/>
            <a:ext cx="347729" cy="408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50806" y="5346324"/>
            <a:ext cx="3831463" cy="14102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400" dirty="0" smtClean="0"/>
              <a:t>  </a:t>
            </a:r>
            <a:r>
              <a:rPr lang="ar-IQ" sz="2000" dirty="0" smtClean="0"/>
              <a:t>يكون الاستفتاء اجباري اذا الزم الدستور السلطات المختصة بعرض مسألة ما على الشعب فانها ملزمة باجرائه . 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262128" y="5346324"/>
            <a:ext cx="3915179" cy="14102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2000" dirty="0" smtClean="0"/>
              <a:t>  يكون الاستفتاء اختياري اذا ترك الدستور تقدير الامر للسلطة المختصة فهي حرة في اجراء الاستفتاء من عدمه 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083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1468</Words>
  <Application>Microsoft Office PowerPoint</Application>
  <PresentationFormat>Widescreen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                                    اعداد                                                       أ.م.د. ايمان الصافي </vt:lpstr>
      <vt:lpstr>سبب ظهورالديمقراطية شبه المباشرة</vt:lpstr>
      <vt:lpstr>التمييز بين الديمقراطية شبه المباشرة وانواع الديمقراطية الاخرى </vt:lpstr>
      <vt:lpstr> مظاهرالديمقراطية شبه المباشرة </vt:lpstr>
      <vt:lpstr>أولا: الاقتراح الشعبي</vt:lpstr>
      <vt:lpstr>أولا: الاقتراح الشعبي</vt:lpstr>
      <vt:lpstr>ثانيا : الاستفتاء الشعبي </vt:lpstr>
      <vt:lpstr>انواع الاستفتاء الشعبي</vt:lpstr>
      <vt:lpstr>انواع الاستفتاء الشعبي</vt:lpstr>
      <vt:lpstr>انواع الاستفتاء الشعبي</vt:lpstr>
      <vt:lpstr>امثلة على الاستفتاء الشعبي</vt:lpstr>
      <vt:lpstr>ثالثا : الاعتراض الشعبي </vt:lpstr>
      <vt:lpstr>امثلة الاعتراض الشعبي</vt:lpstr>
      <vt:lpstr>رابعا : اقالة الناخبين للنواب </vt:lpstr>
      <vt:lpstr>خامسا: الحل الشعبي </vt:lpstr>
      <vt:lpstr>سادسا : عزل رئيس الجمهورية </vt:lpstr>
      <vt:lpstr>تقدير الديمقراطية شبه المباشرة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79</cp:revision>
  <dcterms:created xsi:type="dcterms:W3CDTF">2020-06-13T22:24:08Z</dcterms:created>
  <dcterms:modified xsi:type="dcterms:W3CDTF">2020-06-19T03:20:24Z</dcterms:modified>
</cp:coreProperties>
</file>