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F419AF-3DF9-497F-9FF7-91CC198F0F81}"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410B1-F83A-4A6D-839D-E4C31FDF29DF}" type="slidenum">
              <a:rPr lang="en-US" smtClean="0"/>
              <a:t>‹#›</a:t>
            </a:fld>
            <a:endParaRPr lang="en-US"/>
          </a:p>
        </p:txBody>
      </p:sp>
    </p:spTree>
    <p:extLst>
      <p:ext uri="{BB962C8B-B14F-4D97-AF65-F5344CB8AC3E}">
        <p14:creationId xmlns:p14="http://schemas.microsoft.com/office/powerpoint/2010/main" val="2967376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419AF-3DF9-497F-9FF7-91CC198F0F81}"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410B1-F83A-4A6D-839D-E4C31FDF29DF}" type="slidenum">
              <a:rPr lang="en-US" smtClean="0"/>
              <a:t>‹#›</a:t>
            </a:fld>
            <a:endParaRPr lang="en-US"/>
          </a:p>
        </p:txBody>
      </p:sp>
    </p:spTree>
    <p:extLst>
      <p:ext uri="{BB962C8B-B14F-4D97-AF65-F5344CB8AC3E}">
        <p14:creationId xmlns:p14="http://schemas.microsoft.com/office/powerpoint/2010/main" val="2014965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419AF-3DF9-497F-9FF7-91CC198F0F81}"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410B1-F83A-4A6D-839D-E4C31FDF29DF}" type="slidenum">
              <a:rPr lang="en-US" smtClean="0"/>
              <a:t>‹#›</a:t>
            </a:fld>
            <a:endParaRPr lang="en-US"/>
          </a:p>
        </p:txBody>
      </p:sp>
    </p:spTree>
    <p:extLst>
      <p:ext uri="{BB962C8B-B14F-4D97-AF65-F5344CB8AC3E}">
        <p14:creationId xmlns:p14="http://schemas.microsoft.com/office/powerpoint/2010/main" val="678383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F419AF-3DF9-497F-9FF7-91CC198F0F81}"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410B1-F83A-4A6D-839D-E4C31FDF29DF}" type="slidenum">
              <a:rPr lang="en-US" smtClean="0"/>
              <a:t>‹#›</a:t>
            </a:fld>
            <a:endParaRPr lang="en-US"/>
          </a:p>
        </p:txBody>
      </p:sp>
    </p:spTree>
    <p:extLst>
      <p:ext uri="{BB962C8B-B14F-4D97-AF65-F5344CB8AC3E}">
        <p14:creationId xmlns:p14="http://schemas.microsoft.com/office/powerpoint/2010/main" val="1699320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F419AF-3DF9-497F-9FF7-91CC198F0F81}" type="datetimeFigureOut">
              <a:rPr lang="en-US" smtClean="0"/>
              <a:t>6/27/2020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3410B1-F83A-4A6D-839D-E4C31FDF29DF}" type="slidenum">
              <a:rPr lang="en-US" smtClean="0"/>
              <a:t>‹#›</a:t>
            </a:fld>
            <a:endParaRPr lang="en-US"/>
          </a:p>
        </p:txBody>
      </p:sp>
    </p:spTree>
    <p:extLst>
      <p:ext uri="{BB962C8B-B14F-4D97-AF65-F5344CB8AC3E}">
        <p14:creationId xmlns:p14="http://schemas.microsoft.com/office/powerpoint/2010/main" val="33186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F419AF-3DF9-497F-9FF7-91CC198F0F81}" type="datetimeFigureOut">
              <a:rPr lang="en-US" smtClean="0"/>
              <a:t>6/27/2020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410B1-F83A-4A6D-839D-E4C31FDF29DF}" type="slidenum">
              <a:rPr lang="en-US" smtClean="0"/>
              <a:t>‹#›</a:t>
            </a:fld>
            <a:endParaRPr lang="en-US"/>
          </a:p>
        </p:txBody>
      </p:sp>
    </p:spTree>
    <p:extLst>
      <p:ext uri="{BB962C8B-B14F-4D97-AF65-F5344CB8AC3E}">
        <p14:creationId xmlns:p14="http://schemas.microsoft.com/office/powerpoint/2010/main" val="1765314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F419AF-3DF9-497F-9FF7-91CC198F0F81}" type="datetimeFigureOut">
              <a:rPr lang="en-US" smtClean="0"/>
              <a:t>6/27/2020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3410B1-F83A-4A6D-839D-E4C31FDF29DF}" type="slidenum">
              <a:rPr lang="en-US" smtClean="0"/>
              <a:t>‹#›</a:t>
            </a:fld>
            <a:endParaRPr lang="en-US"/>
          </a:p>
        </p:txBody>
      </p:sp>
    </p:spTree>
    <p:extLst>
      <p:ext uri="{BB962C8B-B14F-4D97-AF65-F5344CB8AC3E}">
        <p14:creationId xmlns:p14="http://schemas.microsoft.com/office/powerpoint/2010/main" val="1444801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F419AF-3DF9-497F-9FF7-91CC198F0F81}" type="datetimeFigureOut">
              <a:rPr lang="en-US" smtClean="0"/>
              <a:t>6/27/2020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3410B1-F83A-4A6D-839D-E4C31FDF29DF}" type="slidenum">
              <a:rPr lang="en-US" smtClean="0"/>
              <a:t>‹#›</a:t>
            </a:fld>
            <a:endParaRPr lang="en-US"/>
          </a:p>
        </p:txBody>
      </p:sp>
    </p:spTree>
    <p:extLst>
      <p:ext uri="{BB962C8B-B14F-4D97-AF65-F5344CB8AC3E}">
        <p14:creationId xmlns:p14="http://schemas.microsoft.com/office/powerpoint/2010/main" val="2346180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F419AF-3DF9-497F-9FF7-91CC198F0F81}" type="datetimeFigureOut">
              <a:rPr lang="en-US" smtClean="0"/>
              <a:t>6/27/2020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3410B1-F83A-4A6D-839D-E4C31FDF29DF}" type="slidenum">
              <a:rPr lang="en-US" smtClean="0"/>
              <a:t>‹#›</a:t>
            </a:fld>
            <a:endParaRPr lang="en-US"/>
          </a:p>
        </p:txBody>
      </p:sp>
    </p:spTree>
    <p:extLst>
      <p:ext uri="{BB962C8B-B14F-4D97-AF65-F5344CB8AC3E}">
        <p14:creationId xmlns:p14="http://schemas.microsoft.com/office/powerpoint/2010/main" val="4073070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419AF-3DF9-497F-9FF7-91CC198F0F81}" type="datetimeFigureOut">
              <a:rPr lang="en-US" smtClean="0"/>
              <a:t>6/27/2020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410B1-F83A-4A6D-839D-E4C31FDF29DF}" type="slidenum">
              <a:rPr lang="en-US" smtClean="0"/>
              <a:t>‹#›</a:t>
            </a:fld>
            <a:endParaRPr lang="en-US"/>
          </a:p>
        </p:txBody>
      </p:sp>
    </p:spTree>
    <p:extLst>
      <p:ext uri="{BB962C8B-B14F-4D97-AF65-F5344CB8AC3E}">
        <p14:creationId xmlns:p14="http://schemas.microsoft.com/office/powerpoint/2010/main" val="4099800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F419AF-3DF9-497F-9FF7-91CC198F0F81}" type="datetimeFigureOut">
              <a:rPr lang="en-US" smtClean="0"/>
              <a:t>6/27/2020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3410B1-F83A-4A6D-839D-E4C31FDF29DF}" type="slidenum">
              <a:rPr lang="en-US" smtClean="0"/>
              <a:t>‹#›</a:t>
            </a:fld>
            <a:endParaRPr lang="en-US"/>
          </a:p>
        </p:txBody>
      </p:sp>
    </p:spTree>
    <p:extLst>
      <p:ext uri="{BB962C8B-B14F-4D97-AF65-F5344CB8AC3E}">
        <p14:creationId xmlns:p14="http://schemas.microsoft.com/office/powerpoint/2010/main" val="1311081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F419AF-3DF9-497F-9FF7-91CC198F0F81}" type="datetimeFigureOut">
              <a:rPr lang="en-US" smtClean="0"/>
              <a:t>6/27/2020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3410B1-F83A-4A6D-839D-E4C31FDF29DF}" type="slidenum">
              <a:rPr lang="en-US" smtClean="0"/>
              <a:t>‹#›</a:t>
            </a:fld>
            <a:endParaRPr lang="en-US"/>
          </a:p>
        </p:txBody>
      </p:sp>
    </p:spTree>
    <p:extLst>
      <p:ext uri="{BB962C8B-B14F-4D97-AF65-F5344CB8AC3E}">
        <p14:creationId xmlns:p14="http://schemas.microsoft.com/office/powerpoint/2010/main" val="2774586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6519" y="272358"/>
            <a:ext cx="10998556" cy="2303417"/>
          </a:xfrm>
        </p:spPr>
        <p:style>
          <a:lnRef idx="1">
            <a:schemeClr val="accent1"/>
          </a:lnRef>
          <a:fillRef idx="2">
            <a:schemeClr val="accent1"/>
          </a:fillRef>
          <a:effectRef idx="1">
            <a:schemeClr val="accent1"/>
          </a:effectRef>
          <a:fontRef idx="minor">
            <a:schemeClr val="dk1"/>
          </a:fontRef>
        </p:style>
        <p:txBody>
          <a:bodyPr>
            <a:normAutofit/>
          </a:bodyPr>
          <a:lstStyle/>
          <a:p>
            <a:r>
              <a:rPr lang="ar-IQ" sz="3600" b="1" dirty="0"/>
              <a:t>اعداد              </a:t>
            </a:r>
            <a:r>
              <a:rPr lang="ar-IQ" sz="3600" b="1" dirty="0" smtClean="0"/>
              <a:t>                           اعداد  </a:t>
            </a:r>
            <a:r>
              <a:rPr lang="ar-IQ" sz="3600" b="1" dirty="0"/>
              <a:t/>
            </a:r>
            <a:br>
              <a:rPr lang="ar-IQ" sz="3600" b="1" dirty="0"/>
            </a:br>
            <a:r>
              <a:rPr lang="ar-IQ" sz="3600" b="1" dirty="0"/>
              <a:t>                                       </a:t>
            </a:r>
            <a:r>
              <a:rPr lang="ar-IQ" sz="3600" b="1" dirty="0" smtClean="0"/>
              <a:t>        </a:t>
            </a:r>
            <a:r>
              <a:rPr lang="ar-IQ" sz="3600" b="1" dirty="0"/>
              <a:t>أ.م.د. ايمان الصافي </a:t>
            </a:r>
            <a:endParaRPr lang="en-US" sz="3600" b="1" dirty="0"/>
          </a:p>
        </p:txBody>
      </p:sp>
      <p:sp>
        <p:nvSpPr>
          <p:cNvPr id="3" name="Subtitle 2"/>
          <p:cNvSpPr>
            <a:spLocks noGrp="1"/>
          </p:cNvSpPr>
          <p:nvPr>
            <p:ph type="subTitle" idx="1"/>
          </p:nvPr>
        </p:nvSpPr>
        <p:spPr>
          <a:xfrm>
            <a:off x="476519" y="2743200"/>
            <a:ext cx="10998556" cy="3696237"/>
          </a:xfrm>
        </p:spPr>
        <p:style>
          <a:lnRef idx="1">
            <a:schemeClr val="accent2"/>
          </a:lnRef>
          <a:fillRef idx="2">
            <a:schemeClr val="accent2"/>
          </a:fillRef>
          <a:effectRef idx="1">
            <a:schemeClr val="accent2"/>
          </a:effectRef>
          <a:fontRef idx="minor">
            <a:schemeClr val="dk1"/>
          </a:fontRef>
        </p:style>
        <p:txBody>
          <a:bodyPr/>
          <a:lstStyle/>
          <a:p>
            <a:endParaRPr lang="ar-IQ" dirty="0" smtClean="0"/>
          </a:p>
          <a:p>
            <a:pPr algn="just" rtl="1"/>
            <a:r>
              <a:rPr lang="ar-IQ" dirty="0"/>
              <a:t> </a:t>
            </a:r>
            <a:r>
              <a:rPr lang="ar-IQ" dirty="0" smtClean="0"/>
              <a:t>     </a:t>
            </a:r>
          </a:p>
          <a:p>
            <a:pPr algn="just" rtl="1"/>
            <a:r>
              <a:rPr lang="ar-IQ" dirty="0"/>
              <a:t> </a:t>
            </a:r>
            <a:r>
              <a:rPr lang="ar-IQ" dirty="0" smtClean="0"/>
              <a:t>    تباينت اراء الفقه السياسي والدستوري حول مفهوم الانتخابات ، نظرا لاختلاف التكييف القانوني لها باختلاف التوجهات الفقهية ، فذهب رأي الى اعتبار الانتخاب حق شخصي ، وذهب رأي ثاني الى عده وظيفة اجتماعية ، وتوجه رأي ثالث الى اعتباره مكنة او سلطة قانونية ، وعليه لابد من بيان هذه التوجهات الفقهية في تكيييف الانتخابات قبل الشروع بتعريفها ، وذلك على النحو الاتي : </a:t>
            </a:r>
            <a:endParaRPr lang="en-US" dirty="0"/>
          </a:p>
        </p:txBody>
      </p:sp>
      <p:sp>
        <p:nvSpPr>
          <p:cNvPr id="4" name="Oval 3"/>
          <p:cNvSpPr/>
          <p:nvPr/>
        </p:nvSpPr>
        <p:spPr>
          <a:xfrm>
            <a:off x="6001555" y="471505"/>
            <a:ext cx="5473520" cy="1905122"/>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rtl="1"/>
            <a:r>
              <a:rPr lang="ar-IQ" sz="3600" b="1" dirty="0">
                <a:solidFill>
                  <a:schemeClr val="tx1"/>
                </a:solidFill>
              </a:rPr>
              <a:t>المحاضرة </a:t>
            </a:r>
            <a:r>
              <a:rPr lang="ar-IQ" sz="3600" b="1" dirty="0" smtClean="0">
                <a:solidFill>
                  <a:schemeClr val="tx1"/>
                </a:solidFill>
              </a:rPr>
              <a:t>السادسة</a:t>
            </a:r>
            <a:endParaRPr lang="ar-IQ" sz="3600" b="1" dirty="0">
              <a:solidFill>
                <a:schemeClr val="tx1"/>
              </a:solidFill>
            </a:endParaRPr>
          </a:p>
          <a:p>
            <a:pPr algn="ctr" rtl="1"/>
            <a:r>
              <a:rPr lang="ar-IQ" sz="3600" b="1" dirty="0" smtClean="0">
                <a:solidFill>
                  <a:schemeClr val="tx1"/>
                </a:solidFill>
              </a:rPr>
              <a:t>الانتخابات</a:t>
            </a:r>
          </a:p>
          <a:p>
            <a:pPr algn="ctr" rtl="1"/>
            <a:r>
              <a:rPr lang="ar-IQ" sz="3600" b="1" dirty="0" smtClean="0">
                <a:solidFill>
                  <a:schemeClr val="tx1"/>
                </a:solidFill>
              </a:rPr>
              <a:t>(مفهومها ، تكييفها) </a:t>
            </a:r>
            <a:endParaRPr lang="ar-IQ" sz="3600" b="1" dirty="0">
              <a:solidFill>
                <a:schemeClr val="tx1"/>
              </a:solidFill>
            </a:endParaRPr>
          </a:p>
        </p:txBody>
      </p:sp>
    </p:spTree>
    <p:extLst>
      <p:ext uri="{BB962C8B-B14F-4D97-AF65-F5344CB8AC3E}">
        <p14:creationId xmlns:p14="http://schemas.microsoft.com/office/powerpoint/2010/main" val="31215277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b="1" dirty="0" smtClean="0"/>
              <a:t>التكييف القانوني للانتخاب</a:t>
            </a:r>
            <a:endParaRPr lang="en-US" sz="3600" b="1"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buNone/>
            </a:pPr>
            <a:endParaRPr lang="ar-IQ" dirty="0" smtClean="0"/>
          </a:p>
          <a:p>
            <a:pPr marL="0" indent="0" algn="ctr" rtl="1">
              <a:buNone/>
            </a:pPr>
            <a:r>
              <a:rPr lang="ar-IQ" dirty="0"/>
              <a:t> </a:t>
            </a:r>
            <a:r>
              <a:rPr lang="ar-IQ" dirty="0" smtClean="0"/>
              <a:t>                        </a:t>
            </a:r>
          </a:p>
          <a:p>
            <a:pPr marL="0" indent="0" algn="ctr" rtl="1">
              <a:buNone/>
            </a:pPr>
            <a:endParaRPr lang="ar-IQ" dirty="0"/>
          </a:p>
          <a:p>
            <a:pPr marL="0" indent="0" algn="just" rtl="1">
              <a:buNone/>
            </a:pPr>
            <a:r>
              <a:rPr lang="ar-IQ" dirty="0" smtClean="0"/>
              <a:t>     </a:t>
            </a:r>
            <a:r>
              <a:rPr lang="ar-IQ" sz="2400" dirty="0" smtClean="0"/>
              <a:t>يعد الانتخاب وفقا لهذا الرأي حق مكفول لكل فرد يتمتع بصفة المواطنة ، ويستندون اصحاب هذا الرأي إلى مبدأ سيادة الشعب ، فالسيادة وفقا لهذا الرأي مجزأة بين المواطنين ، ولذلك يجوز لكل مواطن له حصة في السيادة المشاركة في الانتخاب ، وهو حق من حقوقه الطبيعية التي لايجوز ان يحرم من مباشرتها ، والاخذ بهذه النظرية يرتب عدة نتائج منها : </a:t>
            </a:r>
          </a:p>
        </p:txBody>
      </p:sp>
      <p:sp>
        <p:nvSpPr>
          <p:cNvPr id="4" name="Rounded Rectangle 3"/>
          <p:cNvSpPr/>
          <p:nvPr/>
        </p:nvSpPr>
        <p:spPr>
          <a:xfrm>
            <a:off x="4582732" y="2086377"/>
            <a:ext cx="3026535" cy="953037"/>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IQ" sz="2800" b="1" dirty="0" smtClean="0"/>
              <a:t>الانتخاب حق شخصي</a:t>
            </a:r>
            <a:endParaRPr lang="en-US" sz="2800" b="1" dirty="0"/>
          </a:p>
        </p:txBody>
      </p:sp>
    </p:spTree>
    <p:extLst>
      <p:ext uri="{BB962C8B-B14F-4D97-AF65-F5344CB8AC3E}">
        <p14:creationId xmlns:p14="http://schemas.microsoft.com/office/powerpoint/2010/main" val="72638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a:bodyPr>
          <a:lstStyle/>
          <a:p>
            <a:pPr algn="ctr"/>
            <a:r>
              <a:rPr lang="ar-IQ" sz="3600" b="1" dirty="0"/>
              <a:t>التكييف القانوني للانتخاب</a:t>
            </a:r>
            <a:endParaRPr lang="en-US" sz="3600"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lstStyle/>
          <a:p>
            <a:pPr marL="0" indent="0" algn="just" rtl="1">
              <a:buNone/>
            </a:pPr>
            <a:endParaRPr lang="ar-IQ" dirty="0" smtClean="0"/>
          </a:p>
          <a:p>
            <a:pPr marL="514350" indent="-514350" algn="just" rtl="1">
              <a:buAutoNum type="arabicPeriod"/>
            </a:pPr>
            <a:r>
              <a:rPr lang="ar-IQ" b="1" dirty="0" smtClean="0"/>
              <a:t>تقرير </a:t>
            </a:r>
            <a:r>
              <a:rPr lang="ar-IQ" b="1" dirty="0"/>
              <a:t>مبدأ الاقتراع العام : </a:t>
            </a:r>
            <a:r>
              <a:rPr lang="ar-IQ" sz="2400" dirty="0" smtClean="0"/>
              <a:t>حيث ان الانتخاب حق لكل فرد بصفته عضوا في الجماعة صاحبة السيادة ومن ثم لايجوز حرمان اي شخص من مباشرته إلا في حالات استثنائية تتعلق بعدم الاهلية العقلية او عدم الصلاحية الادبية . </a:t>
            </a:r>
          </a:p>
          <a:p>
            <a:pPr marL="0" indent="0" algn="just" rtl="1">
              <a:buNone/>
            </a:pPr>
            <a:endParaRPr lang="ar-IQ" sz="2400" dirty="0" smtClean="0"/>
          </a:p>
          <a:p>
            <a:pPr marL="0" indent="0" algn="just" rtl="1">
              <a:buNone/>
            </a:pPr>
            <a:r>
              <a:rPr lang="ar-IQ" sz="2400" b="1" dirty="0"/>
              <a:t> </a:t>
            </a:r>
            <a:r>
              <a:rPr lang="ar-IQ" sz="2400" b="1" dirty="0" smtClean="0"/>
              <a:t> 2. </a:t>
            </a:r>
            <a:r>
              <a:rPr lang="ar-IQ" b="1" dirty="0" smtClean="0"/>
              <a:t>حرية استعماله </a:t>
            </a:r>
            <a:r>
              <a:rPr lang="ar-IQ" sz="2400" b="1" dirty="0" smtClean="0"/>
              <a:t>: </a:t>
            </a:r>
            <a:r>
              <a:rPr lang="ar-IQ" sz="2400" dirty="0" smtClean="0"/>
              <a:t>اذا كان الانتخاب حق مقرر لمصلحة المواطن فله حرية المشاركة في التصويت او الامتناع عن ذلك ، لان التصويت وفقا لهذه النظرية اخياريا وليس اجباريا . </a:t>
            </a:r>
            <a:endParaRPr lang="ar-IQ" dirty="0"/>
          </a:p>
          <a:p>
            <a:pPr marL="0" indent="0" algn="just" rtl="1">
              <a:buNone/>
            </a:pPr>
            <a:endParaRPr lang="en-US" dirty="0"/>
          </a:p>
        </p:txBody>
      </p:sp>
    </p:spTree>
    <p:extLst>
      <p:ext uri="{BB962C8B-B14F-4D97-AF65-F5344CB8AC3E}">
        <p14:creationId xmlns:p14="http://schemas.microsoft.com/office/powerpoint/2010/main" val="42936414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3600" b="1" dirty="0"/>
              <a:t>التكييف القانوني للانتخاب</a:t>
            </a:r>
            <a:endParaRPr lang="en-US" sz="3600" b="1" dirty="0"/>
          </a:p>
        </p:txBody>
      </p:sp>
      <p:sp>
        <p:nvSpPr>
          <p:cNvPr id="3" name="Content Placeholder 2"/>
          <p:cNvSpPr>
            <a:spLocks noGrp="1"/>
          </p:cNvSpPr>
          <p:nvPr>
            <p:ph idx="1"/>
          </p:nvPr>
        </p:nvSpPr>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marL="0" indent="0">
              <a:buNone/>
            </a:pPr>
            <a:endParaRPr lang="ar-IQ" dirty="0" smtClean="0"/>
          </a:p>
          <a:p>
            <a:pPr marL="0" indent="0">
              <a:buNone/>
            </a:pPr>
            <a:endParaRPr lang="ar-IQ" dirty="0"/>
          </a:p>
          <a:p>
            <a:pPr marL="0" indent="0" algn="r" rtl="1">
              <a:buNone/>
            </a:pPr>
            <a:endParaRPr lang="ar-IQ" dirty="0" smtClean="0"/>
          </a:p>
          <a:p>
            <a:pPr marL="0" indent="0" algn="just" rtl="1">
              <a:buNone/>
            </a:pPr>
            <a:r>
              <a:rPr lang="ar-IQ" dirty="0"/>
              <a:t> </a:t>
            </a:r>
            <a:r>
              <a:rPr lang="ar-IQ" dirty="0" smtClean="0"/>
              <a:t> </a:t>
            </a:r>
            <a:r>
              <a:rPr lang="ar-IQ" dirty="0" smtClean="0"/>
              <a:t> </a:t>
            </a:r>
            <a:r>
              <a:rPr lang="ar-IQ" sz="2600" dirty="0" smtClean="0"/>
              <a:t>يعد </a:t>
            </a:r>
            <a:r>
              <a:rPr lang="ar-IQ" sz="2600" dirty="0" smtClean="0"/>
              <a:t>الانتخاب وفقا لهذا الرأي وظيفة اجتماعية وليس حقاً ، ويستند اصحاب هذا الرأي الى مبدأ سيادة الامة ، </a:t>
            </a:r>
            <a:r>
              <a:rPr lang="ar-IQ" sz="2600" dirty="0" smtClean="0"/>
              <a:t>ووفقا </a:t>
            </a:r>
            <a:r>
              <a:rPr lang="ar-IQ" sz="2600" dirty="0" smtClean="0"/>
              <a:t>للمبدأ المذكور </a:t>
            </a:r>
            <a:r>
              <a:rPr lang="ar-IQ" sz="2600" dirty="0" smtClean="0"/>
              <a:t>السيادة تعد </a:t>
            </a:r>
            <a:r>
              <a:rPr lang="ar-IQ" sz="2600" dirty="0" smtClean="0"/>
              <a:t>وحدة واحدة غير قابلة للتجزئة وتعود للامة ، والامة شخص معنوي يختلف عن الافراد الذين يتكون منهم وعليه لايجوز للفرد الادعاء </a:t>
            </a:r>
            <a:r>
              <a:rPr lang="ar-IQ" sz="2600" dirty="0" smtClean="0"/>
              <a:t>بحق له في مباشرة الانتخاب ، لانه لايمتلك جزأ من السيادة ، حيث لايمكن تقسيمها على الافراد كما يدعي اصحاب نظرية الانتخاب حق ، اما فيما يتعلق بمشاركة الافراد في الانتخاب فان ذلك لا يتأتى من كونهم شركاء في السيادة وانما يباشرونه باعتباره وظيفة اجتماعية تتجسد باختيارهم ممثلي الامة الذين ينوبون عنها في تولي السلطة ، </a:t>
            </a:r>
            <a:r>
              <a:rPr lang="ar-IQ" sz="2600" dirty="0"/>
              <a:t>والاخذ بهذه النظرية يرتب عدة نتائج منها : </a:t>
            </a:r>
          </a:p>
          <a:p>
            <a:pPr marL="0" indent="0" algn="just" rtl="1">
              <a:buNone/>
            </a:pPr>
            <a:r>
              <a:rPr lang="ar-IQ" sz="2600" dirty="0" smtClean="0"/>
              <a:t> </a:t>
            </a:r>
            <a:endParaRPr lang="ar-IQ" sz="2600" dirty="0"/>
          </a:p>
          <a:p>
            <a:pPr marL="0" indent="0" algn="just" rtl="1">
              <a:buNone/>
            </a:pPr>
            <a:r>
              <a:rPr lang="ar-IQ" sz="2600" dirty="0" smtClean="0"/>
              <a:t>  </a:t>
            </a:r>
          </a:p>
        </p:txBody>
      </p:sp>
      <p:sp>
        <p:nvSpPr>
          <p:cNvPr id="4" name="Rounded Rectangle 3"/>
          <p:cNvSpPr/>
          <p:nvPr/>
        </p:nvSpPr>
        <p:spPr>
          <a:xfrm>
            <a:off x="4194219" y="1996223"/>
            <a:ext cx="3803561" cy="978795"/>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ar-IQ" sz="2800" b="1" dirty="0" smtClean="0"/>
              <a:t>الانتخاب وظيفة اجتماعية </a:t>
            </a:r>
            <a:endParaRPr lang="en-US" sz="2800" b="1" dirty="0"/>
          </a:p>
        </p:txBody>
      </p:sp>
    </p:spTree>
    <p:extLst>
      <p:ext uri="{BB962C8B-B14F-4D97-AF65-F5344CB8AC3E}">
        <p14:creationId xmlns:p14="http://schemas.microsoft.com/office/powerpoint/2010/main" val="4046267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976" y="365125"/>
            <a:ext cx="10895526" cy="1386402"/>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ar-IQ" sz="3600" b="1" dirty="0"/>
              <a:t>التكييف القانوني للانتخاب</a:t>
            </a:r>
            <a:endParaRPr lang="en-US" sz="3600" dirty="0"/>
          </a:p>
        </p:txBody>
      </p:sp>
      <p:sp>
        <p:nvSpPr>
          <p:cNvPr id="3" name="Content Placeholder 2"/>
          <p:cNvSpPr>
            <a:spLocks noGrp="1"/>
          </p:cNvSpPr>
          <p:nvPr>
            <p:ph idx="1"/>
          </p:nvPr>
        </p:nvSpPr>
        <p:spPr>
          <a:xfrm>
            <a:off x="746976" y="1880315"/>
            <a:ext cx="10895526" cy="4803820"/>
          </a:xfrm>
        </p:spPr>
        <p:style>
          <a:lnRef idx="1">
            <a:schemeClr val="accent2"/>
          </a:lnRef>
          <a:fillRef idx="2">
            <a:schemeClr val="accent2"/>
          </a:fillRef>
          <a:effectRef idx="1">
            <a:schemeClr val="accent2"/>
          </a:effectRef>
          <a:fontRef idx="minor">
            <a:schemeClr val="dk1"/>
          </a:fontRef>
        </p:style>
        <p:txBody>
          <a:bodyPr>
            <a:normAutofit/>
          </a:bodyPr>
          <a:lstStyle/>
          <a:p>
            <a:pPr marL="0" indent="0" algn="just" rtl="1">
              <a:buNone/>
            </a:pPr>
            <a:r>
              <a:rPr lang="ar-IQ" sz="2400" dirty="0" smtClean="0"/>
              <a:t> </a:t>
            </a:r>
          </a:p>
          <a:p>
            <a:pPr marL="0" indent="0" algn="just" rtl="1">
              <a:buNone/>
            </a:pPr>
            <a:r>
              <a:rPr lang="ar-IQ" sz="2400" dirty="0"/>
              <a:t> </a:t>
            </a:r>
            <a:r>
              <a:rPr lang="ar-IQ" sz="2400" b="1" dirty="0" smtClean="0"/>
              <a:t>1.</a:t>
            </a:r>
            <a:r>
              <a:rPr lang="ar-IQ" sz="2400" dirty="0" smtClean="0"/>
              <a:t> </a:t>
            </a:r>
            <a:r>
              <a:rPr lang="ar-IQ" sz="2400" b="1" dirty="0" smtClean="0"/>
              <a:t>حرية الامة في تحديد من يباشرون الانتخاب : </a:t>
            </a:r>
            <a:r>
              <a:rPr lang="ar-IQ" sz="2400" dirty="0" smtClean="0"/>
              <a:t>اذا كان الانتخاب وظيفة وان السيادة للامة ، فان ذلك يعني ان الامة حرة في تحديد الافراد الذين يجوز لهم المشاركة في الانتخاب ، وذلك من خلال تحديد الشروط التي ترى وجوب توافرها في من يباشر هذه الوظيفة ، ومن ثم فهي حرة في ان توسع او تضيق قاعدة هيئة الناخبين من خلال تحكمها في تلك الشروط ، وهذا يعني ان الامة حرة في الاخذ بمبدأ الاقتراع المقيد أو الاقتراع العام . </a:t>
            </a:r>
          </a:p>
          <a:p>
            <a:pPr marL="0" indent="0" algn="just" rtl="1">
              <a:buNone/>
            </a:pPr>
            <a:endParaRPr lang="ar-IQ" sz="2400" dirty="0"/>
          </a:p>
          <a:p>
            <a:pPr marL="0" indent="0" algn="just" rtl="1">
              <a:buNone/>
            </a:pPr>
            <a:r>
              <a:rPr lang="ar-IQ" sz="2400" b="1" dirty="0" smtClean="0"/>
              <a:t>2. الزام المواطن بالتصويت : </a:t>
            </a:r>
            <a:r>
              <a:rPr lang="ar-IQ" sz="2400" dirty="0" smtClean="0"/>
              <a:t>حيث يجوز للامة وفقا لهذه النظرية ان تجبر الافراد على المشاركة في الانتخاب بما انه وظيفة ، ولها ان تفرض الجزاء المناسب على من يمتنع عن التصويت ، ومعنى ذلك ان التصويت اجباري وليس اختياري كما يرى اصحاب نظرية الانتخاب حق . </a:t>
            </a:r>
            <a:endParaRPr lang="en-US" sz="2400" b="1" dirty="0"/>
          </a:p>
        </p:txBody>
      </p:sp>
    </p:spTree>
    <p:extLst>
      <p:ext uri="{BB962C8B-B14F-4D97-AF65-F5344CB8AC3E}">
        <p14:creationId xmlns:p14="http://schemas.microsoft.com/office/powerpoint/2010/main" val="1188394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93219"/>
          </a:xfrm>
        </p:spPr>
        <p:style>
          <a:lnRef idx="1">
            <a:schemeClr val="accent3"/>
          </a:lnRef>
          <a:fillRef idx="2">
            <a:schemeClr val="accent3"/>
          </a:fillRef>
          <a:effectRef idx="1">
            <a:schemeClr val="accent3"/>
          </a:effectRef>
          <a:fontRef idx="minor">
            <a:schemeClr val="dk1"/>
          </a:fontRef>
        </p:style>
        <p:txBody>
          <a:bodyPr>
            <a:normAutofit/>
          </a:bodyPr>
          <a:lstStyle/>
          <a:p>
            <a:pPr algn="ctr"/>
            <a:r>
              <a:rPr lang="ar-IQ" sz="3600" b="1" dirty="0"/>
              <a:t>التكييف القانوني للانتخاب</a:t>
            </a:r>
            <a:endParaRPr lang="en-US" sz="3600" dirty="0"/>
          </a:p>
        </p:txBody>
      </p:sp>
      <p:sp>
        <p:nvSpPr>
          <p:cNvPr id="3" name="Content Placeholder 2"/>
          <p:cNvSpPr>
            <a:spLocks noGrp="1"/>
          </p:cNvSpPr>
          <p:nvPr>
            <p:ph idx="1"/>
          </p:nvPr>
        </p:nvSpPr>
        <p:spPr>
          <a:xfrm>
            <a:off x="838200" y="1742203"/>
            <a:ext cx="10515600" cy="4351338"/>
          </a:xfrm>
        </p:spPr>
        <p:style>
          <a:lnRef idx="1">
            <a:schemeClr val="accent2"/>
          </a:lnRef>
          <a:fillRef idx="2">
            <a:schemeClr val="accent2"/>
          </a:fillRef>
          <a:effectRef idx="1">
            <a:schemeClr val="accent2"/>
          </a:effectRef>
          <a:fontRef idx="minor">
            <a:schemeClr val="dk1"/>
          </a:fontRef>
        </p:style>
        <p:txBody>
          <a:bodyPr/>
          <a:lstStyle/>
          <a:p>
            <a:pPr marL="0" indent="0" algn="just" rtl="1">
              <a:buNone/>
            </a:pPr>
            <a:r>
              <a:rPr lang="ar-IQ" dirty="0" smtClean="0"/>
              <a:t>  </a:t>
            </a:r>
          </a:p>
          <a:p>
            <a:pPr marL="0" indent="0" algn="just" rtl="1">
              <a:buNone/>
            </a:pPr>
            <a:r>
              <a:rPr lang="ar-IQ" dirty="0"/>
              <a:t> </a:t>
            </a:r>
            <a:r>
              <a:rPr lang="ar-IQ" dirty="0" smtClean="0"/>
              <a:t>    </a:t>
            </a:r>
          </a:p>
          <a:p>
            <a:pPr marL="0" indent="0" algn="just" rtl="1">
              <a:buNone/>
            </a:pPr>
            <a:endParaRPr lang="ar-IQ" dirty="0"/>
          </a:p>
          <a:p>
            <a:pPr marL="0" indent="0" algn="just" rtl="1">
              <a:buNone/>
            </a:pPr>
            <a:r>
              <a:rPr lang="ar-IQ" dirty="0" smtClean="0"/>
              <a:t>   </a:t>
            </a:r>
            <a:r>
              <a:rPr lang="ar-IQ" sz="2400" dirty="0" smtClean="0"/>
              <a:t>يذهب الرأي الغالب في الفقه الى ان الانتخاب مكنة او سلطة قانونية تنظم من قبل المشرع بما يتفق وتطور المجتمع في كافة مجالات الحياة ، ومن ثم لايجوز التعسف في استخدام القانون كاداة لحرمان الافراد من مباشرة الحقوق السياسية ، وان هذه المكنة مقررة لمصلحة الفرد والجماعة ، ومن ثم يجب ان يكون هناك توازن وتناسبا بين هاتين المصلحتين ، فلا يصح حرمان الفرد من المشاركة في النشاط السياسي بحجة ان الانتخاب مقرر لمصلحة الجماعة ، ولايصح ايضا ترك هذه المساهمة سائبة دون تنظيم بذريعة كون الانتخاب مقرر لمصلحة الفرد . </a:t>
            </a:r>
            <a:endParaRPr lang="en-US" sz="2400" dirty="0"/>
          </a:p>
        </p:txBody>
      </p:sp>
      <p:sp>
        <p:nvSpPr>
          <p:cNvPr id="5" name="Rounded Rectangle 4"/>
          <p:cNvSpPr/>
          <p:nvPr/>
        </p:nvSpPr>
        <p:spPr>
          <a:xfrm rot="10800000" flipV="1">
            <a:off x="4388852" y="1951791"/>
            <a:ext cx="3414295" cy="842924"/>
          </a:xfrm>
          <a:prstGeom prst="round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ar-IQ" sz="2800" b="1" dirty="0" smtClean="0"/>
              <a:t>الانتخاب مكنة قانونية</a:t>
            </a:r>
            <a:endParaRPr lang="en-US" sz="2800" b="1" dirty="0"/>
          </a:p>
        </p:txBody>
      </p:sp>
    </p:spTree>
    <p:extLst>
      <p:ext uri="{BB962C8B-B14F-4D97-AF65-F5344CB8AC3E}">
        <p14:creationId xmlns:p14="http://schemas.microsoft.com/office/powerpoint/2010/main" val="30771459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436</TotalTime>
  <Words>571</Words>
  <Application>Microsoft Office PowerPoint</Application>
  <PresentationFormat>Widescreen</PresentationFormat>
  <Paragraphs>37</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اعداد                                         اعداد                                                  أ.م.د. ايمان الصافي </vt:lpstr>
      <vt:lpstr>التكييف القانوني للانتخاب</vt:lpstr>
      <vt:lpstr>التكييف القانوني للانتخاب</vt:lpstr>
      <vt:lpstr>التكييف القانوني للانتخاب</vt:lpstr>
      <vt:lpstr>التكييف القانوني للانتخاب</vt:lpstr>
      <vt:lpstr>التكييف القانوني للانتخاب</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36</cp:revision>
  <dcterms:created xsi:type="dcterms:W3CDTF">2020-06-20T22:37:57Z</dcterms:created>
  <dcterms:modified xsi:type="dcterms:W3CDTF">2020-06-27T22:19:34Z</dcterms:modified>
</cp:coreProperties>
</file>