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3C806B-40D7-4EEB-B9B7-5CF3F00A185E}"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3683342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C806B-40D7-4EEB-B9B7-5CF3F00A185E}"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109092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C806B-40D7-4EEB-B9B7-5CF3F00A185E}"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349723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C806B-40D7-4EEB-B9B7-5CF3F00A185E}"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86560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3C806B-40D7-4EEB-B9B7-5CF3F00A185E}"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273193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3C806B-40D7-4EEB-B9B7-5CF3F00A185E}"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3924140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3C806B-40D7-4EEB-B9B7-5CF3F00A185E}" type="datetimeFigureOut">
              <a:rPr lang="en-US" smtClean="0"/>
              <a:t>6/29/2020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1766028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3C806B-40D7-4EEB-B9B7-5CF3F00A185E}" type="datetimeFigureOut">
              <a:rPr lang="en-US" smtClean="0"/>
              <a:t>6/29/2020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373164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C806B-40D7-4EEB-B9B7-5CF3F00A185E}" type="datetimeFigureOut">
              <a:rPr lang="en-US" smtClean="0"/>
              <a:t>6/29/2020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426368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3C806B-40D7-4EEB-B9B7-5CF3F00A185E}"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291474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3C806B-40D7-4EEB-B9B7-5CF3F00A185E}"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1AEE8-A380-41A7-A289-6C4107383EFA}" type="slidenum">
              <a:rPr lang="en-US" smtClean="0"/>
              <a:t>‹#›</a:t>
            </a:fld>
            <a:endParaRPr lang="en-US"/>
          </a:p>
        </p:txBody>
      </p:sp>
    </p:spTree>
    <p:extLst>
      <p:ext uri="{BB962C8B-B14F-4D97-AF65-F5344CB8AC3E}">
        <p14:creationId xmlns:p14="http://schemas.microsoft.com/office/powerpoint/2010/main" val="35874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C806B-40D7-4EEB-B9B7-5CF3F00A185E}" type="datetimeFigureOut">
              <a:rPr lang="en-US" smtClean="0"/>
              <a:t>6/29/2020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1AEE8-A380-41A7-A289-6C4107383EFA}" type="slidenum">
              <a:rPr lang="en-US" smtClean="0"/>
              <a:t>‹#›</a:t>
            </a:fld>
            <a:endParaRPr lang="en-US"/>
          </a:p>
        </p:txBody>
      </p:sp>
    </p:spTree>
    <p:extLst>
      <p:ext uri="{BB962C8B-B14F-4D97-AF65-F5344CB8AC3E}">
        <p14:creationId xmlns:p14="http://schemas.microsoft.com/office/powerpoint/2010/main" val="1815741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3037" y="104930"/>
            <a:ext cx="10805374" cy="2123115"/>
          </a:xfrm>
        </p:spPr>
        <p:style>
          <a:lnRef idx="1">
            <a:schemeClr val="accent6"/>
          </a:lnRef>
          <a:fillRef idx="2">
            <a:schemeClr val="accent6"/>
          </a:fillRef>
          <a:effectRef idx="1">
            <a:schemeClr val="accent6"/>
          </a:effectRef>
          <a:fontRef idx="minor">
            <a:schemeClr val="dk1"/>
          </a:fontRef>
        </p:style>
        <p:txBody>
          <a:bodyPr>
            <a:normAutofit/>
          </a:bodyPr>
          <a:lstStyle/>
          <a:p>
            <a:pPr rtl="1"/>
            <a:r>
              <a:rPr lang="ar-IQ" sz="3600" b="1" dirty="0" smtClean="0"/>
              <a:t>                                                اعداد  </a:t>
            </a:r>
            <a:r>
              <a:rPr lang="ar-IQ" sz="3600" b="1" dirty="0"/>
              <a:t/>
            </a:r>
            <a:br>
              <a:rPr lang="ar-IQ" sz="3600" b="1" dirty="0"/>
            </a:br>
            <a:r>
              <a:rPr lang="ar-IQ" sz="3600" b="1" dirty="0"/>
              <a:t>                                             </a:t>
            </a:r>
            <a:r>
              <a:rPr lang="ar-IQ" sz="3600" b="1" dirty="0" smtClean="0"/>
              <a:t>    </a:t>
            </a:r>
            <a:r>
              <a:rPr lang="ar-IQ" sz="3600" b="1" dirty="0"/>
              <a:t>أ.م.د. ايمان الصافي </a:t>
            </a:r>
            <a:endParaRPr lang="en-US" sz="3600" dirty="0"/>
          </a:p>
        </p:txBody>
      </p:sp>
      <p:sp>
        <p:nvSpPr>
          <p:cNvPr id="3" name="Subtitle 2"/>
          <p:cNvSpPr>
            <a:spLocks noGrp="1"/>
          </p:cNvSpPr>
          <p:nvPr>
            <p:ph type="subTitle" idx="1"/>
          </p:nvPr>
        </p:nvSpPr>
        <p:spPr>
          <a:xfrm>
            <a:off x="953037" y="2524260"/>
            <a:ext cx="10805374" cy="3747752"/>
          </a:xfrm>
        </p:spPr>
        <p:style>
          <a:lnRef idx="1">
            <a:schemeClr val="accent6"/>
          </a:lnRef>
          <a:fillRef idx="2">
            <a:schemeClr val="accent6"/>
          </a:fillRef>
          <a:effectRef idx="1">
            <a:schemeClr val="accent6"/>
          </a:effectRef>
          <a:fontRef idx="minor">
            <a:schemeClr val="dk1"/>
          </a:fontRef>
        </p:style>
        <p:txBody>
          <a:bodyPr/>
          <a:lstStyle/>
          <a:p>
            <a:pPr algn="just" rtl="1"/>
            <a:r>
              <a:rPr lang="ar-IQ" dirty="0" smtClean="0"/>
              <a:t> </a:t>
            </a:r>
          </a:p>
          <a:p>
            <a:pPr algn="just" rtl="1"/>
            <a:r>
              <a:rPr lang="ar-IQ" dirty="0"/>
              <a:t> </a:t>
            </a:r>
            <a:r>
              <a:rPr lang="ar-IQ" dirty="0" smtClean="0"/>
              <a:t>  </a:t>
            </a:r>
            <a:r>
              <a:rPr lang="en-US" dirty="0" smtClean="0"/>
              <a:t>   </a:t>
            </a:r>
            <a:r>
              <a:rPr lang="ar-IQ" dirty="0" smtClean="0"/>
              <a:t>اختلفت النظم الانتخابية في كيفية تكوين هيئة الناخبين ، وذلك وفقا لتوجه المشرع في تطبيق او توسيع نطاق مشاركة الافراد في التصويت ، وقد يعزى ذلك بشكل اساسي الى تأثر المشرع باحدى النظريات التي قيلت حول الطبيعة القانونية للانتخاب ، وهل يعد الانتخاب حق ام وظيفة اجتماعية ام مكنة وسلطة قانونية تمنح وتمارس وفقا لشروط معينة ، لقد كانت النظم الانتخابية في البداية تغلب مبدأ الاقتراع المقيد ثم ادى انتشار المبادىء الديمقراطية ومطالبة الشعوب بضرورة توسيع مشاركتها في المجال السياسي الى رجحان مبدأ الاقتراع العام .</a:t>
            </a:r>
          </a:p>
          <a:p>
            <a:pPr algn="just" rtl="1"/>
            <a:r>
              <a:rPr lang="ar-IQ" dirty="0"/>
              <a:t> </a:t>
            </a:r>
            <a:r>
              <a:rPr lang="ar-IQ" dirty="0" smtClean="0"/>
              <a:t>  لذا لابد من بيان مضمون كل من الاقتراع المقيد والاقتراع المطلق ، والذي سنتناوله على النحو الاتي :  </a:t>
            </a:r>
            <a:endParaRPr lang="en-US" dirty="0"/>
          </a:p>
        </p:txBody>
      </p:sp>
      <p:sp>
        <p:nvSpPr>
          <p:cNvPr id="4" name="Oval 3"/>
          <p:cNvSpPr/>
          <p:nvPr/>
        </p:nvSpPr>
        <p:spPr>
          <a:xfrm>
            <a:off x="6774287" y="146311"/>
            <a:ext cx="4984124" cy="2040352"/>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rtl="1"/>
            <a:r>
              <a:rPr lang="ar-IQ" sz="3600" b="1" dirty="0">
                <a:solidFill>
                  <a:schemeClr val="tx1"/>
                </a:solidFill>
              </a:rPr>
              <a:t>المحاضرة </a:t>
            </a:r>
            <a:r>
              <a:rPr lang="ar-IQ" sz="3600" b="1" dirty="0" smtClean="0">
                <a:solidFill>
                  <a:schemeClr val="tx1"/>
                </a:solidFill>
              </a:rPr>
              <a:t>السابعة</a:t>
            </a:r>
            <a:endParaRPr lang="ar-IQ" sz="3600" b="1" dirty="0">
              <a:solidFill>
                <a:schemeClr val="tx1"/>
              </a:solidFill>
            </a:endParaRPr>
          </a:p>
          <a:p>
            <a:pPr algn="ctr" rtl="1"/>
            <a:r>
              <a:rPr lang="ar-IQ" sz="3600" b="1" dirty="0" smtClean="0">
                <a:solidFill>
                  <a:schemeClr val="tx1"/>
                </a:solidFill>
              </a:rPr>
              <a:t>تكوين هيئة الناخبين</a:t>
            </a:r>
            <a:endParaRPr lang="ar-IQ" sz="3600" b="1" dirty="0">
              <a:solidFill>
                <a:schemeClr val="tx1"/>
              </a:solidFill>
            </a:endParaRPr>
          </a:p>
        </p:txBody>
      </p:sp>
    </p:spTree>
    <p:extLst>
      <p:ext uri="{BB962C8B-B14F-4D97-AF65-F5344CB8AC3E}">
        <p14:creationId xmlns:p14="http://schemas.microsoft.com/office/powerpoint/2010/main" val="86879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428" y="365126"/>
            <a:ext cx="11121980" cy="130912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3600" b="1" dirty="0" smtClean="0"/>
              <a:t>أولا: الاقتراع </a:t>
            </a:r>
            <a:r>
              <a:rPr lang="ar-IQ" sz="3600" b="1" dirty="0" smtClean="0"/>
              <a:t>المقيد</a:t>
            </a:r>
            <a:endParaRPr lang="en-US" sz="3600" b="1" dirty="0"/>
          </a:p>
        </p:txBody>
      </p:sp>
      <p:sp>
        <p:nvSpPr>
          <p:cNvPr id="3" name="Content Placeholder 2"/>
          <p:cNvSpPr>
            <a:spLocks noGrp="1"/>
          </p:cNvSpPr>
          <p:nvPr>
            <p:ph idx="1"/>
          </p:nvPr>
        </p:nvSpPr>
        <p:spPr>
          <a:xfrm>
            <a:off x="592428" y="1996226"/>
            <a:ext cx="11121980" cy="4794116"/>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ctr"/>
            <a:endParaRPr lang="ar-IQ" dirty="0" smtClean="0"/>
          </a:p>
          <a:p>
            <a:pPr algn="ctr"/>
            <a:endParaRPr lang="ar-IQ" dirty="0"/>
          </a:p>
          <a:p>
            <a:pPr marL="0" indent="0" algn="just" rtl="1">
              <a:buNone/>
            </a:pPr>
            <a:r>
              <a:rPr lang="ar-IQ" dirty="0" smtClean="0"/>
              <a:t>   </a:t>
            </a:r>
            <a:r>
              <a:rPr lang="ar-IQ" sz="2400" dirty="0" smtClean="0"/>
              <a:t>وهو نتيجة من نتائج نظرية الانتخاب وظيفة ، وقد لوحظ ان قادة الثورة الفرنسية والجمعية التأسيسية الفرنسية لسنة 1791 رجحوا هذا الاسلوب وبالتالي لم يجدوا اي حرج في القول بضرورة توفر شروط محددة في الشخص الذي يساهم في الانتخاب ، وهذا يعني تقييد مباشرة الانتخاب . </a:t>
            </a:r>
          </a:p>
          <a:p>
            <a:pPr marL="0" indent="0" algn="just" rtl="1">
              <a:buNone/>
            </a:pPr>
            <a:r>
              <a:rPr lang="ar-IQ" sz="2400" dirty="0"/>
              <a:t> </a:t>
            </a:r>
            <a:r>
              <a:rPr lang="ar-IQ" sz="2400" dirty="0" smtClean="0"/>
              <a:t> حيث لايحق للمواطن ان يصوت اذا لم يتوفرفيه شرطان او احداهما : النصاب المالي ، الكفاية العلمية . </a:t>
            </a:r>
          </a:p>
          <a:p>
            <a:pPr marL="0" indent="0" algn="just" rtl="1">
              <a:buNone/>
            </a:pPr>
            <a:r>
              <a:rPr lang="ar-IQ" sz="2400" dirty="0" smtClean="0"/>
              <a:t> ويراد بالنصاب المالي وجوب ان يكون للناخب قدرا معينا من الثروة او ان يكون ممن يدفعون ضريبة ما ، قد يحدد مقدارها بمبلغ معين او لايحدد او ان يكون مالكا او حائزا او شاغلا لعقار .</a:t>
            </a:r>
          </a:p>
          <a:p>
            <a:pPr marL="0" indent="0" algn="just" rtl="1">
              <a:buNone/>
            </a:pPr>
            <a:r>
              <a:rPr lang="ar-IQ" sz="2400" dirty="0" smtClean="0"/>
              <a:t> اما الكفاءة العلمية فيقصد بها وجوب حصول الناخب على درجة علمية معينة او ان يكون ممن يجيدون القراءة والكتابة ، ومن امثلة الدساتير التي اخذت بهذا المبدأ فرنسا حيث اشترطت ان يكون الناخب من الذين يدفعون ضرائب عقارية او ضرائب مباشرة لاتقل عن مبلغ محدد .  </a:t>
            </a:r>
          </a:p>
          <a:p>
            <a:pPr marL="0" indent="0" algn="just" rtl="1">
              <a:buNone/>
            </a:pPr>
            <a:r>
              <a:rPr lang="ar-IQ" sz="2400" dirty="0"/>
              <a:t> </a:t>
            </a:r>
            <a:endParaRPr lang="en-US" dirty="0"/>
          </a:p>
        </p:txBody>
      </p:sp>
      <p:sp>
        <p:nvSpPr>
          <p:cNvPr id="4" name="Rounded Rectangle 3"/>
          <p:cNvSpPr/>
          <p:nvPr/>
        </p:nvSpPr>
        <p:spPr>
          <a:xfrm>
            <a:off x="4710984" y="2150772"/>
            <a:ext cx="2884867" cy="7340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IQ" sz="2800" b="1" dirty="0" smtClean="0"/>
              <a:t>مفهومه</a:t>
            </a:r>
            <a:endParaRPr lang="en-US" sz="2800" b="1" dirty="0"/>
          </a:p>
        </p:txBody>
      </p:sp>
    </p:spTree>
    <p:extLst>
      <p:ext uri="{BB962C8B-B14F-4D97-AF65-F5344CB8AC3E}">
        <p14:creationId xmlns:p14="http://schemas.microsoft.com/office/powerpoint/2010/main" val="3725190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ctr" rtl="1"/>
            <a:r>
              <a:rPr lang="ar-IQ" sz="3600" b="1" dirty="0" smtClean="0"/>
              <a:t>ثانيا: الاقتراع </a:t>
            </a:r>
            <a:r>
              <a:rPr lang="ar-IQ" sz="3600" b="1" dirty="0" smtClean="0"/>
              <a:t>المطلق (العام) </a:t>
            </a:r>
            <a:endParaRPr lang="en-US" sz="3600" b="1"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marL="0" indent="0" algn="just" rtl="1">
              <a:buNone/>
            </a:pPr>
            <a:endParaRPr lang="ar-IQ" dirty="0" smtClean="0"/>
          </a:p>
          <a:p>
            <a:pPr marL="0" indent="0" algn="just" rtl="1">
              <a:buNone/>
            </a:pPr>
            <a:endParaRPr lang="ar-IQ" dirty="0"/>
          </a:p>
          <a:p>
            <a:pPr marL="0" indent="0" algn="just" rtl="1">
              <a:buNone/>
            </a:pPr>
            <a:r>
              <a:rPr lang="ar-IQ" sz="2400" dirty="0" smtClean="0"/>
              <a:t>   تتجه معظم الدساتيرفي الوقت الحاضر نحو الاخذ بالاقتراع العام والذي لايسمح بفرض اي قيود تمنع المواطن من المشاركة في الانتخاب ، والقول ان الاقتراع عام لايعني عدم جواز تنظيمه منقبل السلطات في الدولة ، لان ذلك سيؤدي الى التطابق بين مفهومي الشعب السياسي والاجتماعي ، ومعنى ذلك السماح لكل الافراد بالتصويت بصرف النظر عن اعمارهم او صلاحيتهم العقلية والادبية . </a:t>
            </a:r>
          </a:p>
          <a:p>
            <a:pPr marL="0" indent="0" algn="just" rtl="1">
              <a:buNone/>
            </a:pPr>
            <a:r>
              <a:rPr lang="ar-IQ" sz="2400" dirty="0"/>
              <a:t> </a:t>
            </a:r>
            <a:r>
              <a:rPr lang="ar-IQ" sz="2400" dirty="0" smtClean="0"/>
              <a:t> وهذا يتعارض مع المنطق السليم ، لذلك يرى الفقه الدستوري ان الاخذ بمبدأ الاقتراع العام لايتعارض مع وجود بعض الشروط التي ترمي الى تنظيمه ، ومن هذه الشروط مايلي : </a:t>
            </a:r>
            <a:endParaRPr lang="en-US" sz="2400" dirty="0"/>
          </a:p>
        </p:txBody>
      </p:sp>
      <p:sp>
        <p:nvSpPr>
          <p:cNvPr id="4" name="Rounded Rectangle 3"/>
          <p:cNvSpPr/>
          <p:nvPr/>
        </p:nvSpPr>
        <p:spPr>
          <a:xfrm>
            <a:off x="4563414" y="2009105"/>
            <a:ext cx="3065171" cy="78561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ar-IQ" sz="2800" b="1" dirty="0" smtClean="0"/>
              <a:t>مفهومه</a:t>
            </a:r>
            <a:endParaRPr lang="en-US" sz="2800" b="1" dirty="0"/>
          </a:p>
        </p:txBody>
      </p:sp>
    </p:spTree>
    <p:extLst>
      <p:ext uri="{BB962C8B-B14F-4D97-AF65-F5344CB8AC3E}">
        <p14:creationId xmlns:p14="http://schemas.microsoft.com/office/powerpoint/2010/main" val="348679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3600" b="1" dirty="0" smtClean="0"/>
              <a:t>شروط </a:t>
            </a:r>
            <a:r>
              <a:rPr lang="ar-IQ" sz="3600" b="1" dirty="0"/>
              <a:t>الاقتراع المطلق (العام) </a:t>
            </a:r>
            <a:endParaRPr lang="en-US" sz="36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r>
              <a:rPr lang="ar-IQ" sz="3600" dirty="0" smtClean="0"/>
              <a:t>  </a:t>
            </a:r>
          </a:p>
          <a:p>
            <a:pPr marL="0" indent="0" algn="just" rtl="1">
              <a:buNone/>
            </a:pPr>
            <a:r>
              <a:rPr lang="ar-IQ" sz="3600" dirty="0"/>
              <a:t> </a:t>
            </a:r>
            <a:r>
              <a:rPr lang="ar-IQ" b="1" dirty="0" smtClean="0"/>
              <a:t>1.الجنسية :</a:t>
            </a:r>
            <a:r>
              <a:rPr lang="ar-IQ" sz="2400" dirty="0" smtClean="0"/>
              <a:t>حيث يشترط في الناخب ان يكون من مواطني الدولة اذ لايجوز للاجنبي ان يتمتع بهذه المكنة ، والرابطة التي تربط المواطن بوطنه ، رابطة قانونية يطلق عليها اصطلاحا الجنسية وهي التي تبين انتماء الفرد الى هذه الدولة او تلك . </a:t>
            </a:r>
          </a:p>
          <a:p>
            <a:pPr marL="0" indent="0" algn="just" rtl="1">
              <a:buNone/>
            </a:pPr>
            <a:r>
              <a:rPr lang="ar-IQ" sz="2400" dirty="0"/>
              <a:t> </a:t>
            </a:r>
            <a:r>
              <a:rPr lang="ar-IQ" sz="2400" dirty="0" smtClean="0"/>
              <a:t> ويلاحظ ان بعض الدول تذهب الى التمييز بين المواطن الاصيل والمواطن بالتجنس ، فلا يسمح للثاني مباشرة الحقوق السياسية الا بعد مضي فترة معينة على اكتسابه الجنسية قد تكون خمس سنوات او اكثر ، وتعد بمثابة اختبار له لبيان مدى ولائه لوطنه الجديد . </a:t>
            </a:r>
            <a:endParaRPr lang="en-US" sz="3600" dirty="0"/>
          </a:p>
        </p:txBody>
      </p:sp>
    </p:spTree>
    <p:extLst>
      <p:ext uri="{BB962C8B-B14F-4D97-AF65-F5344CB8AC3E}">
        <p14:creationId xmlns:p14="http://schemas.microsoft.com/office/powerpoint/2010/main" val="3919821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3600" b="1" dirty="0"/>
              <a:t>شروط الاقتراع المطلق (العام) </a:t>
            </a:r>
            <a:endParaRPr lang="en-US" sz="3600" b="1"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just" rtl="1">
              <a:buNone/>
            </a:pPr>
            <a:endParaRPr lang="ar-IQ" dirty="0" smtClean="0"/>
          </a:p>
          <a:p>
            <a:pPr marL="0" indent="0" algn="just" rtl="1">
              <a:buNone/>
            </a:pPr>
            <a:r>
              <a:rPr lang="ar-IQ" b="1" dirty="0" smtClean="0"/>
              <a:t>2. العمر : </a:t>
            </a:r>
            <a:r>
              <a:rPr lang="ar-IQ" sz="2400" dirty="0" smtClean="0"/>
              <a:t>ان النص على هذا الشرط لايتعارض مع مبدأ الاقتراع العام حيث لايصح السماح للمواطن مباشرة الانتخاب الا في حالة وصوله الى مستوى من النضج العقلي والفكري يمكنه من المساهمة البناءة في الشؤون العامة وتقدير الامور بشكل صائب ، ويلاحظ ان توافر هذا الشرط وجوبي في مباشرة الحقوق المدنية ايضا حيث تشترط القوانين المدنية سنا محددا لكي يكتسب الفرد الاهلية المدنية وهو مايطلق عليه اصطلاحا سن الرشد المدني . </a:t>
            </a:r>
          </a:p>
          <a:p>
            <a:pPr marL="0" indent="0" algn="just" rtl="1">
              <a:buNone/>
            </a:pPr>
            <a:r>
              <a:rPr lang="ar-IQ" sz="2400" b="1" dirty="0"/>
              <a:t> </a:t>
            </a:r>
            <a:r>
              <a:rPr lang="ar-IQ" sz="2400" b="1" dirty="0" smtClean="0"/>
              <a:t>  </a:t>
            </a:r>
            <a:r>
              <a:rPr lang="ar-IQ" sz="2400" dirty="0" smtClean="0"/>
              <a:t>وقد تباينت التشريعات الانتخابية في تحديد عمر الناخب ، فمنها من يحدده باحدى وعشرين سنة او اكثر واخر يحدده بثمانية عشر سنة ، والعمر الاخير هو الذي اخذت به معظم التشريعات الانتخابية مع الاشارة الى ان معظم النظم الانتخابية توحد بين الاهليتين السياسية والمدنية في الوقت الحاضر ، وقد اخذت التشريعات العراقية التي صدرت في العهد الجمهوري بهذا الاتجاه حيث وحدت بين سني الرشد المدني والسياسي وجعلته ثماني عشر سنة على عكس ما معمول به في تشريعات العهد الملكي حيث كان سن الناخب عشرين عاما . </a:t>
            </a:r>
            <a:endParaRPr lang="en-US" b="1" dirty="0"/>
          </a:p>
        </p:txBody>
      </p:sp>
    </p:spTree>
    <p:extLst>
      <p:ext uri="{BB962C8B-B14F-4D97-AF65-F5344CB8AC3E}">
        <p14:creationId xmlns:p14="http://schemas.microsoft.com/office/powerpoint/2010/main" val="42159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ar-IQ" sz="3600" b="1" dirty="0">
                <a:solidFill>
                  <a:schemeClr val="tx1"/>
                </a:solidFill>
              </a:rPr>
              <a:t>شروط الاقتراع المطلق (العام) </a:t>
            </a:r>
            <a:endParaRPr lang="en-US" sz="3600" dirty="0">
              <a:solidFill>
                <a:schemeClr val="tx1"/>
              </a:solidFill>
            </a:endParaRPr>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lnSpcReduction="10000"/>
          </a:bodyPr>
          <a:lstStyle/>
          <a:p>
            <a:pPr marL="0" indent="0" algn="just" rtl="1">
              <a:buNone/>
            </a:pPr>
            <a:endParaRPr lang="ar-IQ" b="1" dirty="0"/>
          </a:p>
          <a:p>
            <a:pPr marL="0" indent="0" algn="just" rtl="1">
              <a:buNone/>
            </a:pPr>
            <a:r>
              <a:rPr lang="ar-IQ" b="1" dirty="0" smtClean="0">
                <a:solidFill>
                  <a:schemeClr val="tx1"/>
                </a:solidFill>
              </a:rPr>
              <a:t>3. الاهلية </a:t>
            </a:r>
            <a:r>
              <a:rPr lang="ar-IQ" b="1" dirty="0" smtClean="0">
                <a:solidFill>
                  <a:schemeClr val="tx1"/>
                </a:solidFill>
              </a:rPr>
              <a:t>: </a:t>
            </a:r>
            <a:r>
              <a:rPr lang="ar-IQ" sz="2400" dirty="0" smtClean="0">
                <a:solidFill>
                  <a:schemeClr val="tx1"/>
                </a:solidFill>
              </a:rPr>
              <a:t>ولها صورتان عقلية وادبية ، اما الاهلية العقلية فهي شرط يجب توافره في الشخض الذي يشارك في الحياة السياسية ، فلايصح ان يشترك في اختيار من يتولى السلطة العامة من كان غير قادر على التمييزبين النافع والضار والذي لايسمح له وفقا لقواعد القانون الخاص والذي لايسمح له وفقا لقواعد القانون الخاص اتخاذ القرارات التي تتعلق بذاته ، فمن باب اولى الا يسمح له في المشاركة في الامور التي تتعلق بالصالح العام ، وتأسيسا على ذلك تنص القوانين الانتخابية على حرمان المجانين والمصابين بامراض عقلية من مباشرة الحقوق السياسية ، واما الصلاحية الادبية فيراد بها عدم ادانة الناخب بحكم قضائي نتيجة لارتكابه جريمة مخلة بالشرف ( كجرائم السرقة والنصب وخيانة الامانة ) ، لان اقتراف مثل هذه الجرائم يمس الاعتبار الادبي لمقترفيها ولذلك لايجوز ان يباشروا الانتخاب الا في حالة رد الاعتبار اليهم من خلال صدور عفو شامل او صدور حكم قضائي بذلك . </a:t>
            </a:r>
          </a:p>
          <a:p>
            <a:pPr marL="0" indent="0" algn="just" rtl="1">
              <a:buNone/>
            </a:pPr>
            <a:r>
              <a:rPr lang="ar-IQ" sz="2400" dirty="0">
                <a:solidFill>
                  <a:schemeClr val="tx1"/>
                </a:solidFill>
              </a:rPr>
              <a:t> </a:t>
            </a:r>
            <a:r>
              <a:rPr lang="ar-IQ" sz="2400" dirty="0" smtClean="0">
                <a:solidFill>
                  <a:schemeClr val="tx1"/>
                </a:solidFill>
              </a:rPr>
              <a:t> وقد نصت القوانين الانتخابية العراقية على توافر شرط الاهلية بصورتيه الادبية والعقلية منذ تأسيس الدولة العراقية سنة 1921 وحتى 1980 ، اما التشريعات الانتخابية بعد 2003 فقد نصت قوانين الانتخاب على ان يكون الناخب كامل الاهلية ولم تشر الى الصلاحية الادبية بتاتا . </a:t>
            </a:r>
            <a:endParaRPr lang="en-US" dirty="0">
              <a:solidFill>
                <a:schemeClr val="tx1"/>
              </a:solidFill>
            </a:endParaRPr>
          </a:p>
        </p:txBody>
      </p:sp>
    </p:spTree>
    <p:extLst>
      <p:ext uri="{BB962C8B-B14F-4D97-AF65-F5344CB8AC3E}">
        <p14:creationId xmlns:p14="http://schemas.microsoft.com/office/powerpoint/2010/main" val="13971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endParaRPr lang="en-US" dirty="0"/>
          </a:p>
        </p:txBody>
      </p:sp>
      <p:sp>
        <p:nvSpPr>
          <p:cNvPr id="3" name="Content Placeholder 2"/>
          <p:cNvSpPr>
            <a:spLocks noGrp="1"/>
          </p:cNvSpPr>
          <p:nvPr>
            <p:ph idx="1"/>
          </p:nvPr>
        </p:nvSpPr>
        <p:spPr>
          <a:xfrm>
            <a:off x="838200" y="365125"/>
            <a:ext cx="10515600" cy="5811838"/>
          </a:xfrm>
        </p:spPr>
        <p:style>
          <a:lnRef idx="3">
            <a:schemeClr val="lt1"/>
          </a:lnRef>
          <a:fillRef idx="1">
            <a:schemeClr val="accent4"/>
          </a:fillRef>
          <a:effectRef idx="1">
            <a:schemeClr val="accent4"/>
          </a:effectRef>
          <a:fontRef idx="minor">
            <a:schemeClr val="lt1"/>
          </a:fontRef>
        </p:style>
        <p:txBody>
          <a:bodyPr/>
          <a:lstStyle/>
          <a:p>
            <a:pPr algn="ctr"/>
            <a:endParaRPr lang="ar-IQ" b="1" dirty="0" smtClean="0">
              <a:solidFill>
                <a:schemeClr val="tx1"/>
              </a:solidFill>
            </a:endParaRPr>
          </a:p>
          <a:p>
            <a:pPr algn="ctr"/>
            <a:endParaRPr lang="ar-IQ" b="1" dirty="0">
              <a:solidFill>
                <a:schemeClr val="tx1"/>
              </a:solidFill>
            </a:endParaRPr>
          </a:p>
          <a:p>
            <a:pPr marL="0" indent="0" algn="ctr">
              <a:buNone/>
            </a:pPr>
            <a:endParaRPr lang="ar-IQ" b="1" dirty="0" smtClean="0">
              <a:solidFill>
                <a:schemeClr val="tx1"/>
              </a:solidFill>
            </a:endParaRPr>
          </a:p>
        </p:txBody>
      </p:sp>
      <p:sp>
        <p:nvSpPr>
          <p:cNvPr id="4" name="Rounded Rectangle 3"/>
          <p:cNvSpPr/>
          <p:nvPr/>
        </p:nvSpPr>
        <p:spPr>
          <a:xfrm>
            <a:off x="3565301" y="2646418"/>
            <a:ext cx="5061398" cy="124925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ar-IQ" sz="3600" b="1" dirty="0" smtClean="0">
              <a:solidFill>
                <a:schemeClr val="tx1"/>
              </a:solidFill>
            </a:endParaRPr>
          </a:p>
          <a:p>
            <a:pPr algn="ctr"/>
            <a:r>
              <a:rPr lang="ar-IQ" sz="3600" b="1" dirty="0" smtClean="0">
                <a:solidFill>
                  <a:schemeClr val="tx1"/>
                </a:solidFill>
              </a:rPr>
              <a:t>شكرا </a:t>
            </a:r>
            <a:r>
              <a:rPr lang="ar-IQ" sz="3600" b="1" dirty="0">
                <a:solidFill>
                  <a:schemeClr val="tx1"/>
                </a:solidFill>
              </a:rPr>
              <a:t>لحسن اصغائكم </a:t>
            </a:r>
          </a:p>
          <a:p>
            <a:pPr algn="ctr"/>
            <a:endParaRPr lang="en-US" sz="3600" dirty="0"/>
          </a:p>
        </p:txBody>
      </p:sp>
    </p:spTree>
    <p:extLst>
      <p:ext uri="{BB962C8B-B14F-4D97-AF65-F5344CB8AC3E}">
        <p14:creationId xmlns:p14="http://schemas.microsoft.com/office/powerpoint/2010/main" val="3898332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830</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اعداد                                                    أ.م.د. ايمان الصافي </vt:lpstr>
      <vt:lpstr>أولا: الاقتراع المقيد</vt:lpstr>
      <vt:lpstr>ثانيا: الاقتراع المطلق (العام) </vt:lpstr>
      <vt:lpstr>شروط الاقتراع المطلق (العام) </vt:lpstr>
      <vt:lpstr>شروط الاقتراع المطلق (العام) </vt:lpstr>
      <vt:lpstr>شروط الاقتراع المطلق (العام)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47</cp:revision>
  <dcterms:created xsi:type="dcterms:W3CDTF">2020-06-27T22:25:02Z</dcterms:created>
  <dcterms:modified xsi:type="dcterms:W3CDTF">2020-06-29T14:31:48Z</dcterms:modified>
</cp:coreProperties>
</file>