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1265" y="309089"/>
            <a:ext cx="11127346" cy="1996225"/>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2400" b="1" dirty="0" smtClean="0"/>
              <a:t>                                                                              اعداد</a:t>
            </a:r>
            <a:r>
              <a:rPr lang="ar-IQ" sz="2400" b="1" dirty="0"/>
              <a:t/>
            </a:r>
            <a:br>
              <a:rPr lang="ar-IQ" sz="2400" b="1" dirty="0"/>
            </a:br>
            <a:r>
              <a:rPr lang="ar-IQ" sz="2400" b="1" dirty="0"/>
              <a:t>                                                </a:t>
            </a:r>
            <a:r>
              <a:rPr lang="ar-IQ" sz="2400" b="1" dirty="0" smtClean="0"/>
              <a:t>                          </a:t>
            </a:r>
            <a:r>
              <a:rPr lang="ar-IQ" sz="2400" b="1" dirty="0"/>
              <a:t>أ.م.د. ايمان الصافي </a:t>
            </a:r>
            <a:endParaRPr lang="en-US" sz="2400" dirty="0"/>
          </a:p>
        </p:txBody>
      </p:sp>
      <p:sp>
        <p:nvSpPr>
          <p:cNvPr id="3" name="Subtitle 2"/>
          <p:cNvSpPr>
            <a:spLocks noGrp="1"/>
          </p:cNvSpPr>
          <p:nvPr>
            <p:ph type="subTitle" idx="1"/>
          </p:nvPr>
        </p:nvSpPr>
        <p:spPr>
          <a:xfrm>
            <a:off x="901265" y="2550014"/>
            <a:ext cx="11127346" cy="4134121"/>
          </a:xfrm>
        </p:spPr>
        <p:style>
          <a:lnRef idx="1">
            <a:schemeClr val="accent1"/>
          </a:lnRef>
          <a:fillRef idx="2">
            <a:schemeClr val="accent1"/>
          </a:fillRef>
          <a:effectRef idx="1">
            <a:schemeClr val="accent1"/>
          </a:effectRef>
          <a:fontRef idx="minor">
            <a:schemeClr val="dk1"/>
          </a:fontRef>
        </p:style>
        <p:txBody>
          <a:bodyPr>
            <a:normAutofit/>
          </a:bodyPr>
          <a:lstStyle/>
          <a:p>
            <a:pPr algn="just" rtl="1"/>
            <a:r>
              <a:rPr lang="ar-IQ" sz="2000" dirty="0"/>
              <a:t> </a:t>
            </a:r>
            <a:r>
              <a:rPr lang="ar-IQ" sz="2000" dirty="0" smtClean="0"/>
              <a:t>    </a:t>
            </a:r>
          </a:p>
          <a:p>
            <a:pPr algn="just" rtl="1"/>
            <a:r>
              <a:rPr lang="ar-IQ" sz="2000" dirty="0"/>
              <a:t> </a:t>
            </a:r>
            <a:r>
              <a:rPr lang="ar-IQ" sz="2000" dirty="0" smtClean="0"/>
              <a:t>     </a:t>
            </a:r>
          </a:p>
          <a:p>
            <a:pPr algn="just" rtl="1"/>
            <a:endParaRPr lang="ar-IQ" sz="2000" dirty="0">
              <a:solidFill>
                <a:schemeClr val="tx1"/>
              </a:solidFill>
            </a:endParaRPr>
          </a:p>
          <a:p>
            <a:pPr algn="just" rtl="1"/>
            <a:r>
              <a:rPr lang="ar-IQ" sz="2000" dirty="0" smtClean="0">
                <a:solidFill>
                  <a:schemeClr val="tx1"/>
                </a:solidFill>
              </a:rPr>
              <a:t>        ان اجراء الانتخابات يستلزم تهيئة وسائل اقامتها ، والتي تتلخص باعداد جداول الناخبين وتحديد عدد الدوائر الانتخابية في البلاد ، لذا لابد من بيان هذه الوسائل على النحو الاتي : </a:t>
            </a:r>
            <a:endParaRPr lang="en-US" sz="2000" dirty="0">
              <a:solidFill>
                <a:schemeClr val="tx1"/>
              </a:solidFill>
            </a:endParaRPr>
          </a:p>
        </p:txBody>
      </p:sp>
      <p:sp>
        <p:nvSpPr>
          <p:cNvPr id="4" name="Oval 3"/>
          <p:cNvSpPr/>
          <p:nvPr/>
        </p:nvSpPr>
        <p:spPr>
          <a:xfrm>
            <a:off x="4658118" y="553789"/>
            <a:ext cx="7190189" cy="1506827"/>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rtl="1"/>
            <a:endParaRPr lang="ar-IQ" sz="2400" b="1" dirty="0" smtClean="0">
              <a:solidFill>
                <a:schemeClr val="tx1"/>
              </a:solidFill>
            </a:endParaRPr>
          </a:p>
          <a:p>
            <a:pPr algn="ctr" rtl="1"/>
            <a:r>
              <a:rPr lang="ar-IQ" sz="2800" b="1" dirty="0" smtClean="0">
                <a:solidFill>
                  <a:schemeClr val="tx1"/>
                </a:solidFill>
              </a:rPr>
              <a:t>المحاضرةالثامنة</a:t>
            </a:r>
          </a:p>
          <a:p>
            <a:pPr algn="ctr" rtl="1"/>
            <a:r>
              <a:rPr lang="ar-IQ" sz="2800" b="1" dirty="0" smtClean="0">
                <a:solidFill>
                  <a:schemeClr val="tx1"/>
                </a:solidFill>
              </a:rPr>
              <a:t>الاجراءات التمهيدية للانتخابات</a:t>
            </a:r>
            <a:endParaRPr lang="ar-IQ" sz="2800" b="1" dirty="0">
              <a:solidFill>
                <a:schemeClr val="tx1"/>
              </a:solidFill>
            </a:endParaRPr>
          </a:p>
          <a:p>
            <a:pPr algn="ctr"/>
            <a:endParaRPr lang="en-US" sz="2000" dirty="0"/>
          </a:p>
        </p:txBody>
      </p:sp>
    </p:spTree>
    <p:extLst>
      <p:ext uri="{BB962C8B-B14F-4D97-AF65-F5344CB8AC3E}">
        <p14:creationId xmlns:p14="http://schemas.microsoft.com/office/powerpoint/2010/main" val="3771288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5312" y="102343"/>
            <a:ext cx="10422787" cy="1509490"/>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2400" b="1" dirty="0"/>
              <a:t/>
            </a:r>
            <a:br>
              <a:rPr lang="ar-IQ" sz="2400" b="1" dirty="0"/>
            </a:br>
            <a:r>
              <a:rPr lang="ar-IQ" sz="2400" b="1" dirty="0" smtClean="0"/>
              <a:t>أولا: اعداد جداول الناخبين</a:t>
            </a:r>
            <a:endParaRPr lang="en-US" sz="2400" b="1" dirty="0"/>
          </a:p>
        </p:txBody>
      </p:sp>
      <p:sp>
        <p:nvSpPr>
          <p:cNvPr id="3" name="Content Placeholder 2"/>
          <p:cNvSpPr>
            <a:spLocks noGrp="1"/>
          </p:cNvSpPr>
          <p:nvPr>
            <p:ph idx="1"/>
          </p:nvPr>
        </p:nvSpPr>
        <p:spPr>
          <a:xfrm>
            <a:off x="1455313" y="1944709"/>
            <a:ext cx="10422787" cy="4559121"/>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rtl="1"/>
            <a:endParaRPr lang="ar-IQ" sz="2000" dirty="0" smtClean="0"/>
          </a:p>
          <a:p>
            <a:pPr marL="0" indent="0" algn="just" rtl="1">
              <a:buNone/>
            </a:pPr>
            <a:r>
              <a:rPr lang="ar-IQ" sz="2000" dirty="0"/>
              <a:t> </a:t>
            </a:r>
            <a:r>
              <a:rPr lang="ar-IQ" sz="2000" dirty="0" smtClean="0"/>
              <a:t>      ان الاخذ بمبدأ الاقتراع العام لايعني تقرير مكنة الانتخاب لجميع الافراد وانما هناك شروط معينة يحددها القانون يجب توافرها لاكتساب صفة الناخب ، وهذا مايوجب على السلطات المختصة ان تتحقق من توافر هذه الشروط في الناخب قبل اجراء الانتخابات ، ولغرض تحقيق ذلك تلجأ السلطات الى اعداد ما اصطلح على تسميته (الجداول او القوائم الانتخابية) ، والتي تسجل فيها اسماء كافة المواطنين في الدولة الذين تتوافر فيهم شروط الناخب ، وتتولى هذه المهمة لجان خاصة يحددها وينظم طريقة عملها القانون ، ويجب على هذه اللجان مراجعة جداول الناخبين بصفة دورية لمراقبة ديمومة سلامتها او تعديلها بما يتفق واحكام القانون ، وذلك باضافة اسماء المواطنين الذين تتوافر فيهم الشروط المطلوبة وحذف اسماء المتوفين وكذلك من فقد شرطا من الشروط المطلوبة . </a:t>
            </a:r>
          </a:p>
          <a:p>
            <a:pPr marL="0" indent="0" algn="just" rtl="1">
              <a:buNone/>
            </a:pPr>
            <a:endParaRPr lang="ar-IQ" sz="2000" dirty="0" smtClean="0"/>
          </a:p>
          <a:p>
            <a:pPr marL="0" indent="0" algn="just" rtl="1">
              <a:buNone/>
            </a:pPr>
            <a:r>
              <a:rPr lang="ar-IQ" sz="2000" dirty="0"/>
              <a:t> </a:t>
            </a:r>
            <a:r>
              <a:rPr lang="ar-IQ" sz="2000" dirty="0" smtClean="0"/>
              <a:t>    ومن اجل ضمان حقوق المواطنين نصت القوانين الانتخابية المقارنة على بعض الضمانات التي تكفل للافراد مراقبة اعمال تلك اللجان ، كالنص على وجوب نشر القوائم سنويا ولفترة محددة وذلك لفسح المجال امام المواطنين للتأكد من صحة المعلومات المدونة في القوائم . </a:t>
            </a:r>
          </a:p>
          <a:p>
            <a:pPr marL="0" indent="0" algn="just" rtl="1">
              <a:buNone/>
            </a:pPr>
            <a:r>
              <a:rPr lang="ar-IQ" sz="2000" dirty="0"/>
              <a:t> </a:t>
            </a:r>
            <a:r>
              <a:rPr lang="ar-IQ" sz="2000" dirty="0" smtClean="0"/>
              <a:t>   </a:t>
            </a:r>
            <a:endParaRPr lang="en-US" sz="2000" dirty="0"/>
          </a:p>
        </p:txBody>
      </p:sp>
      <p:sp>
        <p:nvSpPr>
          <p:cNvPr id="6" name="5-Point Star 5"/>
          <p:cNvSpPr/>
          <p:nvPr/>
        </p:nvSpPr>
        <p:spPr>
          <a:xfrm flipH="1">
            <a:off x="8487178" y="618187"/>
            <a:ext cx="463639" cy="3161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4211393" y="618187"/>
            <a:ext cx="483600" cy="31842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Direct Access Storage 8"/>
          <p:cNvSpPr/>
          <p:nvPr/>
        </p:nvSpPr>
        <p:spPr>
          <a:xfrm>
            <a:off x="734095" y="1880315"/>
            <a:ext cx="437882" cy="495193"/>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Magnetic Disk 9"/>
          <p:cNvSpPr/>
          <p:nvPr/>
        </p:nvSpPr>
        <p:spPr>
          <a:xfrm>
            <a:off x="650382" y="3477294"/>
            <a:ext cx="437882" cy="746975"/>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Quad Arrow Callout 13"/>
          <p:cNvSpPr/>
          <p:nvPr/>
        </p:nvSpPr>
        <p:spPr>
          <a:xfrm>
            <a:off x="225381" y="5782614"/>
            <a:ext cx="643942" cy="721216"/>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5281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347" y="366533"/>
            <a:ext cx="9547582" cy="1191811"/>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ar-IQ" sz="2400" b="1" dirty="0" smtClean="0"/>
              <a:t/>
            </a:r>
            <a:br>
              <a:rPr lang="ar-IQ" sz="2400" b="1" dirty="0" smtClean="0"/>
            </a:br>
            <a:r>
              <a:rPr lang="ar-IQ" sz="2400" b="1" dirty="0" smtClean="0"/>
              <a:t>أولا</a:t>
            </a:r>
            <a:r>
              <a:rPr lang="ar-IQ" sz="2400" b="1" dirty="0"/>
              <a:t>: اعداد جداول </a:t>
            </a:r>
            <a:r>
              <a:rPr lang="ar-IQ" sz="2400" b="1" dirty="0" smtClean="0"/>
              <a:t>الناخبين</a:t>
            </a:r>
            <a:br>
              <a:rPr lang="ar-IQ" sz="2400" b="1" dirty="0" smtClean="0"/>
            </a:br>
            <a:r>
              <a:rPr lang="ar-IQ" sz="2400" b="1" dirty="0"/>
              <a:t/>
            </a:r>
            <a:br>
              <a:rPr lang="ar-IQ" sz="2400" b="1" dirty="0"/>
            </a:br>
            <a:endParaRPr lang="en-US" sz="2400" b="1" dirty="0"/>
          </a:p>
        </p:txBody>
      </p:sp>
      <p:sp>
        <p:nvSpPr>
          <p:cNvPr id="3" name="Content Placeholder 2"/>
          <p:cNvSpPr>
            <a:spLocks noGrp="1"/>
          </p:cNvSpPr>
          <p:nvPr>
            <p:ph idx="1"/>
          </p:nvPr>
        </p:nvSpPr>
        <p:spPr>
          <a:xfrm>
            <a:off x="1983347" y="1790163"/>
            <a:ext cx="9547582" cy="4121059"/>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r>
              <a:rPr lang="ar-IQ" sz="2000" dirty="0" smtClean="0"/>
              <a:t> </a:t>
            </a:r>
          </a:p>
          <a:p>
            <a:pPr marL="0" indent="0" algn="just" rtl="1">
              <a:buNone/>
            </a:pPr>
            <a:r>
              <a:rPr lang="ar-IQ" sz="2000" dirty="0"/>
              <a:t> </a:t>
            </a:r>
            <a:r>
              <a:rPr lang="ar-IQ" sz="2000" dirty="0" smtClean="0"/>
              <a:t>   وفي حالة وجود خطأ في هذه القوائم (كاهمال قيد اسم دون وجه حق ،او ادراج اسم شخص متوفي ، او ادراج اسم شخص لاتتوافر فيه شروط الناخب ) ، يجوز لاي مواطن ان يطلب من الجهة التي حددها القانون تصحيح الخطأ على ان يكون الاعتراض خلال المدة التي نص عليها القانون ، وبعد انقضاء هذه المدة تصبح الجداول نهائية ، مع التأكيد على ان قيد المواطن في جداول الناخبين شرطا اساسيا لمباشرة الانتخاب ، ومن ثم لايجوز للمواطن الذي لم يقيد اسمه في الجداول ان يدلي بصوته حتى وان كانت كافة الشروط متوفرة فيه . </a:t>
            </a:r>
            <a:endParaRPr lang="en-US" sz="2000" dirty="0"/>
          </a:p>
        </p:txBody>
      </p:sp>
      <p:sp>
        <p:nvSpPr>
          <p:cNvPr id="4" name="5-Point Star 3"/>
          <p:cNvSpPr/>
          <p:nvPr/>
        </p:nvSpPr>
        <p:spPr>
          <a:xfrm>
            <a:off x="8487177" y="721218"/>
            <a:ext cx="425003" cy="36357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4559121" y="721218"/>
            <a:ext cx="431443" cy="36060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Punched Tape 5"/>
          <p:cNvSpPr/>
          <p:nvPr/>
        </p:nvSpPr>
        <p:spPr>
          <a:xfrm>
            <a:off x="785611" y="2253803"/>
            <a:ext cx="592428" cy="489397"/>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Vertical Scroll 6"/>
          <p:cNvSpPr/>
          <p:nvPr/>
        </p:nvSpPr>
        <p:spPr>
          <a:xfrm>
            <a:off x="193183" y="5602310"/>
            <a:ext cx="592428" cy="798491"/>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Direct Access Storage 7"/>
          <p:cNvSpPr/>
          <p:nvPr/>
        </p:nvSpPr>
        <p:spPr>
          <a:xfrm>
            <a:off x="502276" y="3528674"/>
            <a:ext cx="656822" cy="644035"/>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05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5618" y="342515"/>
            <a:ext cx="10049299" cy="1281963"/>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2400" b="1" dirty="0"/>
              <a:t/>
            </a:r>
            <a:br>
              <a:rPr lang="ar-IQ" sz="2400" b="1" dirty="0"/>
            </a:br>
            <a:r>
              <a:rPr lang="ar-IQ" sz="2400" b="1" dirty="0" smtClean="0"/>
              <a:t>ثانيا: الدوائر الانتخابية </a:t>
            </a:r>
            <a:endParaRPr lang="en-US" sz="2400" b="1" dirty="0"/>
          </a:p>
        </p:txBody>
      </p:sp>
      <p:sp>
        <p:nvSpPr>
          <p:cNvPr id="3" name="Content Placeholder 2"/>
          <p:cNvSpPr>
            <a:spLocks noGrp="1"/>
          </p:cNvSpPr>
          <p:nvPr>
            <p:ph idx="1"/>
          </p:nvPr>
        </p:nvSpPr>
        <p:spPr>
          <a:xfrm>
            <a:off x="1725770" y="1906073"/>
            <a:ext cx="10049300" cy="4533364"/>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lgn="just" rtl="1">
              <a:buNone/>
            </a:pPr>
            <a:endParaRPr lang="ar-IQ" dirty="0" smtClean="0"/>
          </a:p>
          <a:p>
            <a:pPr marL="0" indent="0" algn="just" rtl="1">
              <a:buNone/>
            </a:pPr>
            <a:r>
              <a:rPr lang="ar-IQ" dirty="0"/>
              <a:t> </a:t>
            </a:r>
            <a:r>
              <a:rPr lang="ar-IQ" dirty="0" smtClean="0"/>
              <a:t>   </a:t>
            </a:r>
            <a:r>
              <a:rPr lang="ar-IQ" sz="2000" dirty="0" smtClean="0"/>
              <a:t>تذهب القوانين الانتخابية في الغالب الى تقسيم الدولة الى عدة دوائر انتخابية بحيث تنتخب كل دائرة نائب واحد او اكثر وفقا للنظام الانتخابي المعمول به ، وتقسيم البلاد الى دوائر يتم بوسائل متباينة فقد يحدد الدستور عدد اعضاء المجلس النيابي ومن ثم تقسيم البلاد الى عدد من الدوائر مساويا لعدد النواب اذا كان الانتخاب فرديا ، اما اذا كان النظام المطبق هو الانتخاب عن طريق القائمة فتقسم الدولة الى عدد من الدوائر من خلال تعيين عدد النواب المحدد لكل دائرة انتخابية ، وقد لايحدد الدستور عددا ثابتا للنواب وانما يتركه عرضة للزيادة او النقصان بحسب التغيرات التي تطرأ على عدد السكان سلبا او ايجابا كأن ينص الدستور على ان يمثل كل خمسين الف نائبا واحد ، وهذا مايؤدي الى عدم ثبات عدد الدوائر الانتخابية . </a:t>
            </a:r>
          </a:p>
          <a:p>
            <a:pPr marL="0" indent="0" algn="just" rtl="1">
              <a:buNone/>
            </a:pPr>
            <a:endParaRPr lang="ar-IQ" sz="2000" dirty="0"/>
          </a:p>
          <a:p>
            <a:pPr marL="0" indent="0" algn="just" rtl="1">
              <a:buNone/>
            </a:pPr>
            <a:r>
              <a:rPr lang="ar-IQ" sz="2000" dirty="0" smtClean="0"/>
              <a:t>    وعن دستور جمهورية العراق لسنة 2005 فقد حدد اعضاء مجلس النواب على اساس مقعد واحد لكل مائة الف نسمة من نفوس العراق واحال الى القانون تنظيم كل مايتعلق بالانتخاب ، وقد حدد قانون الانتخاب رقم (16) لسنة 2005 عدد اعضاء مجلس النواب ب (275) عضو ، وعد كل محافظة دائرة انتخابية تختص بعدد من المقاعد يتناسب مع عدد الناخبين المسجلين في المحافظة حسب انتخابات الثلاثين من كانون الثاني . </a:t>
            </a:r>
            <a:endParaRPr lang="en-US" sz="2000" dirty="0"/>
          </a:p>
        </p:txBody>
      </p:sp>
      <p:sp>
        <p:nvSpPr>
          <p:cNvPr id="4" name="Flowchart: Direct Access Storage 3"/>
          <p:cNvSpPr/>
          <p:nvPr/>
        </p:nvSpPr>
        <p:spPr>
          <a:xfrm>
            <a:off x="515155" y="2756079"/>
            <a:ext cx="605307" cy="940158"/>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7-Point Star 4"/>
          <p:cNvSpPr/>
          <p:nvPr/>
        </p:nvSpPr>
        <p:spPr>
          <a:xfrm>
            <a:off x="289774" y="5409127"/>
            <a:ext cx="450761" cy="669702"/>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Display 5"/>
          <p:cNvSpPr/>
          <p:nvPr/>
        </p:nvSpPr>
        <p:spPr>
          <a:xfrm>
            <a:off x="631065" y="4417454"/>
            <a:ext cx="489397" cy="386366"/>
          </a:xfrm>
          <a:prstGeom prst="flowChartDisp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Point Star 6"/>
          <p:cNvSpPr/>
          <p:nvPr/>
        </p:nvSpPr>
        <p:spPr>
          <a:xfrm>
            <a:off x="8237925" y="735576"/>
            <a:ext cx="334851" cy="44728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6-Point Star 7"/>
          <p:cNvSpPr/>
          <p:nvPr/>
        </p:nvSpPr>
        <p:spPr>
          <a:xfrm>
            <a:off x="4868213" y="759856"/>
            <a:ext cx="334851" cy="42300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7380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5617" y="309093"/>
            <a:ext cx="9868995" cy="6117465"/>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just" rtl="1">
              <a:buNone/>
            </a:pPr>
            <a:endParaRPr lang="ar-IQ" sz="2000" dirty="0"/>
          </a:p>
          <a:p>
            <a:pPr marL="0" indent="0" algn="just" rtl="1">
              <a:buNone/>
            </a:pPr>
            <a:endParaRPr lang="ar-IQ" sz="2000" dirty="0" smtClean="0"/>
          </a:p>
          <a:p>
            <a:pPr marL="0" indent="0" algn="just" rtl="1">
              <a:buNone/>
            </a:pPr>
            <a:endParaRPr lang="ar-IQ" sz="2000" dirty="0"/>
          </a:p>
          <a:p>
            <a:pPr marL="0" indent="0" algn="just" rtl="1">
              <a:buNone/>
            </a:pPr>
            <a:endParaRPr lang="ar-IQ" sz="2000" dirty="0" smtClean="0"/>
          </a:p>
          <a:p>
            <a:pPr marL="0" indent="0" algn="just" rtl="1">
              <a:buNone/>
            </a:pPr>
            <a:r>
              <a:rPr lang="ar-IQ" sz="2000" dirty="0"/>
              <a:t> </a:t>
            </a:r>
            <a:r>
              <a:rPr lang="ar-IQ" sz="2000" dirty="0" smtClean="0"/>
              <a:t>                                        </a:t>
            </a:r>
          </a:p>
          <a:p>
            <a:pPr marL="0" indent="0" algn="just" rtl="1">
              <a:buNone/>
            </a:pPr>
            <a:endParaRPr lang="ar-IQ" sz="2000" dirty="0"/>
          </a:p>
          <a:p>
            <a:pPr marL="0" indent="0" algn="just" rtl="1">
              <a:buNone/>
            </a:pPr>
            <a:r>
              <a:rPr lang="ar-IQ" sz="2000" dirty="0" smtClean="0"/>
              <a:t>                                          </a:t>
            </a:r>
          </a:p>
          <a:p>
            <a:pPr marL="0" indent="0" algn="just" rtl="1">
              <a:buNone/>
            </a:pPr>
            <a:r>
              <a:rPr lang="ar-IQ" sz="2000" dirty="0"/>
              <a:t> </a:t>
            </a:r>
            <a:r>
              <a:rPr lang="ar-IQ" sz="2000" dirty="0" smtClean="0"/>
              <a:t>                                         </a:t>
            </a:r>
            <a:r>
              <a:rPr lang="ar-IQ" sz="2400" b="1" dirty="0" smtClean="0"/>
              <a:t>شكرا لحسن اصغائكم</a:t>
            </a:r>
          </a:p>
        </p:txBody>
      </p:sp>
      <p:sp>
        <p:nvSpPr>
          <p:cNvPr id="4" name="Flowchart: Direct Access Storage 3"/>
          <p:cNvSpPr/>
          <p:nvPr/>
        </p:nvSpPr>
        <p:spPr>
          <a:xfrm>
            <a:off x="566670" y="2897746"/>
            <a:ext cx="721217" cy="811369"/>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Magnetic Disk 4"/>
          <p:cNvSpPr/>
          <p:nvPr/>
        </p:nvSpPr>
        <p:spPr>
          <a:xfrm>
            <a:off x="244699" y="5808372"/>
            <a:ext cx="437881" cy="86288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6-Point Star 5"/>
          <p:cNvSpPr/>
          <p:nvPr/>
        </p:nvSpPr>
        <p:spPr>
          <a:xfrm>
            <a:off x="3783172" y="3379223"/>
            <a:ext cx="463639" cy="463639"/>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Point Star 6"/>
          <p:cNvSpPr/>
          <p:nvPr/>
        </p:nvSpPr>
        <p:spPr>
          <a:xfrm>
            <a:off x="8751196" y="3367825"/>
            <a:ext cx="476518" cy="4478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439124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131</TotalTime>
  <Words>510</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Tahoma</vt:lpstr>
      <vt:lpstr>Wingdings 3</vt:lpstr>
      <vt:lpstr>Wisp</vt:lpstr>
      <vt:lpstr>                                                                              اعداد                                                                           أ.م.د. ايمان الصافي </vt:lpstr>
      <vt:lpstr> أولا: اعداد جداول الناخبين</vt:lpstr>
      <vt:lpstr> أولا: اعداد جداول الناخبين  </vt:lpstr>
      <vt:lpstr> ثانيا: الدوائر الانتخابية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22</cp:revision>
  <dcterms:created xsi:type="dcterms:W3CDTF">2020-07-02T21:54:51Z</dcterms:created>
  <dcterms:modified xsi:type="dcterms:W3CDTF">2020-07-03T02:44:48Z</dcterms:modified>
</cp:coreProperties>
</file>