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9249" y="280114"/>
            <a:ext cx="10728101" cy="2173310"/>
          </a:xfrm>
        </p:spPr>
        <p:style>
          <a:lnRef idx="1">
            <a:schemeClr val="accent5"/>
          </a:lnRef>
          <a:fillRef idx="2">
            <a:schemeClr val="accent5"/>
          </a:fillRef>
          <a:effectRef idx="1">
            <a:schemeClr val="accent5"/>
          </a:effectRef>
          <a:fontRef idx="minor">
            <a:schemeClr val="dk1"/>
          </a:fontRef>
        </p:style>
        <p:txBody>
          <a:bodyPr>
            <a:normAutofit/>
          </a:bodyPr>
          <a:lstStyle/>
          <a:p>
            <a:pPr algn="ctr" rtl="1"/>
            <a:r>
              <a:rPr lang="ar-IQ" dirty="0" smtClean="0"/>
              <a:t>                           </a:t>
            </a:r>
            <a:r>
              <a:rPr lang="ar-IQ" sz="2400" b="1" dirty="0" smtClean="0"/>
              <a:t>اعداد</a:t>
            </a:r>
            <a:br>
              <a:rPr lang="ar-IQ" sz="2400" b="1" dirty="0" smtClean="0"/>
            </a:br>
            <a:r>
              <a:rPr lang="ar-IQ" sz="2400" b="1" dirty="0" smtClean="0"/>
              <a:t>                                                                أ.م.د. ايمان الصافي</a:t>
            </a:r>
            <a:endParaRPr lang="en-US" b="1" dirty="0"/>
          </a:p>
        </p:txBody>
      </p:sp>
      <p:sp>
        <p:nvSpPr>
          <p:cNvPr id="3" name="Subtitle 2"/>
          <p:cNvSpPr>
            <a:spLocks noGrp="1"/>
          </p:cNvSpPr>
          <p:nvPr>
            <p:ph type="subTitle" idx="1"/>
          </p:nvPr>
        </p:nvSpPr>
        <p:spPr>
          <a:xfrm>
            <a:off x="1249250" y="2741587"/>
            <a:ext cx="10728101" cy="3915180"/>
          </a:xfrm>
        </p:spPr>
        <p:style>
          <a:lnRef idx="1">
            <a:schemeClr val="accent4"/>
          </a:lnRef>
          <a:fillRef idx="3">
            <a:schemeClr val="accent4"/>
          </a:fillRef>
          <a:effectRef idx="2">
            <a:schemeClr val="accent4"/>
          </a:effectRef>
          <a:fontRef idx="minor">
            <a:schemeClr val="lt1"/>
          </a:fontRef>
        </p:style>
        <p:txBody>
          <a:bodyPr/>
          <a:lstStyle/>
          <a:p>
            <a:pPr algn="just" rtl="1"/>
            <a:r>
              <a:rPr lang="ar-IQ" dirty="0" smtClean="0">
                <a:solidFill>
                  <a:schemeClr val="tx1"/>
                </a:solidFill>
              </a:rPr>
              <a:t>   </a:t>
            </a:r>
            <a:endParaRPr lang="ar-IQ" sz="2000" dirty="0">
              <a:solidFill>
                <a:schemeClr val="tx1"/>
              </a:solidFill>
            </a:endParaRPr>
          </a:p>
          <a:p>
            <a:pPr algn="just" rtl="1"/>
            <a:r>
              <a:rPr lang="ar-IQ" sz="2000" dirty="0" smtClean="0">
                <a:solidFill>
                  <a:schemeClr val="tx1"/>
                </a:solidFill>
              </a:rPr>
              <a:t>    </a:t>
            </a:r>
          </a:p>
          <a:p>
            <a:pPr algn="just" rtl="1"/>
            <a:r>
              <a:rPr lang="ar-IQ" sz="2000" dirty="0">
                <a:solidFill>
                  <a:schemeClr val="tx1"/>
                </a:solidFill>
              </a:rPr>
              <a:t> </a:t>
            </a:r>
            <a:r>
              <a:rPr lang="ar-IQ" sz="2000" dirty="0" smtClean="0">
                <a:solidFill>
                  <a:schemeClr val="tx1"/>
                </a:solidFill>
              </a:rPr>
              <a:t>   تباينت التشريعات الانتخابية </a:t>
            </a:r>
            <a:r>
              <a:rPr lang="ar-IQ" dirty="0" smtClean="0">
                <a:solidFill>
                  <a:schemeClr val="tx1"/>
                </a:solidFill>
              </a:rPr>
              <a:t> </a:t>
            </a:r>
            <a:r>
              <a:rPr lang="ar-IQ" sz="2000" dirty="0" smtClean="0">
                <a:solidFill>
                  <a:schemeClr val="tx1"/>
                </a:solidFill>
              </a:rPr>
              <a:t>في الاخذ بهذا النظام الانتخابي او ذاك ، تبعا للتطورات التي تحدث في المجتمعات وتؤثر في كافة مجالات الحياة ولعل من اهمها المجالين السياسي والثقافي ، ويلاحظ ان للنظم الانتخابية صور متعددة وذلك تبعا للهدف المتوخى من هذه الصورة او تلك فهناك نظام يهدف الى تحديد درجة الانتخاب ( مباشر او غير مباشر ) ، ومنها ما يهدف الى تحديد الفائز في الانتخابات ( اغلبية بسيطة واغلبية مطلقة ) ، واخر يهدف الى توسيع قاعدة التمثيل او تضييقها ( نظام الاغلبية ونظام التمثيل النسبي ) ، واخيرا هناك ما يهدف الى تحديد عدد الدوائر الانتخابية ( الانتخاب الفردي والانتخاب بالقائمة ) . </a:t>
            </a:r>
            <a:r>
              <a:rPr lang="ar-IQ" dirty="0" smtClean="0">
                <a:solidFill>
                  <a:schemeClr val="tx1"/>
                </a:solidFill>
              </a:rPr>
              <a:t>  </a:t>
            </a:r>
            <a:endParaRPr lang="en-US" dirty="0">
              <a:solidFill>
                <a:schemeClr val="tx1"/>
              </a:solidFill>
            </a:endParaRPr>
          </a:p>
        </p:txBody>
      </p:sp>
      <p:sp>
        <p:nvSpPr>
          <p:cNvPr id="4" name="Oval 3"/>
          <p:cNvSpPr/>
          <p:nvPr/>
        </p:nvSpPr>
        <p:spPr>
          <a:xfrm>
            <a:off x="6168980" y="632674"/>
            <a:ext cx="5306096" cy="1532586"/>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400" b="1" dirty="0" smtClean="0"/>
              <a:t>المحاضرة التاسعة </a:t>
            </a:r>
          </a:p>
          <a:p>
            <a:pPr algn="ctr"/>
            <a:r>
              <a:rPr lang="ar-IQ" sz="2400" b="1" dirty="0" smtClean="0"/>
              <a:t>نظم الانتخاب </a:t>
            </a:r>
            <a:endParaRPr lang="en-US" sz="2400" b="1" dirty="0"/>
          </a:p>
        </p:txBody>
      </p:sp>
      <p:sp>
        <p:nvSpPr>
          <p:cNvPr id="5" name="Isosceles Triangle 4"/>
          <p:cNvSpPr/>
          <p:nvPr/>
        </p:nvSpPr>
        <p:spPr>
          <a:xfrm>
            <a:off x="188545" y="63267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0690" y="2741587"/>
            <a:ext cx="744014" cy="785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4872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403" y="263244"/>
            <a:ext cx="10612191" cy="1320857"/>
          </a:xfrm>
        </p:spPr>
        <p:style>
          <a:lnRef idx="2">
            <a:schemeClr val="accent2">
              <a:shade val="50000"/>
            </a:schemeClr>
          </a:lnRef>
          <a:fillRef idx="1">
            <a:schemeClr val="accent2"/>
          </a:fillRef>
          <a:effectRef idx="0">
            <a:schemeClr val="accent2"/>
          </a:effectRef>
          <a:fontRef idx="minor">
            <a:schemeClr val="lt1"/>
          </a:fontRef>
        </p:style>
        <p:txBody>
          <a:bodyPr/>
          <a:lstStyle/>
          <a:p>
            <a:pPr algn="ctr"/>
            <a:endParaRPr lang="en-US" dirty="0"/>
          </a:p>
        </p:txBody>
      </p:sp>
      <p:sp>
        <p:nvSpPr>
          <p:cNvPr id="3" name="Content Placeholder 2"/>
          <p:cNvSpPr>
            <a:spLocks noGrp="1"/>
          </p:cNvSpPr>
          <p:nvPr>
            <p:ph idx="1"/>
          </p:nvPr>
        </p:nvSpPr>
        <p:spPr>
          <a:xfrm>
            <a:off x="1339403" y="1777284"/>
            <a:ext cx="10670145" cy="4881093"/>
          </a:xfrm>
        </p:spPr>
        <p:style>
          <a:lnRef idx="0">
            <a:schemeClr val="accent2"/>
          </a:lnRef>
          <a:fillRef idx="3">
            <a:schemeClr val="accent2"/>
          </a:fillRef>
          <a:effectRef idx="3">
            <a:schemeClr val="accent2"/>
          </a:effectRef>
          <a:fontRef idx="minor">
            <a:schemeClr val="lt1"/>
          </a:fontRef>
        </p:style>
        <p:txBody>
          <a:bodyPr>
            <a:normAutofit/>
          </a:bodyPr>
          <a:lstStyle/>
          <a:p>
            <a:pPr marL="0" indent="0" algn="just" rtl="1">
              <a:buNone/>
            </a:pPr>
            <a:endParaRPr lang="ar-IQ" sz="2000" dirty="0" smtClean="0"/>
          </a:p>
          <a:p>
            <a:pPr marL="0" indent="0" algn="just" rtl="1">
              <a:buNone/>
            </a:pPr>
            <a:r>
              <a:rPr lang="ar-IQ" sz="2000" dirty="0"/>
              <a:t> </a:t>
            </a:r>
            <a:r>
              <a:rPr lang="ar-IQ" sz="2000" dirty="0" smtClean="0"/>
              <a:t>         </a:t>
            </a:r>
            <a:r>
              <a:rPr lang="ar-IQ" sz="2000" b="1" dirty="0" smtClean="0">
                <a:solidFill>
                  <a:schemeClr val="tx1"/>
                </a:solidFill>
              </a:rPr>
              <a:t>المفهوم: </a:t>
            </a:r>
            <a:r>
              <a:rPr lang="ar-IQ" sz="2000" dirty="0" smtClean="0">
                <a:solidFill>
                  <a:schemeClr val="tx1"/>
                </a:solidFill>
              </a:rPr>
              <a:t>وفقا لهذه الصورة يفوز بالمقعد او المقاعد المخصصة للدائرة المرشح او مرشحو القائمة التي نالت اكثر الاصوات بصرف النظر عن باقي الاصوات التي حصل عليها المرشحون الاخرون . </a:t>
            </a:r>
          </a:p>
          <a:p>
            <a:pPr marL="0" indent="0" algn="just" rtl="1">
              <a:buNone/>
            </a:pPr>
            <a:r>
              <a:rPr lang="ar-IQ" sz="2000" b="1" dirty="0" smtClean="0">
                <a:solidFill>
                  <a:schemeClr val="tx1"/>
                </a:solidFill>
              </a:rPr>
              <a:t>            </a:t>
            </a:r>
            <a:endParaRPr lang="ar-IQ" sz="2000" b="1" dirty="0">
              <a:solidFill>
                <a:schemeClr val="tx1"/>
              </a:solidFill>
            </a:endParaRPr>
          </a:p>
          <a:p>
            <a:pPr marL="0" indent="0" algn="just" rtl="1">
              <a:buNone/>
            </a:pPr>
            <a:r>
              <a:rPr lang="ar-IQ" sz="2000" b="1" dirty="0" smtClean="0">
                <a:solidFill>
                  <a:schemeClr val="tx1"/>
                </a:solidFill>
              </a:rPr>
              <a:t>          مزايا هذا النظام : </a:t>
            </a:r>
            <a:r>
              <a:rPr lang="ar-IQ" sz="2000" dirty="0" smtClean="0">
                <a:solidFill>
                  <a:schemeClr val="tx1"/>
                </a:solidFill>
              </a:rPr>
              <a:t>يمتاز هذا النظام بالبساطة والوضوح وسرعة اعلان النتائج حيث يمكن اعلان النتائج الانتخابية في نفس اليوم التي جرت فيه الانتخابات ، ويؤدي الى تضخيم فوز الاحزاب القوية حيث يزداد عدد المقاعد التي تحصل عليها ، فضلا عن استقرار الحكومة والتقليل من الصراعات السياسية والحزبية لان هذا النظام يعتمد في الغالب نظام الثنائية الحزبية . </a:t>
            </a:r>
          </a:p>
          <a:p>
            <a:pPr marL="0" indent="0" algn="just" rtl="1">
              <a:buNone/>
            </a:pPr>
            <a:endParaRPr lang="ar-IQ" sz="2000" b="1" dirty="0">
              <a:solidFill>
                <a:schemeClr val="tx1"/>
              </a:solidFill>
            </a:endParaRPr>
          </a:p>
          <a:p>
            <a:pPr marL="0" indent="0" algn="just" rtl="1">
              <a:buNone/>
            </a:pPr>
            <a:r>
              <a:rPr lang="ar-IQ" sz="2000" b="1" dirty="0" smtClean="0">
                <a:solidFill>
                  <a:schemeClr val="tx1"/>
                </a:solidFill>
              </a:rPr>
              <a:t>          المثال : </a:t>
            </a:r>
            <a:r>
              <a:rPr lang="ar-IQ" sz="2000" dirty="0" smtClean="0">
                <a:solidFill>
                  <a:schemeClr val="tx1"/>
                </a:solidFill>
              </a:rPr>
              <a:t>لقد اخذت النظم الانتخابية في العراق حتى عام 2003 بنظام الاغلبية البسيطة ، حيث يفوز في الانتخابات من حصل على اكثر الاصوات عددا على التوالي وذلك في حدود عدد المقاعد المخصصة للمنطقة الانتخابية . </a:t>
            </a:r>
            <a:endParaRPr lang="ar-IQ" sz="2000" b="1" dirty="0" smtClean="0">
              <a:solidFill>
                <a:schemeClr val="tx1"/>
              </a:solidFill>
            </a:endParaRPr>
          </a:p>
          <a:p>
            <a:pPr marL="0" indent="0" algn="just" rtl="1">
              <a:buNone/>
            </a:pPr>
            <a:endParaRPr lang="en-US" sz="2000" b="1" dirty="0"/>
          </a:p>
        </p:txBody>
      </p:sp>
      <p:sp>
        <p:nvSpPr>
          <p:cNvPr id="4" name="Flowchart: Magnetic Disk 3"/>
          <p:cNvSpPr/>
          <p:nvPr/>
        </p:nvSpPr>
        <p:spPr>
          <a:xfrm>
            <a:off x="302652" y="2962142"/>
            <a:ext cx="940158" cy="70833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 4"/>
          <p:cNvSpPr/>
          <p:nvPr/>
        </p:nvSpPr>
        <p:spPr>
          <a:xfrm>
            <a:off x="186743" y="5859888"/>
            <a:ext cx="901521" cy="79849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387143" y="425003"/>
            <a:ext cx="7096259" cy="74349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400" b="1" dirty="0" smtClean="0"/>
              <a:t>الصورة الاولى : الاغلبية النسبية </a:t>
            </a:r>
            <a:endParaRPr lang="en-US" sz="2400" b="1" dirty="0"/>
          </a:p>
        </p:txBody>
      </p:sp>
      <p:sp>
        <p:nvSpPr>
          <p:cNvPr id="7" name="5-Point Star 6"/>
          <p:cNvSpPr/>
          <p:nvPr/>
        </p:nvSpPr>
        <p:spPr>
          <a:xfrm>
            <a:off x="11243255" y="2251393"/>
            <a:ext cx="540913" cy="318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1243254" y="3371850"/>
            <a:ext cx="540913" cy="2986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11243254" y="5211114"/>
            <a:ext cx="540913" cy="29621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  </a:t>
            </a:r>
            <a:endParaRPr lang="en-US" dirty="0"/>
          </a:p>
        </p:txBody>
      </p:sp>
    </p:spTree>
    <p:extLst>
      <p:ext uri="{BB962C8B-B14F-4D97-AF65-F5344CB8AC3E}">
        <p14:creationId xmlns:p14="http://schemas.microsoft.com/office/powerpoint/2010/main" val="2529110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375" y="51515"/>
            <a:ext cx="10148552" cy="1455313"/>
          </a:xfrm>
        </p:spPr>
        <p:style>
          <a:lnRef idx="3">
            <a:schemeClr val="lt1"/>
          </a:lnRef>
          <a:fillRef idx="1">
            <a:schemeClr val="accent5"/>
          </a:fillRef>
          <a:effectRef idx="1">
            <a:schemeClr val="accent5"/>
          </a:effectRef>
          <a:fontRef idx="minor">
            <a:schemeClr val="lt1"/>
          </a:fontRef>
        </p:style>
        <p:txBody>
          <a:bodyPr>
            <a:normAutofit/>
          </a:bodyPr>
          <a:lstStyle/>
          <a:p>
            <a:pPr algn="ctr"/>
            <a:r>
              <a:rPr lang="ar-IQ" sz="2400" dirty="0"/>
              <a:t/>
            </a:r>
            <a:br>
              <a:rPr lang="ar-IQ" sz="2400" dirty="0"/>
            </a:br>
            <a:endParaRPr lang="en-US" sz="2400" b="1" dirty="0">
              <a:solidFill>
                <a:schemeClr val="tx1"/>
              </a:solidFill>
            </a:endParaRPr>
          </a:p>
        </p:txBody>
      </p:sp>
      <p:sp>
        <p:nvSpPr>
          <p:cNvPr id="3" name="Content Placeholder 2"/>
          <p:cNvSpPr>
            <a:spLocks noGrp="1"/>
          </p:cNvSpPr>
          <p:nvPr>
            <p:ph idx="1"/>
          </p:nvPr>
        </p:nvSpPr>
        <p:spPr>
          <a:xfrm>
            <a:off x="1661375" y="1678032"/>
            <a:ext cx="10148552" cy="5070498"/>
          </a:xfrm>
        </p:spPr>
        <p:style>
          <a:lnRef idx="1">
            <a:schemeClr val="accent5"/>
          </a:lnRef>
          <a:fillRef idx="3">
            <a:schemeClr val="accent5"/>
          </a:fillRef>
          <a:effectRef idx="2">
            <a:schemeClr val="accent5"/>
          </a:effectRef>
          <a:fontRef idx="minor">
            <a:schemeClr val="lt1"/>
          </a:fontRef>
        </p:style>
        <p:txBody>
          <a:bodyPr/>
          <a:lstStyle/>
          <a:p>
            <a:endParaRPr lang="ar-IQ" dirty="0" smtClean="0"/>
          </a:p>
          <a:p>
            <a:pPr marL="0" indent="0" algn="just" rtl="1">
              <a:buNone/>
            </a:pPr>
            <a:r>
              <a:rPr lang="ar-IQ" sz="2400" dirty="0"/>
              <a:t> </a:t>
            </a:r>
            <a:r>
              <a:rPr lang="ar-IQ" sz="2400" dirty="0" smtClean="0"/>
              <a:t>       </a:t>
            </a:r>
            <a:r>
              <a:rPr lang="ar-IQ" sz="2000" b="1" dirty="0" smtClean="0">
                <a:solidFill>
                  <a:schemeClr val="tx1"/>
                </a:solidFill>
              </a:rPr>
              <a:t>المفهوم : </a:t>
            </a:r>
            <a:r>
              <a:rPr lang="ar-IQ" sz="2000" dirty="0" smtClean="0">
                <a:solidFill>
                  <a:schemeClr val="tx1"/>
                </a:solidFill>
              </a:rPr>
              <a:t>ويراد به ان فوز المرشح او القائمة في الانتخاب يتطلب الحصول على على اكثر من نصف الاصوات الصحيحة المعطاة ، اي اكثر من خمسين بالمئة ومهما كان عدد المرشحين ، وفي حالة عدم حصول احد المرشحين على الاغلبية المطلقة في الدور الاول تعاد الانتخابات بين المرشحين الذين حصلوا على اكبر عدد من الاصوات ويفوز في الانتخاب من يحصل على الاغلبية البسيطة . </a:t>
            </a:r>
          </a:p>
          <a:p>
            <a:pPr marL="0" indent="0" algn="just" rtl="1">
              <a:buNone/>
            </a:pPr>
            <a:r>
              <a:rPr lang="ar-IQ" sz="2000" b="1" dirty="0">
                <a:solidFill>
                  <a:schemeClr val="tx1"/>
                </a:solidFill>
              </a:rPr>
              <a:t> </a:t>
            </a:r>
            <a:r>
              <a:rPr lang="ar-IQ" sz="2000" b="1" dirty="0" smtClean="0">
                <a:solidFill>
                  <a:schemeClr val="tx1"/>
                </a:solidFill>
              </a:rPr>
              <a:t>       عيوب هذا النظام : </a:t>
            </a:r>
            <a:r>
              <a:rPr lang="ar-IQ" sz="2000" dirty="0" smtClean="0">
                <a:solidFill>
                  <a:schemeClr val="tx1"/>
                </a:solidFill>
              </a:rPr>
              <a:t>من عيوب هذا النظام استغراقه وقتا طويلا ممايستلزم بذل جهود مضنية وانفاق اموال كثيرة ، كذلك يؤخذ عليه عدم تكوين اغلبية برلمانية قوية حيث يتعذر في الغالب حصول حزب ما على الاغلبية المطلقة في البرلمان ممايدفع الاحزاب الى الى تشكيل حكومة ائتلافية ، وهو مايؤدي الى عدم الاستقرار السياسي وذلك لصعوبة المحافظة على الانسجام بين القوى المؤتلفة . </a:t>
            </a:r>
          </a:p>
          <a:p>
            <a:pPr marL="0" indent="0" algn="just" rtl="1">
              <a:buNone/>
            </a:pPr>
            <a:endParaRPr lang="ar-IQ" sz="2000" dirty="0" smtClean="0">
              <a:solidFill>
                <a:schemeClr val="tx1"/>
              </a:solidFill>
            </a:endParaRPr>
          </a:p>
          <a:p>
            <a:pPr marL="0" indent="0" algn="just" rtl="1">
              <a:buNone/>
            </a:pPr>
            <a:r>
              <a:rPr lang="ar-IQ" sz="2000" b="1" dirty="0">
                <a:solidFill>
                  <a:schemeClr val="tx1"/>
                </a:solidFill>
              </a:rPr>
              <a:t> </a:t>
            </a:r>
            <a:r>
              <a:rPr lang="ar-IQ" sz="2000" b="1" dirty="0" smtClean="0">
                <a:solidFill>
                  <a:schemeClr val="tx1"/>
                </a:solidFill>
              </a:rPr>
              <a:t>        المثال : </a:t>
            </a:r>
            <a:r>
              <a:rPr lang="ar-IQ" sz="2000" dirty="0" smtClean="0">
                <a:solidFill>
                  <a:schemeClr val="tx1"/>
                </a:solidFill>
              </a:rPr>
              <a:t>طبق هذا الاسلوب في فرنسا ومصر . </a:t>
            </a:r>
          </a:p>
          <a:p>
            <a:pPr marL="0" indent="0" algn="just" rtl="1">
              <a:buNone/>
            </a:pPr>
            <a:endParaRPr lang="ar-IQ" sz="2000" dirty="0">
              <a:solidFill>
                <a:schemeClr val="tx1"/>
              </a:solidFill>
            </a:endParaRPr>
          </a:p>
          <a:p>
            <a:pPr marL="0" indent="0" algn="just" rtl="1">
              <a:buNone/>
            </a:pPr>
            <a:endParaRPr lang="en-US" sz="2400" b="1" dirty="0">
              <a:solidFill>
                <a:schemeClr val="tx1"/>
              </a:solidFill>
            </a:endParaRPr>
          </a:p>
        </p:txBody>
      </p:sp>
      <p:sp>
        <p:nvSpPr>
          <p:cNvPr id="5" name="Rounded Rectangle 4"/>
          <p:cNvSpPr/>
          <p:nvPr/>
        </p:nvSpPr>
        <p:spPr>
          <a:xfrm>
            <a:off x="3515933" y="542801"/>
            <a:ext cx="6490952" cy="64394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400" b="1" dirty="0">
                <a:solidFill>
                  <a:schemeClr val="tx1"/>
                </a:solidFill>
              </a:rPr>
              <a:t>الصورة الثانية : الاغلبية المطلقة</a:t>
            </a:r>
            <a:endParaRPr lang="en-US" sz="2400" dirty="0"/>
          </a:p>
        </p:txBody>
      </p:sp>
      <p:sp>
        <p:nvSpPr>
          <p:cNvPr id="6" name="Quad Arrow Callout 5"/>
          <p:cNvSpPr/>
          <p:nvPr/>
        </p:nvSpPr>
        <p:spPr>
          <a:xfrm>
            <a:off x="499057" y="3309872"/>
            <a:ext cx="850005" cy="914400"/>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xplosion 1 6"/>
          <p:cNvSpPr/>
          <p:nvPr/>
        </p:nvSpPr>
        <p:spPr>
          <a:xfrm>
            <a:off x="115910" y="5666703"/>
            <a:ext cx="766293" cy="108182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1072611" y="2076460"/>
            <a:ext cx="528034" cy="3734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11194961" y="3775399"/>
            <a:ext cx="518374" cy="43788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 </a:t>
            </a:r>
            <a:r>
              <a:rPr lang="ar-IQ" dirty="0" smtClean="0"/>
              <a:t>   </a:t>
            </a:r>
            <a:endParaRPr lang="en-US" dirty="0"/>
          </a:p>
        </p:txBody>
      </p:sp>
      <p:sp>
        <p:nvSpPr>
          <p:cNvPr id="10" name="5-Point Star 9"/>
          <p:cNvSpPr/>
          <p:nvPr/>
        </p:nvSpPr>
        <p:spPr>
          <a:xfrm>
            <a:off x="11157934" y="5872765"/>
            <a:ext cx="592428" cy="33485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908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042" y="250623"/>
            <a:ext cx="9942490" cy="1359236"/>
          </a:xfrm>
        </p:spPr>
        <p:style>
          <a:lnRef idx="3">
            <a:schemeClr val="lt1"/>
          </a:lnRef>
          <a:fillRef idx="1">
            <a:schemeClr val="accent4"/>
          </a:fillRef>
          <a:effectRef idx="1">
            <a:schemeClr val="accent4"/>
          </a:effectRef>
          <a:fontRef idx="minor">
            <a:schemeClr val="lt1"/>
          </a:fontRef>
        </p:style>
        <p:txBody>
          <a:bodyPr>
            <a:normAutofit/>
          </a:bodyPr>
          <a:lstStyle/>
          <a:p>
            <a:pPr algn="ctr"/>
            <a:r>
              <a:rPr lang="ar-IQ" sz="2400" b="1" dirty="0">
                <a:solidFill>
                  <a:schemeClr val="tx1"/>
                </a:solidFill>
              </a:rPr>
              <a:t/>
            </a:r>
            <a:br>
              <a:rPr lang="ar-IQ" sz="2400" b="1" dirty="0">
                <a:solidFill>
                  <a:schemeClr val="tx1"/>
                </a:solidFill>
              </a:rPr>
            </a:br>
            <a:endParaRPr lang="en-US" sz="2400" b="1" dirty="0">
              <a:solidFill>
                <a:schemeClr val="tx1"/>
              </a:solidFill>
            </a:endParaRPr>
          </a:p>
        </p:txBody>
      </p:sp>
      <p:sp>
        <p:nvSpPr>
          <p:cNvPr id="3" name="Content Placeholder 2"/>
          <p:cNvSpPr>
            <a:spLocks noGrp="1"/>
          </p:cNvSpPr>
          <p:nvPr>
            <p:ph idx="1"/>
          </p:nvPr>
        </p:nvSpPr>
        <p:spPr>
          <a:xfrm>
            <a:off x="1803042" y="1790162"/>
            <a:ext cx="9942490" cy="4559123"/>
          </a:xfrm>
        </p:spPr>
        <p:style>
          <a:lnRef idx="1">
            <a:schemeClr val="accent6"/>
          </a:lnRef>
          <a:fillRef idx="2">
            <a:schemeClr val="accent6"/>
          </a:fillRef>
          <a:effectRef idx="1">
            <a:schemeClr val="accent6"/>
          </a:effectRef>
          <a:fontRef idx="minor">
            <a:schemeClr val="dk1"/>
          </a:fontRef>
        </p:style>
        <p:txBody>
          <a:bodyPr/>
          <a:lstStyle/>
          <a:p>
            <a:pPr marL="0" indent="0">
              <a:buNone/>
            </a:pPr>
            <a:endParaRPr lang="ar-IQ" dirty="0" smtClean="0"/>
          </a:p>
          <a:p>
            <a:pPr algn="just" rtl="1">
              <a:buFont typeface="Wingdings" panose="05000000000000000000" pitchFamily="2" charset="2"/>
              <a:buChar char="q"/>
            </a:pPr>
            <a:endParaRPr lang="ar-IQ" sz="2000" dirty="0" smtClean="0"/>
          </a:p>
          <a:p>
            <a:pPr algn="just" rtl="1">
              <a:buFont typeface="Wingdings" panose="05000000000000000000" pitchFamily="2" charset="2"/>
              <a:buChar char="q"/>
            </a:pPr>
            <a:endParaRPr lang="ar-IQ" sz="2000" dirty="0"/>
          </a:p>
          <a:p>
            <a:pPr algn="just" rtl="1">
              <a:buFont typeface="Wingdings" panose="05000000000000000000" pitchFamily="2" charset="2"/>
              <a:buChar char="q"/>
            </a:pPr>
            <a:r>
              <a:rPr lang="ar-IQ" sz="2000" dirty="0" smtClean="0"/>
              <a:t>لم يسلم نظام الاغلبية بصورتيه (البسيطة والمطلقة) من النقد حيث ذكر بانه يؤدي الى ظلم الاقليات السياسية ، اذ لايعطيها تمثلا يتناسب مع القوة العددية للاصوات التي حصلت عليها ، ومن ثم لايقيم وزنا للاصوات التي اعطيت لتلك الاحزاب مما يؤدي الى اهدارها وهذا يتنافى مع مع مبادىء العدالة ، ومن اجل تحقيق العدالة وتمثيل القوى السياسية بما يتناسب مع حجمها الشعبي دعى البعض من الفقه الدستوري والسياسي الى الاخذ بنظام التمثيل النسبي . </a:t>
            </a:r>
            <a:endParaRPr lang="en-US" sz="2000" dirty="0"/>
          </a:p>
        </p:txBody>
      </p:sp>
      <p:sp>
        <p:nvSpPr>
          <p:cNvPr id="5" name="Teardrop 4"/>
          <p:cNvSpPr/>
          <p:nvPr/>
        </p:nvSpPr>
        <p:spPr>
          <a:xfrm>
            <a:off x="669701" y="3232597"/>
            <a:ext cx="656823"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167425" y="5743977"/>
            <a:ext cx="727656" cy="7984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45476" y="734095"/>
            <a:ext cx="7057622" cy="64394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400" b="1" dirty="0">
                <a:solidFill>
                  <a:schemeClr val="tx1"/>
                </a:solidFill>
              </a:rPr>
              <a:t>عيوب صورتي الاغلبية</a:t>
            </a:r>
            <a:endParaRPr lang="en-US" sz="2400" b="1" dirty="0"/>
          </a:p>
        </p:txBody>
      </p:sp>
    </p:spTree>
    <p:extLst>
      <p:ext uri="{BB962C8B-B14F-4D97-AF65-F5344CB8AC3E}">
        <p14:creationId xmlns:p14="http://schemas.microsoft.com/office/powerpoint/2010/main" val="1683246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527" y="296215"/>
            <a:ext cx="9994006" cy="148107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endParaRPr lang="en-US" sz="2400" dirty="0"/>
          </a:p>
        </p:txBody>
      </p:sp>
      <p:sp>
        <p:nvSpPr>
          <p:cNvPr id="3" name="Content Placeholder 2"/>
          <p:cNvSpPr>
            <a:spLocks noGrp="1"/>
          </p:cNvSpPr>
          <p:nvPr>
            <p:ph idx="1"/>
          </p:nvPr>
        </p:nvSpPr>
        <p:spPr>
          <a:xfrm>
            <a:off x="1751527" y="2047741"/>
            <a:ext cx="9994006" cy="4572000"/>
          </a:xfrm>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dirty="0" smtClean="0"/>
          </a:p>
          <a:p>
            <a:pPr marL="0" indent="0" algn="just" rtl="1">
              <a:buNone/>
            </a:pPr>
            <a:r>
              <a:rPr lang="ar-IQ" dirty="0"/>
              <a:t> </a:t>
            </a:r>
            <a:r>
              <a:rPr lang="ar-IQ" dirty="0" smtClean="0"/>
              <a:t>  </a:t>
            </a:r>
            <a:endParaRPr lang="ar-IQ" dirty="0"/>
          </a:p>
          <a:p>
            <a:pPr marL="0" indent="0" algn="just" rtl="1">
              <a:buNone/>
            </a:pPr>
            <a:endParaRPr lang="ar-IQ" dirty="0" smtClean="0"/>
          </a:p>
          <a:p>
            <a:pPr marL="0" indent="0" algn="just" rtl="1">
              <a:buNone/>
            </a:pPr>
            <a:endParaRPr lang="ar-IQ" dirty="0" smtClean="0"/>
          </a:p>
          <a:p>
            <a:pPr marL="0" indent="0" algn="just" rtl="1">
              <a:buNone/>
            </a:pPr>
            <a:r>
              <a:rPr lang="ar-IQ" sz="2000" b="1" dirty="0" smtClean="0"/>
              <a:t>     ب. </a:t>
            </a:r>
            <a:r>
              <a:rPr lang="ar-IQ" sz="2000" b="1" dirty="0"/>
              <a:t>نظام </a:t>
            </a:r>
            <a:r>
              <a:rPr lang="ar-IQ" sz="2000" b="1" dirty="0" smtClean="0"/>
              <a:t>التمثيل النسبي : </a:t>
            </a:r>
            <a:r>
              <a:rPr lang="ar-IQ" sz="2000" dirty="0" smtClean="0"/>
              <a:t>ويقوم هذا النظام على اساس الاخذ بنظام الانتخاب بالقائمة حيث لايصلح للانتخاب الفردي ، ووفقا لهذا لنظام التمثيل النسبي توزع المقاعد المخصصة لكل دائرة انتخابية على القوائم المتنافسة ، وعلى اساس الاصوات التي صوتت لكل منها . </a:t>
            </a:r>
            <a:endParaRPr lang="en-US" dirty="0"/>
          </a:p>
        </p:txBody>
      </p:sp>
      <p:sp>
        <p:nvSpPr>
          <p:cNvPr id="4" name="Smiley Face 3"/>
          <p:cNvSpPr/>
          <p:nvPr/>
        </p:nvSpPr>
        <p:spPr>
          <a:xfrm>
            <a:off x="643943" y="2588654"/>
            <a:ext cx="618186" cy="88864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quot;No&quot; Symbol 4"/>
          <p:cNvSpPr/>
          <p:nvPr/>
        </p:nvSpPr>
        <p:spPr>
          <a:xfrm>
            <a:off x="321971" y="5769735"/>
            <a:ext cx="643943" cy="850006"/>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ounded Rectangle 7"/>
          <p:cNvSpPr/>
          <p:nvPr/>
        </p:nvSpPr>
        <p:spPr>
          <a:xfrm>
            <a:off x="5724659" y="2588654"/>
            <a:ext cx="2253803"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2000" b="1" dirty="0" smtClean="0"/>
              <a:t>مفهومه </a:t>
            </a:r>
          </a:p>
        </p:txBody>
      </p:sp>
      <p:sp>
        <p:nvSpPr>
          <p:cNvPr id="9" name="Rounded Rectangle 8"/>
          <p:cNvSpPr/>
          <p:nvPr/>
        </p:nvSpPr>
        <p:spPr>
          <a:xfrm>
            <a:off x="3013656" y="695460"/>
            <a:ext cx="7907628" cy="6825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ar-IQ" b="1" dirty="0" smtClean="0"/>
          </a:p>
          <a:p>
            <a:pPr algn="ctr"/>
            <a:endParaRPr lang="ar-IQ" b="1" dirty="0"/>
          </a:p>
          <a:p>
            <a:pPr algn="ctr"/>
            <a:endParaRPr lang="ar-IQ" sz="2400" b="1" dirty="0" smtClean="0"/>
          </a:p>
          <a:p>
            <a:pPr algn="ctr"/>
            <a:r>
              <a:rPr lang="ar-IQ" sz="2400" b="1" dirty="0" smtClean="0"/>
              <a:t>ثالثا</a:t>
            </a:r>
            <a:r>
              <a:rPr lang="ar-IQ" sz="2400" b="1" dirty="0"/>
              <a:t>: نظام الانتخاب بالاغلبية ونظام التمثيل النسبي</a:t>
            </a:r>
            <a:r>
              <a:rPr lang="ar-IQ" b="1" dirty="0"/>
              <a:t/>
            </a:r>
            <a:br>
              <a:rPr lang="ar-IQ" b="1" dirty="0"/>
            </a:br>
            <a:r>
              <a:rPr lang="ar-IQ" b="1" dirty="0"/>
              <a:t/>
            </a:r>
            <a:br>
              <a:rPr lang="ar-IQ" b="1" dirty="0"/>
            </a:br>
            <a:r>
              <a:rPr lang="ar-IQ" b="1" dirty="0"/>
              <a:t/>
            </a:r>
            <a:br>
              <a:rPr lang="ar-IQ" b="1" dirty="0"/>
            </a:br>
            <a:endParaRPr lang="en-US" dirty="0"/>
          </a:p>
        </p:txBody>
      </p:sp>
      <p:sp>
        <p:nvSpPr>
          <p:cNvPr id="11" name="5-Point Star 10"/>
          <p:cNvSpPr/>
          <p:nvPr/>
        </p:nvSpPr>
        <p:spPr>
          <a:xfrm>
            <a:off x="11307652" y="3683358"/>
            <a:ext cx="437881" cy="33485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2440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737" y="392290"/>
            <a:ext cx="10444767" cy="1369151"/>
          </a:xfrm>
        </p:spPr>
        <p:style>
          <a:lnRef idx="1">
            <a:schemeClr val="accent6"/>
          </a:lnRef>
          <a:fillRef idx="3">
            <a:schemeClr val="accent6"/>
          </a:fillRef>
          <a:effectRef idx="2">
            <a:schemeClr val="accent6"/>
          </a:effectRef>
          <a:fontRef idx="minor">
            <a:schemeClr val="lt1"/>
          </a:fontRef>
        </p:style>
        <p:txBody>
          <a:bodyPr>
            <a:noAutofit/>
          </a:bodyPr>
          <a:lstStyle/>
          <a:p>
            <a:pPr algn="ctr" rtl="1"/>
            <a:r>
              <a:rPr lang="ar-IQ" sz="2400" dirty="0">
                <a:solidFill>
                  <a:schemeClr val="tx1"/>
                </a:solidFill>
              </a:rPr>
              <a:t/>
            </a:r>
            <a:br>
              <a:rPr lang="ar-IQ" sz="2400" dirty="0">
                <a:solidFill>
                  <a:schemeClr val="tx1"/>
                </a:solidFill>
              </a:rPr>
            </a:br>
            <a:r>
              <a:rPr lang="ar-IQ" sz="2400" b="1" dirty="0">
                <a:solidFill>
                  <a:schemeClr val="tx1"/>
                </a:solidFill>
              </a:rPr>
              <a:t/>
            </a:r>
            <a:br>
              <a:rPr lang="ar-IQ" sz="2400" b="1" dirty="0">
                <a:solidFill>
                  <a:schemeClr val="tx1"/>
                </a:solidFill>
              </a:rPr>
            </a:br>
            <a:endParaRPr lang="en-US" sz="2400" dirty="0">
              <a:solidFill>
                <a:schemeClr val="tx1"/>
              </a:solidFill>
            </a:endParaRPr>
          </a:p>
        </p:txBody>
      </p:sp>
      <p:sp>
        <p:nvSpPr>
          <p:cNvPr id="3" name="Content Placeholder 2"/>
          <p:cNvSpPr>
            <a:spLocks noGrp="1"/>
          </p:cNvSpPr>
          <p:nvPr>
            <p:ph idx="1"/>
          </p:nvPr>
        </p:nvSpPr>
        <p:spPr>
          <a:xfrm>
            <a:off x="1635614" y="2147808"/>
            <a:ext cx="10431890" cy="4781026"/>
          </a:xfrm>
        </p:spPr>
        <p:style>
          <a:lnRef idx="3">
            <a:schemeClr val="lt1"/>
          </a:lnRef>
          <a:fillRef idx="1">
            <a:schemeClr val="accent6"/>
          </a:fillRef>
          <a:effectRef idx="1">
            <a:schemeClr val="accent6"/>
          </a:effectRef>
          <a:fontRef idx="minor">
            <a:schemeClr val="lt1"/>
          </a:fontRef>
        </p:style>
        <p:txBody>
          <a:bodyPr/>
          <a:lstStyle/>
          <a:p>
            <a:pPr marL="0" indent="0" algn="just" rtl="1">
              <a:buNone/>
            </a:pPr>
            <a:r>
              <a:rPr lang="ar-IQ" b="1" dirty="0">
                <a:solidFill>
                  <a:schemeClr val="tx1"/>
                </a:solidFill>
              </a:rPr>
              <a:t/>
            </a:r>
            <a:br>
              <a:rPr lang="ar-IQ" b="1" dirty="0">
                <a:solidFill>
                  <a:schemeClr val="tx1"/>
                </a:solidFill>
              </a:rPr>
            </a:br>
            <a:r>
              <a:rPr lang="ar-IQ" b="1" dirty="0">
                <a:solidFill>
                  <a:schemeClr val="tx1"/>
                </a:solidFill>
              </a:rPr>
              <a:t/>
            </a:r>
            <a:br>
              <a:rPr lang="ar-IQ" b="1" dirty="0">
                <a:solidFill>
                  <a:schemeClr val="tx1"/>
                </a:solidFill>
              </a:rPr>
            </a:br>
            <a:r>
              <a:rPr lang="ar-IQ" b="1" dirty="0" smtClean="0">
                <a:solidFill>
                  <a:schemeClr val="tx1"/>
                </a:solidFill>
              </a:rPr>
              <a:t>            </a:t>
            </a:r>
            <a:endParaRPr lang="en-US" dirty="0"/>
          </a:p>
        </p:txBody>
      </p:sp>
      <p:sp>
        <p:nvSpPr>
          <p:cNvPr id="4" name="Smiley Face 3"/>
          <p:cNvSpPr/>
          <p:nvPr/>
        </p:nvSpPr>
        <p:spPr>
          <a:xfrm>
            <a:off x="373487" y="2253803"/>
            <a:ext cx="463640" cy="1313645"/>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280114" y="5254582"/>
            <a:ext cx="592428" cy="135228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Explosion 1 5"/>
          <p:cNvSpPr/>
          <p:nvPr/>
        </p:nvSpPr>
        <p:spPr>
          <a:xfrm>
            <a:off x="1020649" y="3065173"/>
            <a:ext cx="431443" cy="88864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xplosion 1 6"/>
          <p:cNvSpPr/>
          <p:nvPr/>
        </p:nvSpPr>
        <p:spPr>
          <a:xfrm>
            <a:off x="1020649" y="4224270"/>
            <a:ext cx="431443" cy="7856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723879" y="775693"/>
            <a:ext cx="8087933" cy="60530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ar-IQ" dirty="0" smtClean="0"/>
          </a:p>
          <a:p>
            <a:pPr algn="ctr"/>
            <a:endParaRPr lang="ar-IQ" b="1" dirty="0" smtClean="0">
              <a:solidFill>
                <a:schemeClr val="tx1"/>
              </a:solidFill>
            </a:endParaRPr>
          </a:p>
          <a:p>
            <a:pPr algn="ctr"/>
            <a:r>
              <a:rPr lang="ar-IQ" sz="2000" b="1" dirty="0" smtClean="0">
                <a:solidFill>
                  <a:schemeClr val="tx1"/>
                </a:solidFill>
              </a:rPr>
              <a:t>ثالثا</a:t>
            </a:r>
            <a:r>
              <a:rPr lang="ar-IQ" sz="2000" b="1" dirty="0">
                <a:solidFill>
                  <a:schemeClr val="tx1"/>
                </a:solidFill>
              </a:rPr>
              <a:t>: نظام الانتخاب بالاغلبية ونظام التمثيل النسبي</a:t>
            </a:r>
            <a:br>
              <a:rPr lang="ar-IQ" sz="2000" b="1" dirty="0">
                <a:solidFill>
                  <a:schemeClr val="tx1"/>
                </a:solidFill>
              </a:rPr>
            </a:br>
            <a:r>
              <a:rPr lang="ar-IQ" sz="2000" b="1" dirty="0">
                <a:solidFill>
                  <a:schemeClr val="tx1"/>
                </a:solidFill>
              </a:rPr>
              <a:t/>
            </a:r>
            <a:br>
              <a:rPr lang="ar-IQ" sz="2000" b="1" dirty="0">
                <a:solidFill>
                  <a:schemeClr val="tx1"/>
                </a:solidFill>
              </a:rPr>
            </a:br>
            <a:endParaRPr lang="en-US" sz="2000" dirty="0"/>
          </a:p>
        </p:txBody>
      </p:sp>
      <p:sp>
        <p:nvSpPr>
          <p:cNvPr id="11" name="Rounded Rectangle 10"/>
          <p:cNvSpPr/>
          <p:nvPr/>
        </p:nvSpPr>
        <p:spPr>
          <a:xfrm>
            <a:off x="5397859" y="2253803"/>
            <a:ext cx="3193960" cy="6568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a:solidFill>
                  <a:schemeClr val="tx1"/>
                </a:solidFill>
              </a:rPr>
              <a:t>صور نظام التمثيل النسبي</a:t>
            </a:r>
            <a:endParaRPr lang="en-US" dirty="0"/>
          </a:p>
        </p:txBody>
      </p:sp>
      <p:sp>
        <p:nvSpPr>
          <p:cNvPr id="12" name="Down Arrow 11"/>
          <p:cNvSpPr/>
          <p:nvPr/>
        </p:nvSpPr>
        <p:spPr>
          <a:xfrm>
            <a:off x="6767914" y="2946040"/>
            <a:ext cx="338072" cy="441103"/>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Down Arrow 14"/>
          <p:cNvSpPr/>
          <p:nvPr/>
        </p:nvSpPr>
        <p:spPr>
          <a:xfrm>
            <a:off x="6825803" y="4018209"/>
            <a:ext cx="371944" cy="553791"/>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Down Arrow 16"/>
          <p:cNvSpPr/>
          <p:nvPr/>
        </p:nvSpPr>
        <p:spPr>
          <a:xfrm>
            <a:off x="2839794" y="3973133"/>
            <a:ext cx="371944" cy="553791"/>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Down Arrow 17"/>
          <p:cNvSpPr/>
          <p:nvPr/>
        </p:nvSpPr>
        <p:spPr>
          <a:xfrm>
            <a:off x="10586433" y="4201732"/>
            <a:ext cx="371944" cy="553791"/>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20" name="Straight Arrow Connector 19"/>
          <p:cNvCxnSpPr/>
          <p:nvPr/>
        </p:nvCxnSpPr>
        <p:spPr>
          <a:xfrm>
            <a:off x="7197747" y="3348507"/>
            <a:ext cx="3614065" cy="7920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flipH="1">
            <a:off x="3211738" y="3348507"/>
            <a:ext cx="3420882" cy="7920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a:off x="6994839" y="3509495"/>
            <a:ext cx="9691" cy="30587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8" name="Rounded Rectangle 27"/>
          <p:cNvSpPr/>
          <p:nvPr/>
        </p:nvSpPr>
        <p:spPr>
          <a:xfrm>
            <a:off x="5513381" y="4810259"/>
            <a:ext cx="2676356" cy="631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b="1" dirty="0" smtClean="0">
                <a:solidFill>
                  <a:schemeClr val="tx1"/>
                </a:solidFill>
              </a:rPr>
              <a:t>القوائم المغلقة مع التفضيل</a:t>
            </a:r>
            <a:endParaRPr lang="en-US" b="1" dirty="0">
              <a:solidFill>
                <a:schemeClr val="tx1"/>
              </a:solidFill>
            </a:endParaRPr>
          </a:p>
        </p:txBody>
      </p:sp>
      <p:sp>
        <p:nvSpPr>
          <p:cNvPr id="29" name="Rounded Rectangle 28"/>
          <p:cNvSpPr/>
          <p:nvPr/>
        </p:nvSpPr>
        <p:spPr>
          <a:xfrm>
            <a:off x="1778507" y="4810259"/>
            <a:ext cx="2676356" cy="631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القوائم المفتوحة </a:t>
            </a:r>
            <a:endParaRPr lang="en-US" b="1" dirty="0"/>
          </a:p>
        </p:txBody>
      </p:sp>
      <p:sp>
        <p:nvSpPr>
          <p:cNvPr id="30" name="Rounded Rectangle 29"/>
          <p:cNvSpPr/>
          <p:nvPr/>
        </p:nvSpPr>
        <p:spPr>
          <a:xfrm>
            <a:off x="9248255" y="4856945"/>
            <a:ext cx="2676356" cy="631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b="1" dirty="0" smtClean="0"/>
              <a:t>القوائم المغلقة </a:t>
            </a:r>
            <a:endParaRPr lang="en-US" b="1" dirty="0"/>
          </a:p>
        </p:txBody>
      </p:sp>
    </p:spTree>
    <p:extLst>
      <p:ext uri="{BB962C8B-B14F-4D97-AF65-F5344CB8AC3E}">
        <p14:creationId xmlns:p14="http://schemas.microsoft.com/office/powerpoint/2010/main" val="4196840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769" y="257577"/>
            <a:ext cx="10251582" cy="1249251"/>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ar-IQ" sz="2400" dirty="0"/>
              <a:t/>
            </a:r>
            <a:br>
              <a:rPr lang="ar-IQ" sz="2400" dirty="0"/>
            </a:br>
            <a:endParaRPr lang="en-US" sz="2400" dirty="0"/>
          </a:p>
        </p:txBody>
      </p:sp>
      <p:sp>
        <p:nvSpPr>
          <p:cNvPr id="3" name="Content Placeholder 2"/>
          <p:cNvSpPr>
            <a:spLocks noGrp="1"/>
          </p:cNvSpPr>
          <p:nvPr>
            <p:ph idx="1"/>
          </p:nvPr>
        </p:nvSpPr>
        <p:spPr>
          <a:xfrm>
            <a:off x="1725769" y="1687132"/>
            <a:ext cx="10251582" cy="4893972"/>
          </a:xfrm>
        </p:spPr>
        <p:style>
          <a:lnRef idx="1">
            <a:schemeClr val="accent1"/>
          </a:lnRef>
          <a:fillRef idx="2">
            <a:schemeClr val="accent1"/>
          </a:fillRef>
          <a:effectRef idx="1">
            <a:schemeClr val="accent1"/>
          </a:effectRef>
          <a:fontRef idx="minor">
            <a:schemeClr val="dk1"/>
          </a:fontRef>
        </p:style>
        <p:txBody>
          <a:bodyPr/>
          <a:lstStyle/>
          <a:p>
            <a:pPr marL="0" indent="0" algn="just" rtl="1">
              <a:buNone/>
            </a:pPr>
            <a:endParaRPr lang="en-US" dirty="0" smtClean="0"/>
          </a:p>
          <a:p>
            <a:pPr marL="0" indent="0" algn="just" rtl="1">
              <a:buNone/>
            </a:pPr>
            <a:r>
              <a:rPr lang="ar-IQ" sz="2000" b="1" dirty="0" smtClean="0"/>
              <a:t>أولا: القوائم المغلقة : </a:t>
            </a:r>
            <a:r>
              <a:rPr lang="ar-IQ" sz="2000" dirty="0" smtClean="0"/>
              <a:t>حيث يلتزم الناخب وفقا لهذه الصورة بالتصويت على احد هذه القوائم ، ولايجوز له ادخال اي تعديل عليها اذ يتوجب عليه التقيد بتسلسل الاسماء الذي وضع من قبل الحزب . </a:t>
            </a:r>
          </a:p>
          <a:p>
            <a:pPr marL="0" indent="0" algn="just" rtl="1">
              <a:buNone/>
            </a:pPr>
            <a:r>
              <a:rPr lang="ar-IQ" sz="2000" b="1" dirty="0" smtClean="0"/>
              <a:t>ثانيا: القوائم المغلقة مع التفضيل : </a:t>
            </a:r>
            <a:r>
              <a:rPr lang="ar-IQ" sz="2000" dirty="0" smtClean="0"/>
              <a:t>يستطيع الناخب وفقا لهذا الاسلوب ان يعيد ترتيب تسلسل المرشحين في القائمة المغلقة وذلك حسب قناعته الشخصية بالمرشحين ، وفي هذه الحالة يكون للناخبين قدرة التأثير على خيارات الاحزاب السياسية في مسألة التفضيل بين المرشحين داخل القائمة . </a:t>
            </a:r>
          </a:p>
          <a:p>
            <a:pPr marL="0" indent="0" algn="just" rtl="1">
              <a:buNone/>
            </a:pPr>
            <a:r>
              <a:rPr lang="ar-IQ" sz="2000" b="1" dirty="0" smtClean="0"/>
              <a:t>ثالثا: القوائم المفتوحة : </a:t>
            </a:r>
            <a:r>
              <a:rPr lang="ar-IQ" sz="2000" dirty="0" smtClean="0"/>
              <a:t>للناخب ان ينظم قائمة باسماء المرشحين الذين يفضلهم ولو كانت اسمائهم مدونة في قوائم مختلفة ، وهذا الاسلوب يتيح للناخب حرية اكبر في اختيار المرشحين الذين يفضلهم على عكس النظام المغلق ، إلا ان اجراءاته تتسم بالتعقيد ، ولذلك يرى بعض الفقه عدم صلاحيته إلا في البلاد التي بلغ شعبها مدى من النضج يسمح له بتفهم الشؤون السياسية . </a:t>
            </a:r>
            <a:endParaRPr lang="en-US" sz="2000" b="1" dirty="0"/>
          </a:p>
        </p:txBody>
      </p:sp>
      <p:sp>
        <p:nvSpPr>
          <p:cNvPr id="4" name="Rounded Rectangle 3"/>
          <p:cNvSpPr/>
          <p:nvPr/>
        </p:nvSpPr>
        <p:spPr>
          <a:xfrm>
            <a:off x="656823" y="2356834"/>
            <a:ext cx="489397" cy="9272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56823" y="4121239"/>
            <a:ext cx="579549" cy="772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160987" y="5917842"/>
            <a:ext cx="579549" cy="6632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702675" y="566670"/>
            <a:ext cx="6297769" cy="631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2400" b="1" dirty="0">
                <a:solidFill>
                  <a:schemeClr val="tx1"/>
                </a:solidFill>
              </a:rPr>
              <a:t>صور التمثيل النسبي</a:t>
            </a:r>
            <a:endParaRPr lang="en-US" sz="2400" dirty="0"/>
          </a:p>
        </p:txBody>
      </p:sp>
    </p:spTree>
    <p:extLst>
      <p:ext uri="{BB962C8B-B14F-4D97-AF65-F5344CB8AC3E}">
        <p14:creationId xmlns:p14="http://schemas.microsoft.com/office/powerpoint/2010/main" val="3870057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496" y="257577"/>
            <a:ext cx="10264462" cy="1584102"/>
          </a:xfrm>
        </p:spPr>
        <p:style>
          <a:lnRef idx="3">
            <a:schemeClr val="lt1"/>
          </a:lnRef>
          <a:fillRef idx="1">
            <a:schemeClr val="accent2"/>
          </a:fillRef>
          <a:effectRef idx="1">
            <a:schemeClr val="accent2"/>
          </a:effectRef>
          <a:fontRef idx="minor">
            <a:schemeClr val="lt1"/>
          </a:fontRef>
        </p:style>
        <p:txBody>
          <a:bodyPr>
            <a:normAutofit/>
          </a:bodyPr>
          <a:lstStyle/>
          <a:p>
            <a:pPr algn="ctr"/>
            <a:r>
              <a:rPr lang="ar-IQ" sz="2400" b="1" dirty="0"/>
              <a:t/>
            </a:r>
            <a:br>
              <a:rPr lang="ar-IQ" sz="2400" b="1" dirty="0"/>
            </a:br>
            <a:r>
              <a:rPr lang="ar-IQ" sz="2400" b="1" dirty="0"/>
              <a:t/>
            </a:r>
            <a:br>
              <a:rPr lang="ar-IQ" sz="2400" b="1" dirty="0"/>
            </a:br>
            <a:endParaRPr lang="en-US" sz="2400" b="1" dirty="0"/>
          </a:p>
        </p:txBody>
      </p:sp>
      <p:sp>
        <p:nvSpPr>
          <p:cNvPr id="3" name="Content Placeholder 2"/>
          <p:cNvSpPr>
            <a:spLocks noGrp="1"/>
          </p:cNvSpPr>
          <p:nvPr>
            <p:ph idx="1"/>
          </p:nvPr>
        </p:nvSpPr>
        <p:spPr>
          <a:xfrm>
            <a:off x="1674254" y="2009103"/>
            <a:ext cx="10264462" cy="4546243"/>
          </a:xfrm>
        </p:spPr>
        <p:style>
          <a:lnRef idx="3">
            <a:schemeClr val="lt1"/>
          </a:lnRef>
          <a:fillRef idx="1">
            <a:schemeClr val="accent3"/>
          </a:fillRef>
          <a:effectRef idx="1">
            <a:schemeClr val="accent3"/>
          </a:effectRef>
          <a:fontRef idx="minor">
            <a:schemeClr val="lt1"/>
          </a:fontRef>
        </p:style>
        <p:txBody>
          <a:bodyPr/>
          <a:lstStyle/>
          <a:p>
            <a:pPr algn="r" rtl="1"/>
            <a:endParaRPr lang="ar-IQ" dirty="0"/>
          </a:p>
          <a:p>
            <a:pPr marL="0" indent="0" algn="r" rtl="1">
              <a:buNone/>
            </a:pPr>
            <a:r>
              <a:rPr lang="ar-IQ" dirty="0"/>
              <a:t> </a:t>
            </a:r>
            <a:r>
              <a:rPr lang="ar-IQ" dirty="0" smtClean="0"/>
              <a:t> </a:t>
            </a:r>
          </a:p>
          <a:p>
            <a:pPr marL="0" indent="0" algn="r" rtl="1">
              <a:buNone/>
            </a:pPr>
            <a:r>
              <a:rPr lang="ar-IQ" sz="2000" b="1" dirty="0" smtClean="0">
                <a:solidFill>
                  <a:schemeClr val="tx1"/>
                </a:solidFill>
              </a:rPr>
              <a:t>  </a:t>
            </a:r>
            <a:endParaRPr lang="ar-IQ" dirty="0"/>
          </a:p>
        </p:txBody>
      </p:sp>
      <p:sp>
        <p:nvSpPr>
          <p:cNvPr id="4" name="Isosceles Triangle 3"/>
          <p:cNvSpPr/>
          <p:nvPr/>
        </p:nvSpPr>
        <p:spPr>
          <a:xfrm>
            <a:off x="566670" y="2279561"/>
            <a:ext cx="605307" cy="13136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67425" y="5215944"/>
            <a:ext cx="598867" cy="142955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056845" y="740534"/>
            <a:ext cx="5962918" cy="7856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400" b="1" dirty="0">
                <a:solidFill>
                  <a:schemeClr val="tx1"/>
                </a:solidFill>
              </a:rPr>
              <a:t>انواع التمثيل النسبي</a:t>
            </a:r>
            <a:endParaRPr lang="en-US" sz="2400" b="1" dirty="0"/>
          </a:p>
        </p:txBody>
      </p:sp>
      <p:sp>
        <p:nvSpPr>
          <p:cNvPr id="7" name="Rounded Rectangle 6"/>
          <p:cNvSpPr/>
          <p:nvPr/>
        </p:nvSpPr>
        <p:spPr>
          <a:xfrm>
            <a:off x="7534142" y="4224270"/>
            <a:ext cx="3998890" cy="75985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r" rtl="1"/>
            <a:r>
              <a:rPr lang="ar-IQ" sz="2000" b="1" dirty="0" smtClean="0">
                <a:solidFill>
                  <a:schemeClr val="tx1"/>
                </a:solidFill>
              </a:rPr>
              <a:t>1. </a:t>
            </a:r>
            <a:r>
              <a:rPr lang="ar-IQ" sz="2000" b="1" dirty="0">
                <a:solidFill>
                  <a:schemeClr val="tx1"/>
                </a:solidFill>
              </a:rPr>
              <a:t>التمثيل النسبي الشامل . </a:t>
            </a:r>
          </a:p>
        </p:txBody>
      </p:sp>
      <p:sp>
        <p:nvSpPr>
          <p:cNvPr id="8" name="Rounded Rectangle 7"/>
          <p:cNvSpPr/>
          <p:nvPr/>
        </p:nvSpPr>
        <p:spPr>
          <a:xfrm>
            <a:off x="2514601" y="4237149"/>
            <a:ext cx="4153436" cy="74697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b="1" dirty="0">
                <a:solidFill>
                  <a:schemeClr val="tx1"/>
                </a:solidFill>
              </a:rPr>
              <a:t> </a:t>
            </a:r>
            <a:r>
              <a:rPr lang="ar-IQ" sz="2000" b="1" dirty="0">
                <a:solidFill>
                  <a:schemeClr val="tx1"/>
                </a:solidFill>
              </a:rPr>
              <a:t>2. التمثيل النسبي الجزئي . </a:t>
            </a:r>
            <a:endParaRPr lang="en-US" sz="2000" dirty="0"/>
          </a:p>
        </p:txBody>
      </p:sp>
      <p:sp>
        <p:nvSpPr>
          <p:cNvPr id="9" name="Down Arrow 8"/>
          <p:cNvSpPr/>
          <p:nvPr/>
        </p:nvSpPr>
        <p:spPr>
          <a:xfrm>
            <a:off x="9338793" y="3464416"/>
            <a:ext cx="389587" cy="605307"/>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Down Arrow 9"/>
          <p:cNvSpPr/>
          <p:nvPr/>
        </p:nvSpPr>
        <p:spPr>
          <a:xfrm>
            <a:off x="4201732" y="3464415"/>
            <a:ext cx="389587" cy="605307"/>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2" name="Straight Arrow Connector 11"/>
          <p:cNvCxnSpPr/>
          <p:nvPr/>
        </p:nvCxnSpPr>
        <p:spPr>
          <a:xfrm>
            <a:off x="7225048" y="2279561"/>
            <a:ext cx="2113745" cy="11848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4553086" y="2279561"/>
            <a:ext cx="2601129" cy="13136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24173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266" y="454238"/>
            <a:ext cx="10483403" cy="1397873"/>
          </a:xfrm>
        </p:spPr>
        <p:style>
          <a:lnRef idx="1">
            <a:schemeClr val="accent4"/>
          </a:lnRef>
          <a:fillRef idx="3">
            <a:schemeClr val="accent4"/>
          </a:fillRef>
          <a:effectRef idx="2">
            <a:schemeClr val="accent4"/>
          </a:effectRef>
          <a:fontRef idx="minor">
            <a:schemeClr val="lt1"/>
          </a:fontRef>
        </p:style>
        <p:txBody>
          <a:bodyPr>
            <a:normAutofit/>
          </a:bodyPr>
          <a:lstStyle/>
          <a:p>
            <a:pPr algn="ctr"/>
            <a:r>
              <a:rPr lang="ar-IQ" sz="2400" b="1" dirty="0" smtClean="0"/>
              <a:t/>
            </a:r>
            <a:br>
              <a:rPr lang="ar-IQ" sz="2400" b="1" dirty="0" smtClean="0"/>
            </a:br>
            <a:endParaRPr lang="en-US" sz="2400" b="1" dirty="0">
              <a:solidFill>
                <a:schemeClr val="tx1"/>
              </a:solidFill>
            </a:endParaRPr>
          </a:p>
        </p:txBody>
      </p:sp>
      <p:sp>
        <p:nvSpPr>
          <p:cNvPr id="3" name="Content Placeholder 2"/>
          <p:cNvSpPr>
            <a:spLocks noGrp="1"/>
          </p:cNvSpPr>
          <p:nvPr>
            <p:ph idx="1"/>
          </p:nvPr>
        </p:nvSpPr>
        <p:spPr>
          <a:xfrm>
            <a:off x="1513266" y="2150772"/>
            <a:ext cx="10483403" cy="4720108"/>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r" rtl="1">
              <a:buNone/>
            </a:pPr>
            <a:endParaRPr lang="ar-IQ" sz="2000" dirty="0" smtClean="0"/>
          </a:p>
          <a:p>
            <a:pPr marL="0" indent="0" algn="r" rtl="1">
              <a:buNone/>
            </a:pPr>
            <a:r>
              <a:rPr lang="ar-IQ" sz="2000" dirty="0"/>
              <a:t> </a:t>
            </a:r>
            <a:r>
              <a:rPr lang="ar-IQ" sz="2000" dirty="0" smtClean="0"/>
              <a:t>        </a:t>
            </a:r>
            <a:r>
              <a:rPr lang="ar-IQ" sz="2000" b="1" dirty="0" smtClean="0"/>
              <a:t>المزايا :</a:t>
            </a:r>
          </a:p>
          <a:p>
            <a:pPr marL="0" indent="0" algn="just" rtl="1">
              <a:buNone/>
            </a:pPr>
            <a:r>
              <a:rPr lang="ar-IQ" sz="2000" dirty="0" smtClean="0"/>
              <a:t>      تحقيق العدالة بين القوى السياسية ، حيث يعطى لكل حزب ما يوازي رصيده الشعبي ، وبالتالي يحد من هيمنة الاحزاب الكبيرة . </a:t>
            </a:r>
          </a:p>
          <a:p>
            <a:pPr marL="0" indent="0" algn="just" rtl="1">
              <a:buNone/>
            </a:pPr>
            <a:endParaRPr lang="ar-IQ" sz="2000" dirty="0"/>
          </a:p>
          <a:p>
            <a:pPr marL="0" indent="0" algn="r" rtl="1">
              <a:buNone/>
            </a:pPr>
            <a:r>
              <a:rPr lang="ar-IQ" sz="2000" dirty="0" smtClean="0"/>
              <a:t>         </a:t>
            </a:r>
            <a:r>
              <a:rPr lang="ar-IQ" sz="2000" b="1" dirty="0" smtClean="0"/>
              <a:t> </a:t>
            </a:r>
            <a:r>
              <a:rPr lang="ar-IQ" sz="2000" b="1" dirty="0"/>
              <a:t>العيوب : </a:t>
            </a:r>
            <a:endParaRPr lang="ar-IQ" sz="2000" b="1" dirty="0" smtClean="0"/>
          </a:p>
          <a:p>
            <a:pPr marL="0" indent="0" algn="just" rtl="1">
              <a:buNone/>
            </a:pPr>
            <a:r>
              <a:rPr lang="ar-IQ" sz="2000" b="1" dirty="0"/>
              <a:t> </a:t>
            </a:r>
            <a:r>
              <a:rPr lang="ar-IQ" sz="2000" b="1" dirty="0" smtClean="0"/>
              <a:t>     1. </a:t>
            </a:r>
            <a:r>
              <a:rPr lang="ar-IQ" sz="2000" dirty="0" smtClean="0"/>
              <a:t>صعوبة تطبيقه لاتسامه بالتعقيد وبالاخص عند توزيع المقاعد المتبقية من المرحلة الاولى ، مما يؤدي الى تأخير اعلان نتائج الانتخابات .  </a:t>
            </a:r>
            <a:endParaRPr lang="ar-IQ" sz="2000" dirty="0"/>
          </a:p>
          <a:p>
            <a:pPr marL="0" indent="0" algn="just" rtl="1">
              <a:buNone/>
            </a:pPr>
            <a:r>
              <a:rPr lang="ar-IQ" sz="2000" dirty="0" smtClean="0"/>
              <a:t>     </a:t>
            </a:r>
            <a:r>
              <a:rPr lang="ar-IQ" sz="2000" b="1" dirty="0" smtClean="0"/>
              <a:t>2. </a:t>
            </a:r>
            <a:r>
              <a:rPr lang="ar-IQ" sz="2000" dirty="0" smtClean="0"/>
              <a:t>يؤدي الاخذ بالنظام المذكور يؤدي الى تضاؤل دور الناخب وبالاخص في حالة القوائم المغلقة . </a:t>
            </a:r>
          </a:p>
          <a:p>
            <a:pPr marL="0" indent="0" algn="just" rtl="1">
              <a:buNone/>
            </a:pPr>
            <a:r>
              <a:rPr lang="ar-IQ" sz="2000" dirty="0"/>
              <a:t> </a:t>
            </a:r>
            <a:r>
              <a:rPr lang="ar-IQ" sz="2000" dirty="0" smtClean="0"/>
              <a:t>   </a:t>
            </a:r>
            <a:r>
              <a:rPr lang="ar-IQ" sz="2000" b="1" dirty="0" smtClean="0"/>
              <a:t>3. </a:t>
            </a:r>
            <a:r>
              <a:rPr lang="ar-IQ" sz="2000" dirty="0" smtClean="0"/>
              <a:t>يؤدي الى عدم الاستقرار الحكومي وذلك لكثرة الاحزاب في البرلمان مما يضعف من فرص قيام حكومة اغلبية مستقرة . </a:t>
            </a:r>
          </a:p>
          <a:p>
            <a:pPr marL="0" indent="0" algn="just" rtl="1">
              <a:buNone/>
            </a:pPr>
            <a:r>
              <a:rPr lang="ar-IQ" sz="2000" b="1" dirty="0" smtClean="0"/>
              <a:t>    4. </a:t>
            </a:r>
            <a:r>
              <a:rPr lang="ar-IQ" sz="2000" dirty="0" smtClean="0"/>
              <a:t>تأثيره على استقرار النظام السياسي في الدولة . </a:t>
            </a:r>
            <a:endParaRPr lang="ar-IQ" sz="2000" b="1" dirty="0"/>
          </a:p>
        </p:txBody>
      </p:sp>
      <p:sp>
        <p:nvSpPr>
          <p:cNvPr id="4" name="Rounded Rectangle 3"/>
          <p:cNvSpPr/>
          <p:nvPr/>
        </p:nvSpPr>
        <p:spPr>
          <a:xfrm>
            <a:off x="3606084" y="1017432"/>
            <a:ext cx="6297769" cy="72980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400" b="1" dirty="0">
                <a:solidFill>
                  <a:schemeClr val="tx1"/>
                </a:solidFill>
              </a:rPr>
              <a:t>مزايا وعيوب نظام التمثيل النسبي</a:t>
            </a:r>
            <a:endParaRPr lang="en-US" sz="2400" b="1" dirty="0"/>
          </a:p>
        </p:txBody>
      </p:sp>
      <p:sp>
        <p:nvSpPr>
          <p:cNvPr id="5" name="5-Point Star 4"/>
          <p:cNvSpPr/>
          <p:nvPr/>
        </p:nvSpPr>
        <p:spPr>
          <a:xfrm>
            <a:off x="11243255" y="2479182"/>
            <a:ext cx="463639" cy="373488"/>
          </a:xfrm>
          <a:prstGeom prst="star5">
            <a:avLst>
              <a:gd name="adj" fmla="val 31574"/>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1230375" y="3940934"/>
            <a:ext cx="463639" cy="373488"/>
          </a:xfrm>
          <a:prstGeom prst="star5">
            <a:avLst>
              <a:gd name="adj" fmla="val 31574"/>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Summing Junction 6"/>
          <p:cNvSpPr/>
          <p:nvPr/>
        </p:nvSpPr>
        <p:spPr>
          <a:xfrm>
            <a:off x="656819" y="3400021"/>
            <a:ext cx="553792" cy="785611"/>
          </a:xfrm>
          <a:prstGeom prst="flowChartSummingJuncti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Explosion 2 7"/>
          <p:cNvSpPr/>
          <p:nvPr/>
        </p:nvSpPr>
        <p:spPr>
          <a:xfrm>
            <a:off x="424996" y="5847007"/>
            <a:ext cx="837127" cy="631065"/>
          </a:xfrm>
          <a:prstGeom prst="irregularSeal2">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4330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132" y="244700"/>
            <a:ext cx="9817481" cy="1326523"/>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400" dirty="0" smtClean="0"/>
              <a:t/>
            </a:r>
            <a:br>
              <a:rPr lang="ar-IQ" sz="2400" dirty="0" smtClean="0"/>
            </a:br>
            <a:endParaRPr lang="en-US" sz="2400" dirty="0"/>
          </a:p>
        </p:txBody>
      </p:sp>
      <p:sp>
        <p:nvSpPr>
          <p:cNvPr id="3" name="Content Placeholder 2"/>
          <p:cNvSpPr>
            <a:spLocks noGrp="1"/>
          </p:cNvSpPr>
          <p:nvPr>
            <p:ph idx="1"/>
          </p:nvPr>
        </p:nvSpPr>
        <p:spPr>
          <a:xfrm>
            <a:off x="1687132" y="1790163"/>
            <a:ext cx="9817480" cy="4726547"/>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000" dirty="0" smtClean="0"/>
          </a:p>
          <a:p>
            <a:pPr marL="0" indent="0" algn="just" rtl="1">
              <a:buNone/>
            </a:pPr>
            <a:r>
              <a:rPr lang="ar-IQ" sz="2000" dirty="0"/>
              <a:t> </a:t>
            </a:r>
            <a:r>
              <a:rPr lang="ar-IQ" sz="2000" dirty="0" smtClean="0"/>
              <a:t>   </a:t>
            </a:r>
            <a:endParaRPr lang="ar-IQ" sz="2000" dirty="0"/>
          </a:p>
          <a:p>
            <a:pPr marL="0" indent="0" algn="just" rtl="1">
              <a:buNone/>
            </a:pPr>
            <a:endParaRPr lang="ar-IQ" sz="2000" dirty="0" smtClean="0"/>
          </a:p>
          <a:p>
            <a:pPr marL="0" indent="0" algn="just" rtl="1">
              <a:buNone/>
            </a:pPr>
            <a:r>
              <a:rPr lang="ar-IQ" sz="2000" dirty="0"/>
              <a:t> </a:t>
            </a:r>
            <a:r>
              <a:rPr lang="ar-IQ" sz="2000" dirty="0" smtClean="0"/>
              <a:t>    نظرا لعدم وجود نظام انتخابي خال من العيوب تتجه بعض الدول الى الجمع بين نظامين انتخابيين ، كأن تجمع بين نظام الانتخاب الفردي ونظام الانتخاب بالقائمة والمزج بين هذين النظامين وبين نظام الاغلبية ونظام التمثيل النسبي ، وللنظام المختلط صورتان احدهما بسيطة والاخرى معقدة . </a:t>
            </a:r>
            <a:endParaRPr lang="ar-IQ" sz="2000" dirty="0"/>
          </a:p>
        </p:txBody>
      </p:sp>
      <p:sp>
        <p:nvSpPr>
          <p:cNvPr id="4" name="Rounded Rectangle 3"/>
          <p:cNvSpPr/>
          <p:nvPr/>
        </p:nvSpPr>
        <p:spPr>
          <a:xfrm>
            <a:off x="3593206" y="592428"/>
            <a:ext cx="6215945" cy="63106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400" b="1" dirty="0">
                <a:solidFill>
                  <a:schemeClr val="tx1"/>
                </a:solidFill>
              </a:rPr>
              <a:t>رابعا : النظم الانتخابية المغلقة</a:t>
            </a:r>
            <a:endParaRPr lang="ar-IQ" sz="2400" dirty="0" smtClean="0"/>
          </a:p>
        </p:txBody>
      </p:sp>
      <p:sp>
        <p:nvSpPr>
          <p:cNvPr id="5" name="Rounded Rectangle 4"/>
          <p:cNvSpPr/>
          <p:nvPr/>
        </p:nvSpPr>
        <p:spPr>
          <a:xfrm>
            <a:off x="5677307" y="2150773"/>
            <a:ext cx="2047741" cy="59242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000" b="1" dirty="0" smtClean="0"/>
              <a:t>مفهومه</a:t>
            </a:r>
            <a:endParaRPr lang="en-US" sz="2000" b="1" dirty="0"/>
          </a:p>
        </p:txBody>
      </p:sp>
      <p:sp>
        <p:nvSpPr>
          <p:cNvPr id="6" name="Multiply 5"/>
          <p:cNvSpPr/>
          <p:nvPr/>
        </p:nvSpPr>
        <p:spPr>
          <a:xfrm>
            <a:off x="592428" y="2743201"/>
            <a:ext cx="592428" cy="1094703"/>
          </a:xfrm>
          <a:prstGeom prst="mathMultiply">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Notched Right Arrow 6"/>
          <p:cNvSpPr/>
          <p:nvPr/>
        </p:nvSpPr>
        <p:spPr>
          <a:xfrm>
            <a:off x="360608" y="6104586"/>
            <a:ext cx="605307" cy="412124"/>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05030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648" y="289259"/>
            <a:ext cx="9765964" cy="13206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2400" b="1" dirty="0"/>
              <a:t/>
            </a:r>
            <a:br>
              <a:rPr lang="ar-IQ" sz="2400" b="1" dirty="0"/>
            </a:br>
            <a:endParaRPr lang="en-US" sz="2400" b="1" dirty="0"/>
          </a:p>
        </p:txBody>
      </p:sp>
      <p:sp>
        <p:nvSpPr>
          <p:cNvPr id="3" name="Content Placeholder 2"/>
          <p:cNvSpPr>
            <a:spLocks noGrp="1"/>
          </p:cNvSpPr>
          <p:nvPr>
            <p:ph idx="1"/>
          </p:nvPr>
        </p:nvSpPr>
        <p:spPr>
          <a:xfrm>
            <a:off x="1738648" y="1790163"/>
            <a:ext cx="9765964" cy="4752305"/>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just" rtl="1">
              <a:buNone/>
            </a:pPr>
            <a:r>
              <a:rPr lang="ar-IQ" sz="2000" dirty="0" smtClean="0"/>
              <a:t> </a:t>
            </a:r>
          </a:p>
          <a:p>
            <a:pPr marL="0" indent="0" algn="just" rtl="1">
              <a:buNone/>
            </a:pPr>
            <a:r>
              <a:rPr lang="ar-IQ" sz="2000" dirty="0"/>
              <a:t> </a:t>
            </a:r>
            <a:endParaRPr lang="en-US" sz="2000" dirty="0"/>
          </a:p>
        </p:txBody>
      </p:sp>
      <p:sp>
        <p:nvSpPr>
          <p:cNvPr id="5" name="Plus 4"/>
          <p:cNvSpPr/>
          <p:nvPr/>
        </p:nvSpPr>
        <p:spPr>
          <a:xfrm>
            <a:off x="531253" y="2994337"/>
            <a:ext cx="811369" cy="689020"/>
          </a:xfrm>
          <a:prstGeom prst="mathPl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Quad Arrow Callout 5"/>
          <p:cNvSpPr/>
          <p:nvPr/>
        </p:nvSpPr>
        <p:spPr>
          <a:xfrm>
            <a:off x="276894" y="5814811"/>
            <a:ext cx="669702" cy="759854"/>
          </a:xfrm>
          <a:prstGeom prst="quadArrowCallou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Rounded Rectangle 6"/>
          <p:cNvSpPr/>
          <p:nvPr/>
        </p:nvSpPr>
        <p:spPr>
          <a:xfrm>
            <a:off x="3515932" y="672663"/>
            <a:ext cx="5872767" cy="55379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400" b="1" dirty="0"/>
              <a:t>صور النظم الانتخابية المختلطة</a:t>
            </a:r>
            <a:endParaRPr lang="en-US" sz="2400" dirty="0"/>
          </a:p>
        </p:txBody>
      </p:sp>
      <p:sp>
        <p:nvSpPr>
          <p:cNvPr id="9" name="Rounded Rectangle 8"/>
          <p:cNvSpPr/>
          <p:nvPr/>
        </p:nvSpPr>
        <p:spPr>
          <a:xfrm>
            <a:off x="6621631" y="4275786"/>
            <a:ext cx="4595868" cy="70833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000" b="1" dirty="0" smtClean="0"/>
              <a:t>النظم الانتخابية المختلطة البسيطة </a:t>
            </a:r>
            <a:endParaRPr lang="en-US" sz="2000" b="1" dirty="0"/>
          </a:p>
        </p:txBody>
      </p:sp>
      <p:sp>
        <p:nvSpPr>
          <p:cNvPr id="10" name="Rounded Rectangle 9"/>
          <p:cNvSpPr/>
          <p:nvPr/>
        </p:nvSpPr>
        <p:spPr>
          <a:xfrm>
            <a:off x="1841679" y="4275786"/>
            <a:ext cx="4492839" cy="70833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000" b="1" dirty="0" smtClean="0"/>
              <a:t>النظم الانتخابية المختلطة المعقدة</a:t>
            </a:r>
            <a:endParaRPr lang="en-US" sz="2000" b="1" dirty="0"/>
          </a:p>
        </p:txBody>
      </p:sp>
      <p:sp>
        <p:nvSpPr>
          <p:cNvPr id="11" name="Down Arrow 10"/>
          <p:cNvSpPr/>
          <p:nvPr/>
        </p:nvSpPr>
        <p:spPr>
          <a:xfrm>
            <a:off x="8646273" y="3670221"/>
            <a:ext cx="379926" cy="482958"/>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Down Arrow 11"/>
          <p:cNvSpPr/>
          <p:nvPr/>
        </p:nvSpPr>
        <p:spPr>
          <a:xfrm>
            <a:off x="3898135" y="3670221"/>
            <a:ext cx="379926" cy="482958"/>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4" name="Straight Arrow Connector 13"/>
          <p:cNvCxnSpPr/>
          <p:nvPr/>
        </p:nvCxnSpPr>
        <p:spPr>
          <a:xfrm>
            <a:off x="6452315" y="2066543"/>
            <a:ext cx="2304758" cy="15325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a:off x="4185096" y="2066543"/>
            <a:ext cx="2238521" cy="14939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2344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419" y="302137"/>
            <a:ext cx="10100816" cy="144939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2400" b="1" dirty="0"/>
              <a:t/>
            </a:r>
            <a:br>
              <a:rPr lang="ar-IQ" sz="2400" b="1" dirty="0"/>
            </a:br>
            <a:r>
              <a:rPr lang="ar-IQ" sz="2400" b="1" dirty="0" smtClean="0"/>
              <a:t>أولا: نظام الانتخاب المباشر وغير المباشر </a:t>
            </a:r>
            <a:endParaRPr lang="en-US" sz="2400" b="1" dirty="0"/>
          </a:p>
        </p:txBody>
      </p:sp>
      <p:sp>
        <p:nvSpPr>
          <p:cNvPr id="3" name="Content Placeholder 2"/>
          <p:cNvSpPr>
            <a:spLocks noGrp="1"/>
          </p:cNvSpPr>
          <p:nvPr>
            <p:ph idx="1"/>
          </p:nvPr>
        </p:nvSpPr>
        <p:spPr>
          <a:xfrm>
            <a:off x="1603419" y="1957589"/>
            <a:ext cx="10100816" cy="4301544"/>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just" rtl="1">
              <a:buNone/>
            </a:pPr>
            <a:endParaRPr lang="ar-IQ" sz="2000" dirty="0" smtClean="0"/>
          </a:p>
          <a:p>
            <a:pPr marL="0" indent="0" algn="ctr" rtl="1">
              <a:buNone/>
            </a:pPr>
            <a:endParaRPr lang="ar-IQ" sz="2000" b="1" dirty="0"/>
          </a:p>
          <a:p>
            <a:pPr marL="0" indent="0" algn="ctr" rtl="1">
              <a:buNone/>
            </a:pPr>
            <a:endParaRPr lang="ar-IQ" sz="2000" b="1" dirty="0" smtClean="0"/>
          </a:p>
          <a:p>
            <a:pPr marL="0" indent="0" algn="just" rtl="1">
              <a:buNone/>
            </a:pPr>
            <a:r>
              <a:rPr lang="ar-IQ" sz="2000" b="1" dirty="0"/>
              <a:t> </a:t>
            </a:r>
            <a:r>
              <a:rPr lang="ar-IQ" sz="2000" b="1" dirty="0" smtClean="0"/>
              <a:t>   </a:t>
            </a:r>
            <a:r>
              <a:rPr lang="ar-IQ" sz="2000" dirty="0" smtClean="0"/>
              <a:t>يكون الانتخاب مباشر اذا اختار الناخبون ممثليهم مباشرة دون وسيط ، ويكون الانتخاب غير مباشر اذا كان دور الناخبين يقتصر على اختيار النواب يتولون مهمة اختيار النواب نيابة عنهم ،</a:t>
            </a:r>
            <a:r>
              <a:rPr lang="ar-IQ" sz="2000" b="1" dirty="0" smtClean="0"/>
              <a:t> </a:t>
            </a:r>
            <a:r>
              <a:rPr lang="ar-IQ" sz="2000" dirty="0" smtClean="0"/>
              <a:t>فالانتخاب المباشر يكون على درجة واحدة اما الانتخاب غير المباشر يكون على درجتين او اكثر . </a:t>
            </a:r>
          </a:p>
          <a:p>
            <a:pPr marL="0" indent="0" algn="just" rtl="1">
              <a:buNone/>
            </a:pPr>
            <a:endParaRPr lang="ar-IQ" sz="2000" b="1" dirty="0"/>
          </a:p>
          <a:p>
            <a:pPr marL="0" indent="0" algn="just" rtl="1">
              <a:buNone/>
            </a:pPr>
            <a:r>
              <a:rPr lang="ar-IQ" sz="2000" b="1" dirty="0" smtClean="0"/>
              <a:t>    </a:t>
            </a:r>
            <a:r>
              <a:rPr lang="ar-IQ" sz="2000" dirty="0" smtClean="0"/>
              <a:t>ويلاحظ معظم الدساتير تأخذ بالانتخاب المباشر في الوقت الحاضر حتى يمكن القول بانه اصبح قاعدة في النظام النيابي ، وهذا مايتفق مع انتشار مبدأ الاقتراع العام وشيوع المبادىء الديمقراطية والتي من اهم اهدافها جعل قرار اختيار الحكام مناطا بالشعب مباشرة باعتباره صاحب السيادة ، فضلا عن ان الاخذ بالانتخاب المباشر يؤدي الى رفع مستوى الوعي السياسي لدى الشعب ويزيد اهتمامه في الشؤون السياسية والعامة . </a:t>
            </a:r>
            <a:endParaRPr lang="en-US" sz="2000" b="1" dirty="0"/>
          </a:p>
        </p:txBody>
      </p:sp>
      <p:sp>
        <p:nvSpPr>
          <p:cNvPr id="4" name="Pie 3"/>
          <p:cNvSpPr/>
          <p:nvPr/>
        </p:nvSpPr>
        <p:spPr>
          <a:xfrm>
            <a:off x="499377" y="2327535"/>
            <a:ext cx="914400" cy="914400"/>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Parallelogram 4"/>
          <p:cNvSpPr/>
          <p:nvPr/>
        </p:nvSpPr>
        <p:spPr>
          <a:xfrm flipV="1">
            <a:off x="180304" y="5889187"/>
            <a:ext cx="638147" cy="73989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decagon 5"/>
          <p:cNvSpPr/>
          <p:nvPr/>
        </p:nvSpPr>
        <p:spPr>
          <a:xfrm>
            <a:off x="499377" y="3953815"/>
            <a:ext cx="914400" cy="914400"/>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514046" y="2327535"/>
            <a:ext cx="2279561" cy="69191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000" b="1" dirty="0" smtClean="0"/>
              <a:t>مفهومه</a:t>
            </a:r>
            <a:endParaRPr lang="en-US" sz="2000" b="1" dirty="0"/>
          </a:p>
        </p:txBody>
      </p:sp>
    </p:spTree>
    <p:extLst>
      <p:ext uri="{BB962C8B-B14F-4D97-AF65-F5344CB8AC3E}">
        <p14:creationId xmlns:p14="http://schemas.microsoft.com/office/powerpoint/2010/main" val="1505795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5921" y="141667"/>
            <a:ext cx="9839459" cy="1056068"/>
          </a:xfrm>
        </p:spPr>
        <p:style>
          <a:lnRef idx="3">
            <a:schemeClr val="lt1"/>
          </a:lnRef>
          <a:fillRef idx="1">
            <a:schemeClr val="accent5"/>
          </a:fillRef>
          <a:effectRef idx="1">
            <a:schemeClr val="accent5"/>
          </a:effectRef>
          <a:fontRef idx="minor">
            <a:schemeClr val="lt1"/>
          </a:fontRef>
        </p:style>
        <p:txBody>
          <a:bodyPr>
            <a:normAutofit/>
          </a:bodyPr>
          <a:lstStyle/>
          <a:p>
            <a:pPr algn="ctr"/>
            <a:r>
              <a:rPr lang="en-US" sz="2400" b="1" dirty="0">
                <a:solidFill>
                  <a:schemeClr val="tx1"/>
                </a:solidFill>
              </a:rPr>
              <a:t/>
            </a:r>
            <a:br>
              <a:rPr lang="en-US" sz="2400" b="1" dirty="0">
                <a:solidFill>
                  <a:schemeClr val="tx1"/>
                </a:solidFill>
              </a:rPr>
            </a:br>
            <a:endParaRPr lang="en-US" sz="2400" b="1" dirty="0">
              <a:solidFill>
                <a:schemeClr val="tx1"/>
              </a:solidFill>
            </a:endParaRPr>
          </a:p>
        </p:txBody>
      </p:sp>
      <p:sp>
        <p:nvSpPr>
          <p:cNvPr id="3" name="Content Placeholder 2"/>
          <p:cNvSpPr>
            <a:spLocks noGrp="1"/>
          </p:cNvSpPr>
          <p:nvPr>
            <p:ph idx="1"/>
          </p:nvPr>
        </p:nvSpPr>
        <p:spPr>
          <a:xfrm>
            <a:off x="1815922" y="1320085"/>
            <a:ext cx="9839458" cy="4997003"/>
          </a:xfrm>
        </p:spPr>
        <p:style>
          <a:lnRef idx="3">
            <a:schemeClr val="lt1"/>
          </a:lnRef>
          <a:fillRef idx="1">
            <a:schemeClr val="accent5"/>
          </a:fillRef>
          <a:effectRef idx="1">
            <a:schemeClr val="accent5"/>
          </a:effectRef>
          <a:fontRef idx="minor">
            <a:schemeClr val="lt1"/>
          </a:fontRef>
        </p:style>
        <p:txBody>
          <a:bodyPr/>
          <a:lstStyle/>
          <a:p>
            <a:pPr marL="0" indent="0" algn="r" rtl="1">
              <a:buNone/>
            </a:pPr>
            <a:endParaRPr lang="en-US" dirty="0" smtClean="0"/>
          </a:p>
          <a:p>
            <a:pPr marL="0" indent="0" algn="r" rtl="1">
              <a:buNone/>
            </a:pPr>
            <a:r>
              <a:rPr lang="ar-IQ" sz="2000" b="1" dirty="0">
                <a:solidFill>
                  <a:schemeClr val="tx1"/>
                </a:solidFill>
              </a:rPr>
              <a:t> </a:t>
            </a:r>
            <a:r>
              <a:rPr lang="ar-IQ" sz="2000" b="1" dirty="0" smtClean="0">
                <a:solidFill>
                  <a:schemeClr val="tx1"/>
                </a:solidFill>
              </a:rPr>
              <a:t>أ. النظم الانتخابية المختلطة البسيطة : </a:t>
            </a:r>
          </a:p>
          <a:p>
            <a:pPr marL="0" indent="0" algn="just" rtl="1">
              <a:buNone/>
            </a:pPr>
            <a:r>
              <a:rPr lang="ar-IQ" sz="2000" b="1" dirty="0">
                <a:solidFill>
                  <a:schemeClr val="tx1"/>
                </a:solidFill>
              </a:rPr>
              <a:t> </a:t>
            </a:r>
            <a:r>
              <a:rPr lang="ar-IQ" sz="2000" b="1" dirty="0" smtClean="0">
                <a:solidFill>
                  <a:schemeClr val="tx1"/>
                </a:solidFill>
              </a:rPr>
              <a:t>   </a:t>
            </a:r>
            <a:r>
              <a:rPr lang="ar-IQ" sz="2000" dirty="0" smtClean="0">
                <a:solidFill>
                  <a:schemeClr val="tx1"/>
                </a:solidFill>
              </a:rPr>
              <a:t>ويمكن اختزالها بنظامين هما : نظام التمثيل النسبي الناقص وبمقتضاه يؤخذ من كل دائرة انتخابية ثلاثة مقاعد او اكثر ، ويتم انتخاب المرشحين لها عن طريق الانتخاب النسبي ، في حين يتم انتخاب مرشحين من قائمة اخرى عن طريق نظام الاغلبية ، والثاني يقوم على اساس تقسيم البلاد الى دوائر انتخابية يتم انتخاب ممثلي بعضها عن طريق التمثيل النسبي والبعض الاخر عن طريق الانتخاب بالاغلبية . </a:t>
            </a:r>
          </a:p>
          <a:p>
            <a:pPr marL="0" indent="0" algn="just" rtl="1">
              <a:buNone/>
            </a:pPr>
            <a:endParaRPr lang="ar-IQ" sz="2000" b="1" dirty="0">
              <a:solidFill>
                <a:schemeClr val="tx1"/>
              </a:solidFill>
            </a:endParaRPr>
          </a:p>
          <a:p>
            <a:pPr marL="0" indent="0" algn="just" rtl="1">
              <a:buNone/>
            </a:pPr>
            <a:r>
              <a:rPr lang="ar-IQ" sz="2000" b="1" dirty="0" smtClean="0">
                <a:solidFill>
                  <a:schemeClr val="tx1"/>
                </a:solidFill>
              </a:rPr>
              <a:t>ب. النظم الانتخابية المختلطة المعقدة : </a:t>
            </a:r>
          </a:p>
          <a:p>
            <a:pPr marL="0" indent="0" algn="just" rtl="1">
              <a:buNone/>
            </a:pPr>
            <a:r>
              <a:rPr lang="ar-IQ" sz="2000" b="1" dirty="0">
                <a:solidFill>
                  <a:schemeClr val="tx1"/>
                </a:solidFill>
              </a:rPr>
              <a:t> </a:t>
            </a:r>
            <a:r>
              <a:rPr lang="ar-IQ" sz="2000" b="1" dirty="0" smtClean="0">
                <a:solidFill>
                  <a:schemeClr val="tx1"/>
                </a:solidFill>
              </a:rPr>
              <a:t>  </a:t>
            </a:r>
            <a:r>
              <a:rPr lang="ar-IQ" sz="2000" dirty="0" smtClean="0">
                <a:solidFill>
                  <a:schemeClr val="tx1"/>
                </a:solidFill>
              </a:rPr>
              <a:t>وهذه النظم تمزج بين صور النظم الانتخابية المختلفة ، اذ تاخذ من حيث الترشيح والاختيار بالانتخاب الفردي والانتخاب بالقائمة ، ومن حيث توزيع المقاعد بالانتخاب بالاغلبية والتمثيل النسبي ، وقد تبنت فرنسا هذا الاسلوب بموجب القانون الصادر سنة 1951 والذي لم يستمر تطبيقه إلا فترة قصيرة ، كذلك اخذت المانيا منذ سنة 1949 الى الان بهذا النظام الانتخابي . </a:t>
            </a:r>
            <a:endParaRPr lang="en-US" sz="2000" b="1" dirty="0">
              <a:solidFill>
                <a:schemeClr val="tx1"/>
              </a:solidFill>
            </a:endParaRPr>
          </a:p>
        </p:txBody>
      </p:sp>
      <p:sp>
        <p:nvSpPr>
          <p:cNvPr id="5" name="Explosion 2 4"/>
          <p:cNvSpPr/>
          <p:nvPr/>
        </p:nvSpPr>
        <p:spPr>
          <a:xfrm>
            <a:off x="218941" y="5409127"/>
            <a:ext cx="721217" cy="1287887"/>
          </a:xfrm>
          <a:prstGeom prst="irregularSeal2">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Flowchart: Direct Access Storage 5"/>
          <p:cNvSpPr/>
          <p:nvPr/>
        </p:nvSpPr>
        <p:spPr>
          <a:xfrm>
            <a:off x="579549" y="3168203"/>
            <a:ext cx="875763" cy="746975"/>
          </a:xfrm>
          <a:prstGeom prst="flowChartMagneticDrum">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Rounded Rectangle 10"/>
          <p:cNvSpPr/>
          <p:nvPr/>
        </p:nvSpPr>
        <p:spPr>
          <a:xfrm>
            <a:off x="4237149" y="408905"/>
            <a:ext cx="5666704" cy="56667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b="1" dirty="0" smtClean="0">
              <a:solidFill>
                <a:schemeClr val="tx1"/>
              </a:solidFill>
            </a:endParaRPr>
          </a:p>
          <a:p>
            <a:pPr algn="ctr"/>
            <a:endParaRPr lang="en-US" b="1" dirty="0">
              <a:solidFill>
                <a:schemeClr val="tx1"/>
              </a:solidFill>
            </a:endParaRPr>
          </a:p>
          <a:p>
            <a:pPr algn="ctr"/>
            <a:r>
              <a:rPr lang="ar-IQ" sz="2400" b="1" dirty="0">
                <a:solidFill>
                  <a:schemeClr val="tx1"/>
                </a:solidFill>
              </a:rPr>
              <a:t>صور النظم الانتخابية المختلطة</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820062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624110"/>
            <a:ext cx="9675812" cy="1280890"/>
          </a:xfrm>
        </p:spPr>
        <p:style>
          <a:lnRef idx="3">
            <a:schemeClr val="lt1"/>
          </a:lnRef>
          <a:fillRef idx="1">
            <a:schemeClr val="accent6"/>
          </a:fillRef>
          <a:effectRef idx="1">
            <a:schemeClr val="accent6"/>
          </a:effectRef>
          <a:fontRef idx="minor">
            <a:schemeClr val="lt1"/>
          </a:fontRef>
        </p:style>
        <p:txBody>
          <a:bodyPr/>
          <a:lstStyle/>
          <a:p>
            <a:endParaRPr lang="en-US" dirty="0"/>
          </a:p>
        </p:txBody>
      </p:sp>
      <p:sp>
        <p:nvSpPr>
          <p:cNvPr id="3" name="Content Placeholder 2"/>
          <p:cNvSpPr>
            <a:spLocks noGrp="1"/>
          </p:cNvSpPr>
          <p:nvPr>
            <p:ph idx="1"/>
          </p:nvPr>
        </p:nvSpPr>
        <p:spPr>
          <a:xfrm>
            <a:off x="1828801" y="2082084"/>
            <a:ext cx="9675812" cy="4292958"/>
          </a:xfrm>
        </p:spPr>
        <p:style>
          <a:lnRef idx="1">
            <a:schemeClr val="accent6"/>
          </a:lnRef>
          <a:fillRef idx="2">
            <a:schemeClr val="accent6"/>
          </a:fillRef>
          <a:effectRef idx="1">
            <a:schemeClr val="accent6"/>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marL="0" indent="0" algn="ctr" rtl="1">
              <a:buNone/>
            </a:pPr>
            <a:r>
              <a:rPr lang="ar-IQ" sz="2400" b="1" dirty="0" smtClean="0"/>
              <a:t>نشكر حسن اصغائكم </a:t>
            </a:r>
            <a:endParaRPr lang="en-US" sz="2400" b="1" dirty="0"/>
          </a:p>
        </p:txBody>
      </p:sp>
      <p:sp>
        <p:nvSpPr>
          <p:cNvPr id="5" name="Flowchart: Direct Access Storage 4"/>
          <p:cNvSpPr/>
          <p:nvPr/>
        </p:nvSpPr>
        <p:spPr>
          <a:xfrm>
            <a:off x="4134118" y="3610377"/>
            <a:ext cx="772732" cy="618186"/>
          </a:xfrm>
          <a:prstGeom prst="flowChartMagneticDrum">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 name="Flowchart: Direct Access Storage 5"/>
          <p:cNvSpPr/>
          <p:nvPr/>
        </p:nvSpPr>
        <p:spPr>
          <a:xfrm>
            <a:off x="8343363" y="3610377"/>
            <a:ext cx="772732" cy="618186"/>
          </a:xfrm>
          <a:prstGeom prst="flowChartMagneticDrum">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9255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769" y="592428"/>
            <a:ext cx="10135673" cy="1275009"/>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2400" b="1" dirty="0"/>
              <a:t/>
            </a:r>
            <a:br>
              <a:rPr lang="ar-IQ" sz="2400" b="1" dirty="0"/>
            </a:br>
            <a:r>
              <a:rPr lang="ar-IQ" sz="2400" b="1" dirty="0"/>
              <a:t>أولا: نظام الانتخاب المباشر وغير المباشر</a:t>
            </a:r>
            <a:endParaRPr lang="en-US" sz="2400" b="1" dirty="0"/>
          </a:p>
        </p:txBody>
      </p:sp>
      <p:sp>
        <p:nvSpPr>
          <p:cNvPr id="3" name="Content Placeholder 2"/>
          <p:cNvSpPr>
            <a:spLocks noGrp="1"/>
          </p:cNvSpPr>
          <p:nvPr>
            <p:ph idx="1"/>
          </p:nvPr>
        </p:nvSpPr>
        <p:spPr>
          <a:xfrm>
            <a:off x="1725769" y="2073499"/>
            <a:ext cx="10135673" cy="4481847"/>
          </a:xfrm>
        </p:spPr>
        <p:style>
          <a:lnRef idx="1">
            <a:schemeClr val="accent6"/>
          </a:lnRef>
          <a:fillRef idx="3">
            <a:schemeClr val="accent6"/>
          </a:fillRef>
          <a:effectRef idx="2">
            <a:schemeClr val="accent6"/>
          </a:effectRef>
          <a:fontRef idx="minor">
            <a:schemeClr val="lt1"/>
          </a:fontRef>
        </p:style>
        <p:txBody>
          <a:bodyPr>
            <a:normAutofit/>
          </a:bodyPr>
          <a:lstStyle/>
          <a:p>
            <a:pPr marL="0" indent="0" algn="just" rtl="1">
              <a:buNone/>
            </a:pPr>
            <a:endParaRPr lang="ar-IQ" sz="2000" b="1" dirty="0"/>
          </a:p>
          <a:p>
            <a:pPr marL="0" indent="0" algn="just" rtl="1">
              <a:buNone/>
            </a:pPr>
            <a:endParaRPr lang="ar-IQ" sz="2000" b="1" dirty="0"/>
          </a:p>
          <a:p>
            <a:pPr marL="0" indent="0" algn="just" rtl="1">
              <a:buNone/>
            </a:pPr>
            <a:endParaRPr lang="ar-IQ" sz="2000" b="1" dirty="0"/>
          </a:p>
          <a:p>
            <a:pPr marL="0" indent="0" algn="just" rtl="1">
              <a:buNone/>
            </a:pPr>
            <a:r>
              <a:rPr lang="ar-IQ" sz="2000" b="1" dirty="0"/>
              <a:t> </a:t>
            </a:r>
            <a:r>
              <a:rPr lang="ar-IQ" sz="2000" b="1" dirty="0" smtClean="0"/>
              <a:t>     </a:t>
            </a:r>
            <a:r>
              <a:rPr lang="ar-IQ" sz="2000" dirty="0" smtClean="0">
                <a:solidFill>
                  <a:schemeClr val="tx1"/>
                </a:solidFill>
              </a:rPr>
              <a:t>وقد اخذ العراق باسلوب الانتخاب غير المباشر في التشريعات الانتخابية التي صدرت للفترة من 1922وحتى 1952 ، حيث تم انتخاب اعضاء المجلس التأسيسي العراقي بطريقة الانتخاب غير المباشر وهو ماطبق ايضا في انتخاب اعضاء مجلس النواب في دوراته المتتالية ، وحتى صدور مرسوم انتخاب النواب رقم ( 6 ) لسنة 1952 والذي قرر في المادة الاولى منه اعتماد مبدأ الانتخاب المباشر في اختيار النواب . </a:t>
            </a:r>
            <a:endParaRPr lang="en-US" sz="2000" b="1" dirty="0"/>
          </a:p>
        </p:txBody>
      </p:sp>
      <p:sp>
        <p:nvSpPr>
          <p:cNvPr id="5" name="&quot;No&quot; Symbol 4"/>
          <p:cNvSpPr/>
          <p:nvPr/>
        </p:nvSpPr>
        <p:spPr>
          <a:xfrm>
            <a:off x="201233" y="5827690"/>
            <a:ext cx="914400" cy="1030310"/>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decagon 5"/>
          <p:cNvSpPr/>
          <p:nvPr/>
        </p:nvSpPr>
        <p:spPr>
          <a:xfrm>
            <a:off x="505496" y="2794715"/>
            <a:ext cx="914400" cy="914400"/>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582991" y="2343955"/>
            <a:ext cx="2421228" cy="6825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000" b="1" dirty="0" smtClean="0"/>
              <a:t>المثال</a:t>
            </a:r>
            <a:endParaRPr lang="en-US" sz="2000" b="1" dirty="0"/>
          </a:p>
        </p:txBody>
      </p:sp>
    </p:spTree>
    <p:extLst>
      <p:ext uri="{BB962C8B-B14F-4D97-AF65-F5344CB8AC3E}">
        <p14:creationId xmlns:p14="http://schemas.microsoft.com/office/powerpoint/2010/main" val="352884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559" y="624110"/>
            <a:ext cx="10058398" cy="1230448"/>
          </a:xfrm>
        </p:spPr>
        <p:style>
          <a:lnRef idx="1">
            <a:schemeClr val="accent5"/>
          </a:lnRef>
          <a:fillRef idx="2">
            <a:schemeClr val="accent5"/>
          </a:fillRef>
          <a:effectRef idx="1">
            <a:schemeClr val="accent5"/>
          </a:effectRef>
          <a:fontRef idx="minor">
            <a:schemeClr val="dk1"/>
          </a:fontRef>
        </p:style>
        <p:txBody>
          <a:bodyPr>
            <a:normAutofit/>
          </a:bodyPr>
          <a:lstStyle/>
          <a:p>
            <a:pPr algn="ctr" rtl="1"/>
            <a:r>
              <a:rPr lang="ar-IQ" sz="2400" b="1" dirty="0"/>
              <a:t/>
            </a:r>
            <a:br>
              <a:rPr lang="ar-IQ" sz="2400" b="1" dirty="0"/>
            </a:br>
            <a:r>
              <a:rPr lang="ar-IQ" sz="2400" b="1" dirty="0" smtClean="0"/>
              <a:t>ثانيا: الانتخاب الفردي والانتخاب بالقائمة</a:t>
            </a:r>
            <a:endParaRPr lang="en-US" sz="2400" b="1" dirty="0"/>
          </a:p>
        </p:txBody>
      </p:sp>
      <p:sp>
        <p:nvSpPr>
          <p:cNvPr id="3" name="Content Placeholder 2"/>
          <p:cNvSpPr>
            <a:spLocks noGrp="1"/>
          </p:cNvSpPr>
          <p:nvPr>
            <p:ph idx="1"/>
          </p:nvPr>
        </p:nvSpPr>
        <p:spPr>
          <a:xfrm>
            <a:off x="1854559" y="2047740"/>
            <a:ext cx="10058398" cy="4507605"/>
          </a:xfrm>
        </p:spPr>
        <p:style>
          <a:lnRef idx="1">
            <a:schemeClr val="accent5"/>
          </a:lnRef>
          <a:fillRef idx="3">
            <a:schemeClr val="accent5"/>
          </a:fillRef>
          <a:effectRef idx="2">
            <a:schemeClr val="accent5"/>
          </a:effectRef>
          <a:fontRef idx="minor">
            <a:schemeClr val="lt1"/>
          </a:fontRef>
        </p:style>
        <p:txBody>
          <a:bodyPr/>
          <a:lstStyle/>
          <a:p>
            <a:pPr marL="0" indent="0">
              <a:buNone/>
            </a:pPr>
            <a:endParaRPr lang="ar-IQ" dirty="0"/>
          </a:p>
          <a:p>
            <a:pPr marL="0" indent="0">
              <a:buNone/>
            </a:pPr>
            <a:endParaRPr lang="ar-IQ" dirty="0"/>
          </a:p>
          <a:p>
            <a:pPr marL="0" indent="0">
              <a:buNone/>
            </a:pPr>
            <a:endParaRPr lang="ar-IQ" dirty="0"/>
          </a:p>
          <a:p>
            <a:pPr marL="0" indent="0" algn="just" rtl="1">
              <a:buNone/>
            </a:pPr>
            <a:r>
              <a:rPr lang="ar-IQ" dirty="0"/>
              <a:t> </a:t>
            </a:r>
            <a:r>
              <a:rPr lang="ar-IQ" dirty="0" smtClean="0"/>
              <a:t>   </a:t>
            </a:r>
            <a:r>
              <a:rPr lang="ar-IQ" dirty="0">
                <a:solidFill>
                  <a:schemeClr val="tx1"/>
                </a:solidFill>
              </a:rPr>
              <a:t> </a:t>
            </a:r>
            <a:r>
              <a:rPr lang="ar-IQ" dirty="0" smtClean="0">
                <a:solidFill>
                  <a:schemeClr val="tx1"/>
                </a:solidFill>
              </a:rPr>
              <a:t>  </a:t>
            </a:r>
            <a:r>
              <a:rPr lang="ar-IQ" sz="2000" b="1" dirty="0" smtClean="0">
                <a:solidFill>
                  <a:schemeClr val="tx1"/>
                </a:solidFill>
              </a:rPr>
              <a:t>الانتخاب الفردي : </a:t>
            </a:r>
            <a:r>
              <a:rPr lang="ar-IQ" sz="2000" dirty="0" smtClean="0">
                <a:solidFill>
                  <a:schemeClr val="tx1"/>
                </a:solidFill>
              </a:rPr>
              <a:t>ويقصد به تقسيم البلاد الى دوائر انتخابية صغيرة يكون عددها مساويا لعدد اعضاء المجلس النيابي ، ويختار ناخبو كل دائرة انتخابية نائبا واحدا ، اي ان الناخب يعطي صوته لمرشح واحد فقط ولذلك سمي ب(الانتخاب الفردي ) . </a:t>
            </a:r>
          </a:p>
          <a:p>
            <a:pPr marL="0" indent="0" algn="just" rtl="1">
              <a:buNone/>
            </a:pPr>
            <a:endParaRPr lang="ar-IQ" sz="2000" dirty="0">
              <a:solidFill>
                <a:schemeClr val="tx1"/>
              </a:solidFill>
            </a:endParaRPr>
          </a:p>
          <a:p>
            <a:pPr marL="0" indent="0" algn="just" rtl="1">
              <a:buNone/>
            </a:pPr>
            <a:r>
              <a:rPr lang="ar-IQ" dirty="0" smtClean="0"/>
              <a:t>       </a:t>
            </a:r>
            <a:r>
              <a:rPr lang="ar-IQ" sz="2000" b="1" dirty="0" smtClean="0">
                <a:solidFill>
                  <a:schemeClr val="tx1"/>
                </a:solidFill>
              </a:rPr>
              <a:t>المثال : </a:t>
            </a:r>
            <a:r>
              <a:rPr lang="ar-IQ" sz="2000" dirty="0" smtClean="0">
                <a:solidFill>
                  <a:schemeClr val="tx1"/>
                </a:solidFill>
              </a:rPr>
              <a:t>اذا كان عدد اعضاء مجلس النواب ـ في الدورة الاولى ـ (275) نائبا وفقا للدستور العراقي لسنة 2005 ، فاذا اخذنا بهذا الاسلوب سيقسم العراق الى (275) دائرة انتخابية ، وينتخب من كل دائرة انتخابية نائب واحد من بين المرشحين فيها .  </a:t>
            </a:r>
            <a:endParaRPr lang="en-US" sz="2000" b="1" dirty="0">
              <a:solidFill>
                <a:schemeClr val="tx1"/>
              </a:solidFill>
            </a:endParaRPr>
          </a:p>
        </p:txBody>
      </p:sp>
      <p:sp>
        <p:nvSpPr>
          <p:cNvPr id="4" name="Rounded Rectangle 3"/>
          <p:cNvSpPr/>
          <p:nvPr/>
        </p:nvSpPr>
        <p:spPr>
          <a:xfrm>
            <a:off x="5866327" y="2331076"/>
            <a:ext cx="2034862" cy="64394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000" b="1" dirty="0" smtClean="0"/>
              <a:t>مفهومه</a:t>
            </a:r>
            <a:endParaRPr lang="en-US" sz="2000" b="1" dirty="0"/>
          </a:p>
        </p:txBody>
      </p:sp>
      <p:sp>
        <p:nvSpPr>
          <p:cNvPr id="5" name="6-Point Star 4"/>
          <p:cNvSpPr/>
          <p:nvPr/>
        </p:nvSpPr>
        <p:spPr>
          <a:xfrm>
            <a:off x="11372045" y="3206840"/>
            <a:ext cx="437882" cy="502275"/>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6-Point Star 7"/>
          <p:cNvSpPr/>
          <p:nvPr/>
        </p:nvSpPr>
        <p:spPr>
          <a:xfrm>
            <a:off x="11372045" y="4687909"/>
            <a:ext cx="437882" cy="489397"/>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Sort 8"/>
          <p:cNvSpPr/>
          <p:nvPr/>
        </p:nvSpPr>
        <p:spPr>
          <a:xfrm>
            <a:off x="631065" y="2575775"/>
            <a:ext cx="437881" cy="1133340"/>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llate 9"/>
          <p:cNvSpPr/>
          <p:nvPr/>
        </p:nvSpPr>
        <p:spPr>
          <a:xfrm>
            <a:off x="244699" y="5646741"/>
            <a:ext cx="386366" cy="908604"/>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1260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617" y="624110"/>
            <a:ext cx="10264462" cy="1217569"/>
          </a:xfrm>
        </p:spPr>
        <p:style>
          <a:lnRef idx="1">
            <a:schemeClr val="dk1"/>
          </a:lnRef>
          <a:fillRef idx="2">
            <a:schemeClr val="dk1"/>
          </a:fillRef>
          <a:effectRef idx="1">
            <a:schemeClr val="dk1"/>
          </a:effectRef>
          <a:fontRef idx="minor">
            <a:schemeClr val="dk1"/>
          </a:fontRef>
        </p:style>
        <p:txBody>
          <a:bodyPr>
            <a:normAutofit/>
          </a:bodyPr>
          <a:lstStyle/>
          <a:p>
            <a:pPr algn="ctr"/>
            <a:r>
              <a:rPr lang="ar-IQ" sz="2400" b="1" dirty="0"/>
              <a:t/>
            </a:r>
            <a:br>
              <a:rPr lang="ar-IQ" sz="2400" b="1" dirty="0"/>
            </a:br>
            <a:r>
              <a:rPr lang="ar-IQ" sz="2400" b="1" dirty="0"/>
              <a:t>ثانيا: الانتخاب الفردي والانتخاب بالقائمة</a:t>
            </a:r>
            <a:endParaRPr lang="en-US" sz="2400" b="1" dirty="0"/>
          </a:p>
        </p:txBody>
      </p:sp>
      <p:sp>
        <p:nvSpPr>
          <p:cNvPr id="3" name="Content Placeholder 2"/>
          <p:cNvSpPr>
            <a:spLocks noGrp="1"/>
          </p:cNvSpPr>
          <p:nvPr>
            <p:ph idx="1"/>
          </p:nvPr>
        </p:nvSpPr>
        <p:spPr>
          <a:xfrm>
            <a:off x="1635617" y="2060619"/>
            <a:ext cx="10264462" cy="4546244"/>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000" b="1" dirty="0"/>
          </a:p>
          <a:p>
            <a:pPr marL="0" indent="0" algn="just" rtl="1">
              <a:buNone/>
            </a:pPr>
            <a:r>
              <a:rPr lang="en-US" sz="2000" b="1" dirty="0" smtClean="0"/>
              <a:t>             </a:t>
            </a:r>
            <a:endParaRPr lang="ar-IQ" sz="2000" b="1" dirty="0" smtClean="0"/>
          </a:p>
          <a:p>
            <a:pPr marL="0" indent="0" algn="just" rtl="1">
              <a:buNone/>
            </a:pPr>
            <a:r>
              <a:rPr lang="ar-IQ" sz="2000" b="1" dirty="0"/>
              <a:t> </a:t>
            </a:r>
            <a:r>
              <a:rPr lang="ar-IQ" sz="2000" b="1" dirty="0" smtClean="0"/>
              <a:t>      الانتخاب بالقائمة : </a:t>
            </a:r>
            <a:r>
              <a:rPr lang="ar-IQ" sz="2000" dirty="0" smtClean="0"/>
              <a:t>وفقا لهذا الاسلوب تقسم البلاد الى دوائر انتخابية كبيرة نسبيا ويختار الناخبون عددا محدد من بين المرشحين في كل دائرة انتخابية وحسب العدد المحدد لها ، وهذا يعني ان الناخب لايعطي صوته لمرشح واحد وانما يختار عدد من المرشحين بقدر العدد المحدد لدائرته الانتخابية ، ويكتب قائمة باسماء المرشحين الذين يختارهم من بين القوائم ولذلك سمي نظام الانتخاب بالقائمة . </a:t>
            </a:r>
          </a:p>
          <a:p>
            <a:pPr marL="0" indent="0" algn="just" rtl="1">
              <a:buNone/>
            </a:pPr>
            <a:endParaRPr lang="ar-IQ" sz="2000" b="1" dirty="0"/>
          </a:p>
          <a:p>
            <a:pPr marL="0" indent="0" algn="just" rtl="1">
              <a:buNone/>
            </a:pPr>
            <a:r>
              <a:rPr lang="ar-IQ" sz="2000" b="1" dirty="0" smtClean="0"/>
              <a:t>       المثال : </a:t>
            </a:r>
            <a:r>
              <a:rPr lang="ar-IQ" sz="2000" dirty="0" smtClean="0"/>
              <a:t>لقد عرف العراق نظام القائمة في الانتخابات التي جرت في الثلاثين من كانون الثاني لسنة 2005 ، وكذلك انتخابات الخامس عشر من كانون الاول لنفس العام ، حيث كان الترشيح بطريقة القائمة المغلقة ، ويجب الا يقل عدد المرشحين في القائمة عن ثلاثة و لايزيد على المقاعد المخصصة للدائرة الانتخابية ، وكذلك اجيز الترشيح الفردي . </a:t>
            </a:r>
            <a:endParaRPr lang="ar-IQ" sz="2000" b="1" dirty="0"/>
          </a:p>
        </p:txBody>
      </p:sp>
      <p:sp>
        <p:nvSpPr>
          <p:cNvPr id="4" name="Sun 3"/>
          <p:cNvSpPr/>
          <p:nvPr/>
        </p:nvSpPr>
        <p:spPr>
          <a:xfrm>
            <a:off x="528033" y="2949263"/>
            <a:ext cx="914400" cy="914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oon 5"/>
          <p:cNvSpPr/>
          <p:nvPr/>
        </p:nvSpPr>
        <p:spPr>
          <a:xfrm>
            <a:off x="289774" y="5782614"/>
            <a:ext cx="476518" cy="965916"/>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1346286" y="2949263"/>
            <a:ext cx="463640" cy="28333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621628" y="2253802"/>
            <a:ext cx="2292440" cy="55379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000" b="1" dirty="0" smtClean="0"/>
              <a:t>مفهومه</a:t>
            </a:r>
            <a:endParaRPr lang="en-US" sz="2000" b="1" dirty="0"/>
          </a:p>
        </p:txBody>
      </p:sp>
      <p:sp>
        <p:nvSpPr>
          <p:cNvPr id="8" name="5-Point Star 7"/>
          <p:cNvSpPr/>
          <p:nvPr/>
        </p:nvSpPr>
        <p:spPr>
          <a:xfrm rot="10800000" flipV="1">
            <a:off x="11346285" y="4926813"/>
            <a:ext cx="380568" cy="3792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294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407" y="605048"/>
            <a:ext cx="10169477" cy="1365420"/>
          </a:xfrm>
        </p:spPr>
        <p:style>
          <a:lnRef idx="2">
            <a:schemeClr val="accent1">
              <a:shade val="50000"/>
            </a:schemeClr>
          </a:lnRef>
          <a:fillRef idx="1">
            <a:schemeClr val="accent1"/>
          </a:fillRef>
          <a:effectRef idx="0">
            <a:schemeClr val="accent1"/>
          </a:effectRef>
          <a:fontRef idx="minor">
            <a:schemeClr val="lt1"/>
          </a:fontRef>
        </p:style>
        <p:txBody>
          <a:bodyPr/>
          <a:lstStyle/>
          <a:p>
            <a:pPr algn="ctr" rtl="1"/>
            <a:r>
              <a:rPr lang="ar-IQ" dirty="0" smtClean="0">
                <a:solidFill>
                  <a:schemeClr val="tx1"/>
                </a:solidFill>
              </a:rPr>
              <a:t/>
            </a:r>
            <a:br>
              <a:rPr lang="ar-IQ"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1764407" y="2099256"/>
            <a:ext cx="10169477" cy="4758744"/>
          </a:xfrm>
        </p:spPr>
        <p:style>
          <a:lnRef idx="1">
            <a:schemeClr val="accent2"/>
          </a:lnRef>
          <a:fillRef idx="2">
            <a:schemeClr val="accent2"/>
          </a:fillRef>
          <a:effectRef idx="1">
            <a:schemeClr val="accent2"/>
          </a:effectRef>
          <a:fontRef idx="minor">
            <a:schemeClr val="dk1"/>
          </a:fontRef>
        </p:style>
        <p:txBody>
          <a:bodyPr/>
          <a:lstStyle/>
          <a:p>
            <a:endParaRPr lang="ar-IQ" dirty="0" smtClean="0"/>
          </a:p>
          <a:p>
            <a:pPr algn="just" rtl="1">
              <a:buFont typeface="Wingdings" panose="05000000000000000000" pitchFamily="2" charset="2"/>
              <a:buChar char="q"/>
            </a:pPr>
            <a:r>
              <a:rPr lang="ar-IQ" sz="2000" dirty="0"/>
              <a:t> </a:t>
            </a:r>
            <a:r>
              <a:rPr lang="ar-IQ" sz="2000" b="1" dirty="0" smtClean="0"/>
              <a:t>مزايا الانتخاب الفردي</a:t>
            </a:r>
            <a:r>
              <a:rPr lang="ar-IQ" sz="2000" b="1" u="sng" dirty="0" smtClean="0"/>
              <a:t> </a:t>
            </a:r>
            <a:r>
              <a:rPr lang="ar-IQ" sz="2000" b="1" dirty="0" smtClean="0"/>
              <a:t>:  </a:t>
            </a:r>
          </a:p>
          <a:p>
            <a:pPr marL="457200" indent="-457200" algn="just" rtl="1">
              <a:buAutoNum type="arabicPeriod"/>
            </a:pPr>
            <a:r>
              <a:rPr lang="ar-IQ" sz="2000" dirty="0" smtClean="0"/>
              <a:t>يمكن من معرفة الناخبين للمرشحين بشكل جيد لصغر حجم الدائرة الانتخابية ، ومن ثم القدرة على حسن المفاضلة بينهم واختيار المرشح الافضل دون التأثر بضغوط الاحزاب السياسية ودعايتها. </a:t>
            </a:r>
          </a:p>
          <a:p>
            <a:pPr marL="457200" indent="-457200" algn="just" rtl="1">
              <a:buAutoNum type="arabicPeriod"/>
            </a:pPr>
            <a:r>
              <a:rPr lang="ar-IQ" sz="2000" dirty="0" smtClean="0"/>
              <a:t>اتسامه بالسهولة والبساطة . </a:t>
            </a:r>
          </a:p>
          <a:p>
            <a:pPr marL="457200" indent="-457200" algn="just" rtl="1">
              <a:buAutoNum type="arabicPeriod"/>
            </a:pPr>
            <a:endParaRPr lang="ar-IQ" sz="2000" dirty="0"/>
          </a:p>
          <a:p>
            <a:pPr algn="just" rtl="1">
              <a:buFont typeface="Wingdings" panose="05000000000000000000" pitchFamily="2" charset="2"/>
              <a:buChar char="q"/>
            </a:pPr>
            <a:r>
              <a:rPr lang="ar-IQ" sz="2000" b="1" dirty="0" smtClean="0">
                <a:solidFill>
                  <a:schemeClr val="tx1"/>
                </a:solidFill>
              </a:rPr>
              <a:t>عيوب الانتخاب الفردي : </a:t>
            </a:r>
          </a:p>
          <a:p>
            <a:pPr marL="457200" indent="-457200" algn="just" rtl="1">
              <a:buAutoNum type="arabicPeriod"/>
            </a:pPr>
            <a:r>
              <a:rPr lang="ar-IQ" sz="2000" dirty="0" smtClean="0">
                <a:solidFill>
                  <a:schemeClr val="tx1"/>
                </a:solidFill>
              </a:rPr>
              <a:t>يعد معارضي هذا النظام ان معرفة الناخبين للمرشحين من اهم مساوىء هذا النظام  لان المفاضلة ستتم على اسس شخصية وليس على اساس المبادىء والبرامج .</a:t>
            </a:r>
          </a:p>
          <a:p>
            <a:pPr marL="457200" indent="-457200" algn="just" rtl="1">
              <a:buAutoNum type="arabicPeriod"/>
            </a:pPr>
            <a:r>
              <a:rPr lang="ar-IQ" sz="2000" dirty="0" smtClean="0">
                <a:solidFill>
                  <a:schemeClr val="tx1"/>
                </a:solidFill>
              </a:rPr>
              <a:t>ان هذا النظام يسهل الرشوة وتدخل الهيئات الادارية في سير الانتخابات . </a:t>
            </a:r>
            <a:endParaRPr lang="ar-IQ" sz="2000" dirty="0">
              <a:solidFill>
                <a:schemeClr val="tx1"/>
              </a:solidFill>
            </a:endParaRPr>
          </a:p>
        </p:txBody>
      </p:sp>
      <p:sp>
        <p:nvSpPr>
          <p:cNvPr id="4" name="Oval 3"/>
          <p:cNvSpPr/>
          <p:nvPr/>
        </p:nvSpPr>
        <p:spPr>
          <a:xfrm>
            <a:off x="528034" y="3400023"/>
            <a:ext cx="540913" cy="9659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quot;No&quot; Symbol 4"/>
          <p:cNvSpPr/>
          <p:nvPr/>
        </p:nvSpPr>
        <p:spPr>
          <a:xfrm>
            <a:off x="193184" y="5962919"/>
            <a:ext cx="669701" cy="611746"/>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ounded Rectangle 5"/>
          <p:cNvSpPr/>
          <p:nvPr/>
        </p:nvSpPr>
        <p:spPr>
          <a:xfrm>
            <a:off x="2871988" y="856444"/>
            <a:ext cx="8039637" cy="8306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a:solidFill>
                  <a:schemeClr val="tx1"/>
                </a:solidFill>
              </a:rPr>
              <a:t>مزايا وعيوب نظام الانتخاب الفردي والانتخاب بالقائمة</a:t>
            </a:r>
            <a:endParaRPr lang="en-US" sz="2400" dirty="0"/>
          </a:p>
        </p:txBody>
      </p:sp>
    </p:spTree>
    <p:extLst>
      <p:ext uri="{BB962C8B-B14F-4D97-AF65-F5344CB8AC3E}">
        <p14:creationId xmlns:p14="http://schemas.microsoft.com/office/powerpoint/2010/main" val="2220609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2" y="231303"/>
            <a:ext cx="10303098" cy="1281964"/>
          </a:xfrm>
        </p:spPr>
        <p:style>
          <a:lnRef idx="1">
            <a:schemeClr val="accent3"/>
          </a:lnRef>
          <a:fillRef idx="3">
            <a:schemeClr val="accent3"/>
          </a:fillRef>
          <a:effectRef idx="2">
            <a:schemeClr val="accent3"/>
          </a:effectRef>
          <a:fontRef idx="minor">
            <a:schemeClr val="lt1"/>
          </a:fontRef>
        </p:style>
        <p:txBody>
          <a:bodyPr>
            <a:normAutofit/>
          </a:bodyPr>
          <a:lstStyle/>
          <a:p>
            <a:pPr algn="ctr"/>
            <a:r>
              <a:rPr lang="ar-IQ" sz="2000" b="1" dirty="0" smtClean="0"/>
              <a:t/>
            </a:r>
            <a:br>
              <a:rPr lang="ar-IQ" sz="2000" b="1" dirty="0" smtClean="0"/>
            </a:br>
            <a:endParaRPr lang="en-US" sz="2400" b="1" dirty="0"/>
          </a:p>
        </p:txBody>
      </p:sp>
      <p:sp>
        <p:nvSpPr>
          <p:cNvPr id="3" name="Content Placeholder 2"/>
          <p:cNvSpPr>
            <a:spLocks noGrp="1"/>
          </p:cNvSpPr>
          <p:nvPr>
            <p:ph idx="1"/>
          </p:nvPr>
        </p:nvSpPr>
        <p:spPr>
          <a:xfrm>
            <a:off x="1674252" y="1609859"/>
            <a:ext cx="10303098" cy="5248141"/>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marL="0" indent="0" algn="r">
              <a:buNone/>
            </a:pPr>
            <a:endParaRPr lang="ar-IQ" sz="2400" b="1" dirty="0" smtClean="0"/>
          </a:p>
          <a:p>
            <a:pPr algn="just" rtl="1">
              <a:buFont typeface="Wingdings" panose="05000000000000000000" pitchFamily="2" charset="2"/>
              <a:buChar char="q"/>
            </a:pPr>
            <a:r>
              <a:rPr lang="ar-IQ" sz="2000" b="1" dirty="0" smtClean="0">
                <a:solidFill>
                  <a:schemeClr val="tx1"/>
                </a:solidFill>
              </a:rPr>
              <a:t>مزايا الانتخاب بالقائمة : </a:t>
            </a:r>
            <a:endParaRPr lang="ar-IQ" sz="2000" b="1" dirty="0">
              <a:solidFill>
                <a:schemeClr val="tx1"/>
              </a:solidFill>
            </a:endParaRPr>
          </a:p>
          <a:p>
            <a:pPr marL="457200" indent="-457200" algn="just" rtl="1">
              <a:buAutoNum type="arabicPeriod"/>
            </a:pPr>
            <a:r>
              <a:rPr lang="ar-IQ" sz="2000" dirty="0" smtClean="0">
                <a:solidFill>
                  <a:schemeClr val="tx1"/>
                </a:solidFill>
              </a:rPr>
              <a:t>دفع النائب للاهتمام بالمسائل العامة ومن ثم الصالح العامة وليس مصلحة دائرته الانتخابية لان المفاضلة بين المرشحين تتم على اساس المبادىء والبرامج وليس على اساس الخدمات الشخصية التي تقدم للدوائر .</a:t>
            </a:r>
          </a:p>
          <a:p>
            <a:pPr marL="457200" indent="-457200" algn="just" rtl="1">
              <a:buAutoNum type="arabicPeriod"/>
            </a:pPr>
            <a:r>
              <a:rPr lang="ar-IQ" sz="2000" dirty="0" smtClean="0">
                <a:solidFill>
                  <a:schemeClr val="tx1"/>
                </a:solidFill>
              </a:rPr>
              <a:t>يؤدي هذا النظام الى مضاعفة حقوق الناخب ، اذ سيكون له اختيار عدد من المرشحين على عكس الانتخاب الفردي الذي يختار فيه الناخب مرشحا واحدا . </a:t>
            </a:r>
          </a:p>
          <a:p>
            <a:pPr marL="457200" indent="-457200" algn="just" rtl="1">
              <a:buAutoNum type="arabicPeriod"/>
            </a:pPr>
            <a:r>
              <a:rPr lang="ar-IQ" sz="2000" dirty="0" smtClean="0">
                <a:solidFill>
                  <a:schemeClr val="tx1"/>
                </a:solidFill>
              </a:rPr>
              <a:t>يؤدي هذا النظام الى تخفيف ضغط الادارة على الناخبين وتقليل الرشوة الانتخابية . </a:t>
            </a:r>
          </a:p>
          <a:p>
            <a:pPr algn="just" rtl="1">
              <a:buFont typeface="Wingdings" panose="05000000000000000000" pitchFamily="2" charset="2"/>
              <a:buChar char="q"/>
            </a:pPr>
            <a:r>
              <a:rPr lang="ar-IQ" sz="2000" b="1" dirty="0" smtClean="0">
                <a:solidFill>
                  <a:schemeClr val="tx1"/>
                </a:solidFill>
              </a:rPr>
              <a:t>عيوب الانتخاب بالقائمة : </a:t>
            </a:r>
          </a:p>
          <a:p>
            <a:pPr marL="457200" indent="-457200" algn="just" rtl="1">
              <a:buAutoNum type="arabicPeriod"/>
            </a:pPr>
            <a:r>
              <a:rPr lang="ar-IQ" sz="2000" dirty="0" smtClean="0">
                <a:solidFill>
                  <a:schemeClr val="tx1"/>
                </a:solidFill>
              </a:rPr>
              <a:t>يعيبون معارضي </a:t>
            </a:r>
            <a:r>
              <a:rPr lang="ar-IQ" sz="2000" dirty="0">
                <a:solidFill>
                  <a:schemeClr val="tx1"/>
                </a:solidFill>
              </a:rPr>
              <a:t>هذا </a:t>
            </a:r>
            <a:r>
              <a:rPr lang="ar-IQ" sz="2000" dirty="0" smtClean="0">
                <a:solidFill>
                  <a:schemeClr val="tx1"/>
                </a:solidFill>
              </a:rPr>
              <a:t>النظام عليه عدم قدرة الناخب على تكوين الحكم السليم على عدد المرشحين في دائرة كبيرة ، وهذا مايؤدي الى التأثير الفعلي للاحزاب السياسية على ارادة الناخبين وتوجيههم الاتجاه الذي يخدم مصالح الاحزاب . </a:t>
            </a:r>
          </a:p>
          <a:p>
            <a:pPr marL="457200" indent="-457200" algn="just" rtl="1">
              <a:buAutoNum type="arabicPeriod"/>
            </a:pPr>
            <a:r>
              <a:rPr lang="ar-IQ" sz="2000" dirty="0" smtClean="0">
                <a:solidFill>
                  <a:schemeClr val="tx1"/>
                </a:solidFill>
              </a:rPr>
              <a:t>ان هذا النظام يضعف فرص تمثيل الاقليات السياسية بسبب كبر الدائرة الانتخابية وشدة التنافس فيها . </a:t>
            </a:r>
          </a:p>
          <a:p>
            <a:pPr marL="457200" indent="-457200" algn="just" rtl="1">
              <a:buAutoNum type="arabicPeriod"/>
            </a:pPr>
            <a:endParaRPr lang="en-US" sz="2000" b="1" dirty="0">
              <a:solidFill>
                <a:schemeClr val="tx1"/>
              </a:solidFill>
            </a:endParaRPr>
          </a:p>
        </p:txBody>
      </p:sp>
      <p:sp>
        <p:nvSpPr>
          <p:cNvPr id="7" name="Flowchart: Multidocument 6"/>
          <p:cNvSpPr/>
          <p:nvPr/>
        </p:nvSpPr>
        <p:spPr>
          <a:xfrm>
            <a:off x="579549" y="3103808"/>
            <a:ext cx="553792" cy="862885"/>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rved Up Ribbon 7"/>
          <p:cNvSpPr/>
          <p:nvPr/>
        </p:nvSpPr>
        <p:spPr>
          <a:xfrm>
            <a:off x="231820" y="5769735"/>
            <a:ext cx="437881" cy="631065"/>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794714" y="479479"/>
            <a:ext cx="8268237" cy="78561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400" b="1" dirty="0">
                <a:solidFill>
                  <a:schemeClr val="tx1"/>
                </a:solidFill>
              </a:rPr>
              <a:t>مزايا وعيوب نظام الانتخاب الفردي والانتخاب بالقائمة</a:t>
            </a:r>
            <a:endParaRPr lang="en-US" sz="2400" dirty="0"/>
          </a:p>
        </p:txBody>
      </p:sp>
    </p:spTree>
    <p:extLst>
      <p:ext uri="{BB962C8B-B14F-4D97-AF65-F5344CB8AC3E}">
        <p14:creationId xmlns:p14="http://schemas.microsoft.com/office/powerpoint/2010/main" val="404966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5" y="399246"/>
            <a:ext cx="10187187" cy="151970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2000" dirty="0"/>
              <a:t/>
            </a:r>
            <a:br>
              <a:rPr lang="ar-IQ" sz="2000" dirty="0"/>
            </a:br>
            <a:endParaRPr lang="en-US" sz="2400" b="1" dirty="0"/>
          </a:p>
        </p:txBody>
      </p:sp>
      <p:sp>
        <p:nvSpPr>
          <p:cNvPr id="3" name="Content Placeholder 2"/>
          <p:cNvSpPr>
            <a:spLocks noGrp="1"/>
          </p:cNvSpPr>
          <p:nvPr>
            <p:ph idx="1"/>
          </p:nvPr>
        </p:nvSpPr>
        <p:spPr>
          <a:xfrm>
            <a:off x="1674255" y="2060621"/>
            <a:ext cx="10187188" cy="4507606"/>
          </a:xfrm>
        </p:spPr>
        <p:style>
          <a:lnRef idx="1">
            <a:schemeClr val="accent5"/>
          </a:lnRef>
          <a:fillRef idx="2">
            <a:schemeClr val="accent5"/>
          </a:fillRef>
          <a:effectRef idx="1">
            <a:schemeClr val="accent5"/>
          </a:effectRef>
          <a:fontRef idx="minor">
            <a:schemeClr val="dk1"/>
          </a:fontRef>
        </p:style>
        <p:txBody>
          <a:bodyPr>
            <a:normAutofit/>
          </a:bodyPr>
          <a:lstStyle/>
          <a:p>
            <a:pPr algn="just" rtl="1"/>
            <a:endParaRPr lang="ar-IQ" sz="2000" dirty="0" smtClean="0"/>
          </a:p>
          <a:p>
            <a:pPr marL="0" indent="0" algn="just" rtl="1">
              <a:buNone/>
            </a:pPr>
            <a:r>
              <a:rPr lang="ar-IQ" sz="2000" dirty="0" smtClean="0"/>
              <a:t>   </a:t>
            </a:r>
          </a:p>
          <a:p>
            <a:pPr marL="0" indent="0" algn="just" rtl="1">
              <a:buNone/>
            </a:pPr>
            <a:r>
              <a:rPr lang="ar-IQ" sz="2000" dirty="0"/>
              <a:t> </a:t>
            </a:r>
            <a:r>
              <a:rPr lang="ar-IQ" sz="2000" dirty="0" smtClean="0"/>
              <a:t>       ان الاخذ باي صورة من صور النظم الانتخابية يرتبط الى حد كبير بظروف كل بلد ووفقا للنضج السياسي والثقافي للمواطنين فيه ، اضافة الى كفاءة النظام الحزبي في البلاد مع الاشارة الى ان الاحزاب السياسية لها دور مؤثر في الانتخابات سواء اخذ بنظام الانتخاب الفردي او نظام القائمة. </a:t>
            </a:r>
            <a:endParaRPr lang="en-US" sz="2000" dirty="0"/>
          </a:p>
        </p:txBody>
      </p:sp>
      <p:sp>
        <p:nvSpPr>
          <p:cNvPr id="4" name="Flowchart: Alternate Process 3"/>
          <p:cNvSpPr/>
          <p:nvPr/>
        </p:nvSpPr>
        <p:spPr>
          <a:xfrm rot="10800000" flipV="1">
            <a:off x="540912" y="3278316"/>
            <a:ext cx="599511" cy="5595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Decision 5"/>
          <p:cNvSpPr/>
          <p:nvPr/>
        </p:nvSpPr>
        <p:spPr>
          <a:xfrm>
            <a:off x="264659" y="6156103"/>
            <a:ext cx="875764" cy="41212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Alternate Process 6"/>
          <p:cNvSpPr/>
          <p:nvPr/>
        </p:nvSpPr>
        <p:spPr>
          <a:xfrm>
            <a:off x="2582214" y="734096"/>
            <a:ext cx="8371268" cy="850006"/>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2400" b="1" dirty="0"/>
              <a:t>ايهما افضل الانتخاب الفردي ام الانتخاب بالقائمة</a:t>
            </a:r>
            <a:endParaRPr lang="en-US" sz="2400" b="1" dirty="0"/>
          </a:p>
        </p:txBody>
      </p:sp>
      <p:sp>
        <p:nvSpPr>
          <p:cNvPr id="8" name="6-Point Star 7"/>
          <p:cNvSpPr/>
          <p:nvPr/>
        </p:nvSpPr>
        <p:spPr>
          <a:xfrm>
            <a:off x="11256136" y="2853314"/>
            <a:ext cx="309094" cy="42500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61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407" y="624109"/>
            <a:ext cx="10045520" cy="1372116"/>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2400" b="1" dirty="0" smtClean="0"/>
              <a:t/>
            </a:r>
            <a:br>
              <a:rPr lang="ar-IQ" sz="2400" b="1" dirty="0" smtClean="0"/>
            </a:br>
            <a:r>
              <a:rPr lang="ar-IQ" sz="2400" b="1" dirty="0" smtClean="0"/>
              <a:t>ثالثا: نظام الانتخاب بالاغلبية ونظام التمثيل النسبي </a:t>
            </a:r>
            <a:endParaRPr lang="en-US" sz="2400" b="1" dirty="0"/>
          </a:p>
        </p:txBody>
      </p:sp>
      <p:sp>
        <p:nvSpPr>
          <p:cNvPr id="3" name="Content Placeholder 2"/>
          <p:cNvSpPr>
            <a:spLocks noGrp="1"/>
          </p:cNvSpPr>
          <p:nvPr>
            <p:ph idx="1"/>
          </p:nvPr>
        </p:nvSpPr>
        <p:spPr>
          <a:xfrm>
            <a:off x="1764407" y="2125014"/>
            <a:ext cx="10045520" cy="4430332"/>
          </a:xfrm>
        </p:spPr>
        <p:style>
          <a:lnRef idx="1">
            <a:schemeClr val="accent4"/>
          </a:lnRef>
          <a:fillRef idx="2">
            <a:schemeClr val="accent4"/>
          </a:fillRef>
          <a:effectRef idx="1">
            <a:schemeClr val="accent4"/>
          </a:effectRef>
          <a:fontRef idx="minor">
            <a:schemeClr val="dk1"/>
          </a:fontRef>
        </p:style>
        <p:txBody>
          <a:bodyPr/>
          <a:lstStyle/>
          <a:p>
            <a:endParaRPr lang="ar-IQ" dirty="0" smtClean="0"/>
          </a:p>
          <a:p>
            <a:pPr marL="0" indent="0" algn="just" rtl="1">
              <a:buNone/>
            </a:pPr>
            <a:r>
              <a:rPr lang="ar-IQ" sz="2000" dirty="0"/>
              <a:t> </a:t>
            </a:r>
            <a:r>
              <a:rPr lang="ar-IQ" sz="2000" dirty="0" smtClean="0"/>
              <a:t>   </a:t>
            </a:r>
            <a:endParaRPr lang="ar-IQ" sz="2000" dirty="0"/>
          </a:p>
          <a:p>
            <a:pPr marL="0" indent="0" algn="just" rtl="1">
              <a:buNone/>
            </a:pPr>
            <a:endParaRPr lang="ar-IQ" sz="2000" dirty="0" smtClean="0"/>
          </a:p>
          <a:p>
            <a:pPr marL="0" indent="0" algn="just" rtl="1">
              <a:buNone/>
            </a:pPr>
            <a:r>
              <a:rPr lang="ar-IQ" sz="2000" b="1" dirty="0"/>
              <a:t> </a:t>
            </a:r>
            <a:r>
              <a:rPr lang="ar-IQ" sz="2000" b="1" dirty="0" smtClean="0"/>
              <a:t>      أ. نظام الانتخاب بالاغلبية :</a:t>
            </a:r>
            <a:r>
              <a:rPr lang="ar-IQ" sz="2000" dirty="0" smtClean="0"/>
              <a:t> ويراد بهذا النظام تحديد الفائز بالانتخابات سواء أكان مرشحا واحد (الانتخاب الفردي ) او عدة مرشحين (الانتخاب بالقائمة ) حيث يحصل على عضوية البرلمان من حصل على اغلبية الاصوات اذا كان مرشحا فرديا ، وتحصل القائمة على جميع المقاعد المخصصة للدائرة اذا كان الانتخاب بالقائمة في حالة حصولها على اغلبية اصوات الناخبين . </a:t>
            </a:r>
          </a:p>
          <a:p>
            <a:pPr marL="0" indent="0" algn="just" rtl="1">
              <a:buNone/>
            </a:pPr>
            <a:endParaRPr lang="ar-IQ" sz="2000" b="1" dirty="0"/>
          </a:p>
          <a:p>
            <a:pPr marL="0" indent="0" algn="just" rtl="1">
              <a:buNone/>
            </a:pPr>
            <a:r>
              <a:rPr lang="ar-IQ" sz="2000" b="1" dirty="0" smtClean="0"/>
              <a:t>   </a:t>
            </a:r>
            <a:r>
              <a:rPr lang="ar-IQ" sz="2000" dirty="0" smtClean="0"/>
              <a:t>ولنظام الاغلبية صورتان : هما الاغلبية البسيطة والاغلبية المطلقة .  </a:t>
            </a:r>
            <a:endParaRPr lang="en-US" sz="2000" dirty="0"/>
          </a:p>
        </p:txBody>
      </p:sp>
      <p:sp>
        <p:nvSpPr>
          <p:cNvPr id="4" name="5-Point Star 3"/>
          <p:cNvSpPr/>
          <p:nvPr/>
        </p:nvSpPr>
        <p:spPr>
          <a:xfrm>
            <a:off x="746975" y="2588654"/>
            <a:ext cx="708338" cy="10045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Quad Arrow Callout 4"/>
          <p:cNvSpPr/>
          <p:nvPr/>
        </p:nvSpPr>
        <p:spPr>
          <a:xfrm>
            <a:off x="154546" y="5653825"/>
            <a:ext cx="862885" cy="953037"/>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737539" y="2421229"/>
            <a:ext cx="2099256" cy="66970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000" b="1" dirty="0" smtClean="0"/>
              <a:t>مفهومه</a:t>
            </a:r>
            <a:endParaRPr lang="en-US" sz="2000" b="1" dirty="0"/>
          </a:p>
        </p:txBody>
      </p:sp>
      <p:sp>
        <p:nvSpPr>
          <p:cNvPr id="7" name="5-Point Star 6"/>
          <p:cNvSpPr/>
          <p:nvPr/>
        </p:nvSpPr>
        <p:spPr>
          <a:xfrm>
            <a:off x="11230377" y="3400023"/>
            <a:ext cx="412124" cy="3863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74992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606</TotalTime>
  <Words>1789</Words>
  <Application>Microsoft Office PowerPoint</Application>
  <PresentationFormat>Widescreen</PresentationFormat>
  <Paragraphs>162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Century Gothic</vt:lpstr>
      <vt:lpstr>Tahoma</vt:lpstr>
      <vt:lpstr>Wingdings</vt:lpstr>
      <vt:lpstr>Wingdings 3</vt:lpstr>
      <vt:lpstr>Wisp</vt:lpstr>
      <vt:lpstr>                           اعداد                                                                 أ.م.د. ايمان الصافي</vt:lpstr>
      <vt:lpstr> أولا: نظام الانتخاب المباشر وغير المباشر </vt:lpstr>
      <vt:lpstr> أولا: نظام الانتخاب المباشر وغير المباشر</vt:lpstr>
      <vt:lpstr> ثانيا: الانتخاب الفردي والانتخاب بالقائمة</vt:lpstr>
      <vt:lpstr> ثانيا: الانتخاب الفردي والانتخاب بالقائمة</vt:lpstr>
      <vt:lpstr> </vt:lpstr>
      <vt:lpstr> </vt:lpstr>
      <vt:lpstr> </vt:lpstr>
      <vt:lpstr> ثالثا: نظام الانتخاب بالاغلبية ونظام التمثيل النسبي </vt:lpstr>
      <vt:lpstr>PowerPoint Presentation</vt:lpstr>
      <vt:lpstr> </vt:lpstr>
      <vt:lpstr> </vt:lpstr>
      <vt:lpstr>    </vt:lpstr>
      <vt:lpstr>  </vt:lpstr>
      <vt:lpstr> </vt:lpstr>
      <vt:lpstr>  </vt:lpstr>
      <vt:lpstr> </vt:lpstr>
      <vt:lpstr> </vt:lpstr>
      <vt:lpstr> </vt:lpstr>
      <vt:lpst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108</cp:revision>
  <dcterms:created xsi:type="dcterms:W3CDTF">2020-07-03T02:48:17Z</dcterms:created>
  <dcterms:modified xsi:type="dcterms:W3CDTF">2020-07-05T22:19:51Z</dcterms:modified>
</cp:coreProperties>
</file>