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7/7/2020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5915" y="193183"/>
            <a:ext cx="9375820" cy="2099255"/>
          </a:xfrm>
        </p:spPr>
        <p:style>
          <a:lnRef idx="1">
            <a:schemeClr val="accent5"/>
          </a:lnRef>
          <a:fillRef idx="2">
            <a:schemeClr val="accent5"/>
          </a:fillRef>
          <a:effectRef idx="1">
            <a:schemeClr val="accent5"/>
          </a:effectRef>
          <a:fontRef idx="minor">
            <a:schemeClr val="dk1"/>
          </a:fontRef>
        </p:style>
        <p:txBody>
          <a:bodyPr/>
          <a:lstStyle/>
          <a:p>
            <a:pPr algn="l"/>
            <a:r>
              <a:rPr lang="ar-IQ" dirty="0" smtClean="0"/>
              <a:t>         </a:t>
            </a:r>
            <a:r>
              <a:rPr lang="ar-IQ" sz="2400" b="1" dirty="0" smtClean="0">
                <a:solidFill>
                  <a:schemeClr val="tx1"/>
                </a:solidFill>
              </a:rPr>
              <a:t>اعداد</a:t>
            </a:r>
            <a:r>
              <a:rPr lang="ar-IQ" dirty="0" smtClean="0"/>
              <a:t>         </a:t>
            </a:r>
            <a:r>
              <a:rPr lang="ar-IQ" sz="2400" b="1" dirty="0" smtClean="0">
                <a:solidFill>
                  <a:schemeClr val="tx1"/>
                </a:solidFill>
              </a:rPr>
              <a:t> </a:t>
            </a:r>
            <a:br>
              <a:rPr lang="ar-IQ" sz="2400" b="1" dirty="0" smtClean="0">
                <a:solidFill>
                  <a:schemeClr val="tx1"/>
                </a:solidFill>
              </a:rPr>
            </a:br>
            <a:r>
              <a:rPr lang="ar-IQ" sz="2400" b="1" dirty="0" smtClean="0">
                <a:solidFill>
                  <a:schemeClr val="tx1"/>
                </a:solidFill>
              </a:rPr>
              <a:t>أ.م.د. ايمان الصافي           </a:t>
            </a:r>
            <a:endParaRPr lang="en-US" dirty="0"/>
          </a:p>
        </p:txBody>
      </p:sp>
      <p:sp>
        <p:nvSpPr>
          <p:cNvPr id="3" name="Subtitle 2"/>
          <p:cNvSpPr>
            <a:spLocks noGrp="1"/>
          </p:cNvSpPr>
          <p:nvPr>
            <p:ph type="subTitle" idx="1"/>
          </p:nvPr>
        </p:nvSpPr>
        <p:spPr>
          <a:xfrm>
            <a:off x="965915" y="2627290"/>
            <a:ext cx="9375820" cy="4082603"/>
          </a:xfrm>
        </p:spPr>
        <p:style>
          <a:lnRef idx="1">
            <a:schemeClr val="accent4"/>
          </a:lnRef>
          <a:fillRef idx="2">
            <a:schemeClr val="accent4"/>
          </a:fillRef>
          <a:effectRef idx="1">
            <a:schemeClr val="accent4"/>
          </a:effectRef>
          <a:fontRef idx="minor">
            <a:schemeClr val="dk1"/>
          </a:fontRef>
        </p:style>
        <p:txBody>
          <a:bodyPr/>
          <a:lstStyle/>
          <a:p>
            <a:endParaRPr lang="ar-IQ" dirty="0" smtClean="0"/>
          </a:p>
          <a:p>
            <a:endParaRPr lang="ar-IQ" dirty="0"/>
          </a:p>
          <a:p>
            <a:endParaRPr lang="ar-IQ" dirty="0" smtClean="0"/>
          </a:p>
          <a:p>
            <a:pPr algn="just" rtl="1"/>
            <a:r>
              <a:rPr lang="ar-IQ" dirty="0"/>
              <a:t> </a:t>
            </a:r>
            <a:r>
              <a:rPr lang="ar-IQ" dirty="0" smtClean="0"/>
              <a:t>    </a:t>
            </a:r>
            <a:r>
              <a:rPr lang="ar-IQ" sz="2000" dirty="0" smtClean="0">
                <a:solidFill>
                  <a:schemeClr val="tx1"/>
                </a:solidFill>
              </a:rPr>
              <a:t>يقوم هذا المبدأ على اساس توزيع اختصاصات السلطة بين هيئات متعددة ، فهناك هيئة او سلطة تختص بالتشريع واخرى بالتنفيذ وثالثة بالفصل في المنازعات بين الافراد اي سلطة قضائية ، والهيئة الاخيرة اختلف الفقه في مدى استقلالها ، فمنهم من يرى انها سلطة مستقلة واخر عدها فرع تابع لسلطة اخرى قد تكون جزء من السلطة التنفيذية او السلطة التشريعية . </a:t>
            </a:r>
          </a:p>
          <a:p>
            <a:pPr algn="just" rtl="1"/>
            <a:r>
              <a:rPr lang="ar-IQ" sz="2000" dirty="0">
                <a:solidFill>
                  <a:schemeClr val="tx1"/>
                </a:solidFill>
              </a:rPr>
              <a:t> </a:t>
            </a:r>
            <a:r>
              <a:rPr lang="ar-IQ" sz="2000" dirty="0" smtClean="0">
                <a:solidFill>
                  <a:schemeClr val="tx1"/>
                </a:solidFill>
              </a:rPr>
              <a:t>   ومبدأ الفصل بين السلطات لم يكن من مبتكرات العصر الحديث او من نتائج الثورتين الامريكية والفرنسية ، وانما هو حصيلة جهد فكري وفلسفي للعديد من الفكرين والفلاسفة ومنذ عصور موغلة في التاريخ . </a:t>
            </a:r>
          </a:p>
        </p:txBody>
      </p:sp>
      <p:sp>
        <p:nvSpPr>
          <p:cNvPr id="4" name="Rounded Rectangle 3"/>
          <p:cNvSpPr/>
          <p:nvPr/>
        </p:nvSpPr>
        <p:spPr>
          <a:xfrm>
            <a:off x="5834129" y="399243"/>
            <a:ext cx="4327302" cy="1687133"/>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ar-IQ" sz="2400" b="1" dirty="0" smtClean="0">
                <a:solidFill>
                  <a:schemeClr val="tx1"/>
                </a:solidFill>
              </a:rPr>
              <a:t>المحاضرة العاشرة </a:t>
            </a:r>
          </a:p>
          <a:p>
            <a:pPr algn="ctr"/>
            <a:r>
              <a:rPr lang="ar-IQ" sz="2400" b="1" dirty="0" smtClean="0">
                <a:solidFill>
                  <a:schemeClr val="tx1"/>
                </a:solidFill>
              </a:rPr>
              <a:t>مبدأ الفصل بين السلطات</a:t>
            </a:r>
            <a:endParaRPr lang="en-US" sz="2400" b="1" dirty="0">
              <a:solidFill>
                <a:schemeClr val="tx1"/>
              </a:solidFill>
            </a:endParaRPr>
          </a:p>
        </p:txBody>
      </p:sp>
      <p:sp>
        <p:nvSpPr>
          <p:cNvPr id="5" name="Rounded Rectangle 4"/>
          <p:cNvSpPr/>
          <p:nvPr/>
        </p:nvSpPr>
        <p:spPr>
          <a:xfrm>
            <a:off x="4790940" y="2768958"/>
            <a:ext cx="2086377" cy="618186"/>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ar-IQ" sz="2000" b="1" dirty="0" smtClean="0"/>
              <a:t>المفهوم</a:t>
            </a:r>
            <a:endParaRPr lang="en-US" sz="2000" b="1" dirty="0"/>
          </a:p>
        </p:txBody>
      </p:sp>
    </p:spTree>
    <p:extLst>
      <p:ext uri="{BB962C8B-B14F-4D97-AF65-F5344CB8AC3E}">
        <p14:creationId xmlns:p14="http://schemas.microsoft.com/office/powerpoint/2010/main" val="3178822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261871"/>
            <a:ext cx="9362940" cy="1320800"/>
          </a:xfrm>
        </p:spPr>
        <p:style>
          <a:lnRef idx="1">
            <a:schemeClr val="accent3"/>
          </a:lnRef>
          <a:fillRef idx="2">
            <a:schemeClr val="accent3"/>
          </a:fillRef>
          <a:effectRef idx="1">
            <a:schemeClr val="accent3"/>
          </a:effectRef>
          <a:fontRef idx="minor">
            <a:schemeClr val="dk1"/>
          </a:fontRef>
        </p:style>
        <p:txBody>
          <a:bodyPr>
            <a:normAutofit/>
          </a:bodyPr>
          <a:lstStyle/>
          <a:p>
            <a:pPr algn="ctr"/>
            <a:r>
              <a:rPr lang="ar-IQ" sz="2400" b="1" dirty="0"/>
              <a:t/>
            </a:r>
            <a:br>
              <a:rPr lang="ar-IQ" sz="2400" b="1" dirty="0"/>
            </a:br>
            <a:endParaRPr lang="en-US" sz="2400" b="1" dirty="0"/>
          </a:p>
        </p:txBody>
      </p:sp>
      <p:sp>
        <p:nvSpPr>
          <p:cNvPr id="3" name="Content Placeholder 2"/>
          <p:cNvSpPr>
            <a:spLocks noGrp="1"/>
          </p:cNvSpPr>
          <p:nvPr>
            <p:ph idx="1"/>
          </p:nvPr>
        </p:nvSpPr>
        <p:spPr>
          <a:xfrm>
            <a:off x="244699" y="1907503"/>
            <a:ext cx="9362940" cy="4687910"/>
          </a:xfrm>
        </p:spPr>
        <p:style>
          <a:lnRef idx="1">
            <a:schemeClr val="accent3"/>
          </a:lnRef>
          <a:fillRef idx="2">
            <a:schemeClr val="accent3"/>
          </a:fillRef>
          <a:effectRef idx="1">
            <a:schemeClr val="accent3"/>
          </a:effectRef>
          <a:fontRef idx="minor">
            <a:schemeClr val="dk1"/>
          </a:fontRef>
        </p:style>
        <p:txBody>
          <a:bodyPr/>
          <a:lstStyle/>
          <a:p>
            <a:pPr marL="0" indent="0" algn="ctr">
              <a:buNone/>
            </a:pPr>
            <a:endParaRPr lang="ar-IQ" dirty="0" smtClean="0"/>
          </a:p>
        </p:txBody>
      </p:sp>
      <p:sp>
        <p:nvSpPr>
          <p:cNvPr id="4" name="Rounded Rectangle 3"/>
          <p:cNvSpPr/>
          <p:nvPr/>
        </p:nvSpPr>
        <p:spPr>
          <a:xfrm>
            <a:off x="1571222" y="671133"/>
            <a:ext cx="6903076" cy="50227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ar-IQ" sz="2400" b="1" dirty="0"/>
              <a:t>مبدأ الفصل بين السلطات في العصور القديمة</a:t>
            </a:r>
            <a:endParaRPr lang="en-US" sz="2400" dirty="0"/>
          </a:p>
        </p:txBody>
      </p:sp>
      <p:sp>
        <p:nvSpPr>
          <p:cNvPr id="5" name="Rounded Rectangle 4"/>
          <p:cNvSpPr/>
          <p:nvPr/>
        </p:nvSpPr>
        <p:spPr>
          <a:xfrm>
            <a:off x="6619741" y="4353059"/>
            <a:ext cx="2395470" cy="63106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IQ" sz="2000" b="1" dirty="0" smtClean="0"/>
              <a:t>افلاطون </a:t>
            </a:r>
            <a:endParaRPr lang="en-US" sz="2000" b="1" dirty="0"/>
          </a:p>
        </p:txBody>
      </p:sp>
      <p:sp>
        <p:nvSpPr>
          <p:cNvPr id="6" name="Rounded Rectangle 5"/>
          <p:cNvSpPr/>
          <p:nvPr/>
        </p:nvSpPr>
        <p:spPr>
          <a:xfrm>
            <a:off x="1197735" y="4353058"/>
            <a:ext cx="2395470" cy="63106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IQ" sz="2000" b="1" dirty="0" smtClean="0"/>
              <a:t>ارسطو</a:t>
            </a:r>
            <a:endParaRPr lang="en-US" sz="2000" b="1" dirty="0"/>
          </a:p>
        </p:txBody>
      </p:sp>
      <p:sp>
        <p:nvSpPr>
          <p:cNvPr id="7" name="Down Arrow 6"/>
          <p:cNvSpPr/>
          <p:nvPr/>
        </p:nvSpPr>
        <p:spPr>
          <a:xfrm>
            <a:off x="7675808" y="3676918"/>
            <a:ext cx="383984" cy="553791"/>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Down Arrow 7"/>
          <p:cNvSpPr/>
          <p:nvPr/>
        </p:nvSpPr>
        <p:spPr>
          <a:xfrm>
            <a:off x="2203478" y="3697667"/>
            <a:ext cx="383984" cy="553791"/>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5022760" y="2137893"/>
            <a:ext cx="2665927" cy="141667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flipH="1">
            <a:off x="2395470" y="2137893"/>
            <a:ext cx="2607971" cy="141667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0" name="Oval 19"/>
          <p:cNvSpPr/>
          <p:nvPr/>
        </p:nvSpPr>
        <p:spPr>
          <a:xfrm>
            <a:off x="3699455" y="1907503"/>
            <a:ext cx="2550017" cy="695459"/>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624719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71719"/>
            <a:ext cx="8930304" cy="1320800"/>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ar-IQ" sz="2400" b="1" dirty="0" smtClean="0"/>
              <a:t/>
            </a:r>
            <a:br>
              <a:rPr lang="ar-IQ" sz="2400" b="1" dirty="0" smtClean="0"/>
            </a:br>
            <a:endParaRPr lang="en-US" sz="2400" b="1" dirty="0"/>
          </a:p>
        </p:txBody>
      </p:sp>
      <p:sp>
        <p:nvSpPr>
          <p:cNvPr id="3" name="Content Placeholder 2"/>
          <p:cNvSpPr>
            <a:spLocks noGrp="1"/>
          </p:cNvSpPr>
          <p:nvPr>
            <p:ph idx="1"/>
          </p:nvPr>
        </p:nvSpPr>
        <p:spPr>
          <a:xfrm>
            <a:off x="677333" y="1725769"/>
            <a:ext cx="8930305" cy="4816699"/>
          </a:xfrm>
        </p:spPr>
        <p:style>
          <a:lnRef idx="1">
            <a:schemeClr val="accent2"/>
          </a:lnRef>
          <a:fillRef idx="2">
            <a:schemeClr val="accent2"/>
          </a:fillRef>
          <a:effectRef idx="1">
            <a:schemeClr val="accent2"/>
          </a:effectRef>
          <a:fontRef idx="minor">
            <a:schemeClr val="dk1"/>
          </a:fontRef>
        </p:style>
        <p:txBody>
          <a:bodyPr/>
          <a:lstStyle/>
          <a:p>
            <a:pPr marL="0" indent="0" algn="just" rtl="1">
              <a:buNone/>
            </a:pPr>
            <a:r>
              <a:rPr lang="ar-IQ" dirty="0" smtClean="0"/>
              <a:t>   </a:t>
            </a:r>
          </a:p>
          <a:p>
            <a:pPr marL="0" indent="0" algn="just" rtl="1">
              <a:buNone/>
            </a:pPr>
            <a:r>
              <a:rPr lang="ar-IQ" dirty="0"/>
              <a:t> </a:t>
            </a:r>
            <a:r>
              <a:rPr lang="ar-IQ" dirty="0" smtClean="0"/>
              <a:t>                                  </a:t>
            </a:r>
            <a:r>
              <a:rPr lang="ar-IQ" sz="2000" dirty="0" smtClean="0"/>
              <a:t>دعى افلاطون الى ضرورة توزيع وظائف الدولة على هيئات متعددة مع مراعاة التوازن بينها ، منعا لاستحواذ هيئة على كل السلطات ، مما يؤدي الى استبدادها ويخلق حالة من التذمر قد تؤدي الى حدوث اضطرابات في المجتمع كرد فعل على حكم الاستبداد والتعسف ، وقد ادرج ذلك في كتابه المسمى ( روح القوانين ) ، وعلى من انه من الداعين الى مبدأ الفصل بين السلطات إلا انه اتجه الى مبدأ التدرج وهيمنة سلطة دون بقية السلطات على وظائف الدولة . </a:t>
            </a:r>
          </a:p>
          <a:p>
            <a:pPr marL="0" indent="0" algn="just" rtl="1">
              <a:buNone/>
            </a:pPr>
            <a:endParaRPr lang="ar-IQ" sz="2000" dirty="0"/>
          </a:p>
          <a:p>
            <a:pPr marL="0" indent="0" algn="just" rtl="1">
              <a:buNone/>
            </a:pPr>
            <a:r>
              <a:rPr lang="ar-IQ" dirty="0" smtClean="0"/>
              <a:t>                                 </a:t>
            </a:r>
            <a:r>
              <a:rPr lang="ar-IQ" sz="2000" dirty="0" smtClean="0"/>
              <a:t>فقد بحث ايضا في فكرة الفصل بين السلطات ، وذهب الى تقسيم وظائف الدولة الى ثلاث هي : ( المداولة او الفحص ، الامر، القضاء ) ، ونادى بوجود هيئات متعددة تباشر تلك الوظائف ، وعلى اساس من التعاون فيما بينها ، وكذلك مراقبة بعضها البعض الاخر . </a:t>
            </a:r>
            <a:endParaRPr lang="ar-IQ" sz="2000" dirty="0"/>
          </a:p>
        </p:txBody>
      </p:sp>
      <p:sp>
        <p:nvSpPr>
          <p:cNvPr id="4" name="Rounded Rectangle 3"/>
          <p:cNvSpPr/>
          <p:nvPr/>
        </p:nvSpPr>
        <p:spPr>
          <a:xfrm>
            <a:off x="1772752" y="516586"/>
            <a:ext cx="6739465" cy="631065"/>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IQ" sz="2400" b="1" dirty="0"/>
              <a:t>مبدأ الفصل بين السلطات في العصور القديمة</a:t>
            </a:r>
            <a:endParaRPr lang="en-US" sz="2400" b="1" dirty="0"/>
          </a:p>
        </p:txBody>
      </p:sp>
      <p:sp>
        <p:nvSpPr>
          <p:cNvPr id="5" name="Rounded Rectangle 4"/>
          <p:cNvSpPr/>
          <p:nvPr/>
        </p:nvSpPr>
        <p:spPr>
          <a:xfrm>
            <a:off x="7302322" y="1837386"/>
            <a:ext cx="2034862" cy="592428"/>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IQ" dirty="0">
                <a:solidFill>
                  <a:schemeClr val="tx1"/>
                </a:solidFill>
              </a:rPr>
              <a:t> </a:t>
            </a:r>
            <a:r>
              <a:rPr lang="ar-IQ" b="1" dirty="0">
                <a:solidFill>
                  <a:schemeClr val="tx1"/>
                </a:solidFill>
              </a:rPr>
              <a:t>أ. عند افلاطون </a:t>
            </a:r>
            <a:r>
              <a:rPr lang="ar-IQ" b="1" dirty="0" smtClean="0">
                <a:solidFill>
                  <a:schemeClr val="tx1"/>
                </a:solidFill>
              </a:rPr>
              <a:t>: </a:t>
            </a:r>
            <a:endParaRPr lang="en-US" dirty="0">
              <a:solidFill>
                <a:schemeClr val="tx1"/>
              </a:solidFill>
            </a:endParaRPr>
          </a:p>
        </p:txBody>
      </p:sp>
      <p:sp>
        <p:nvSpPr>
          <p:cNvPr id="6" name="Rounded Rectangle 5"/>
          <p:cNvSpPr/>
          <p:nvPr/>
        </p:nvSpPr>
        <p:spPr>
          <a:xfrm>
            <a:off x="7302322" y="4189927"/>
            <a:ext cx="2034862" cy="592428"/>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IQ" b="1" dirty="0" smtClean="0">
                <a:solidFill>
                  <a:schemeClr val="tx1"/>
                </a:solidFill>
              </a:rPr>
              <a:t>ب. </a:t>
            </a:r>
            <a:r>
              <a:rPr lang="ar-IQ" b="1" dirty="0">
                <a:solidFill>
                  <a:schemeClr val="tx1"/>
                </a:solidFill>
              </a:rPr>
              <a:t>عند </a:t>
            </a:r>
            <a:r>
              <a:rPr lang="ar-IQ" b="1" dirty="0" smtClean="0">
                <a:solidFill>
                  <a:schemeClr val="tx1"/>
                </a:solidFill>
              </a:rPr>
              <a:t>ارسطو : </a:t>
            </a:r>
            <a:endParaRPr lang="en-US" dirty="0">
              <a:solidFill>
                <a:schemeClr val="tx1"/>
              </a:solidFill>
            </a:endParaRPr>
          </a:p>
        </p:txBody>
      </p:sp>
    </p:spTree>
    <p:extLst>
      <p:ext uri="{BB962C8B-B14F-4D97-AF65-F5344CB8AC3E}">
        <p14:creationId xmlns:p14="http://schemas.microsoft.com/office/powerpoint/2010/main" val="2660056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41" y="193183"/>
            <a:ext cx="9055061" cy="1133341"/>
          </a:xfrm>
        </p:spPr>
        <p:style>
          <a:lnRef idx="3">
            <a:schemeClr val="lt1"/>
          </a:lnRef>
          <a:fillRef idx="1">
            <a:schemeClr val="accent6"/>
          </a:fillRef>
          <a:effectRef idx="1">
            <a:schemeClr val="accent6"/>
          </a:effectRef>
          <a:fontRef idx="minor">
            <a:schemeClr val="lt1"/>
          </a:fontRef>
        </p:style>
        <p:txBody>
          <a:bodyPr>
            <a:normAutofit/>
          </a:bodyPr>
          <a:lstStyle/>
          <a:p>
            <a:pPr algn="ctr"/>
            <a:r>
              <a:rPr lang="ar-IQ" sz="2400" b="1" dirty="0">
                <a:solidFill>
                  <a:schemeClr val="tx1"/>
                </a:solidFill>
              </a:rPr>
              <a:t/>
            </a:r>
            <a:br>
              <a:rPr lang="ar-IQ" sz="2400" b="1" dirty="0">
                <a:solidFill>
                  <a:schemeClr val="tx1"/>
                </a:solidFill>
              </a:rPr>
            </a:br>
            <a:endParaRPr lang="en-US" sz="2400" b="1" dirty="0">
              <a:solidFill>
                <a:schemeClr val="tx1"/>
              </a:solidFill>
            </a:endParaRPr>
          </a:p>
        </p:txBody>
      </p:sp>
      <p:sp>
        <p:nvSpPr>
          <p:cNvPr id="3" name="Content Placeholder 2"/>
          <p:cNvSpPr>
            <a:spLocks noGrp="1"/>
          </p:cNvSpPr>
          <p:nvPr>
            <p:ph idx="1"/>
          </p:nvPr>
        </p:nvSpPr>
        <p:spPr>
          <a:xfrm>
            <a:off x="218939" y="1506828"/>
            <a:ext cx="9055061" cy="4816699"/>
          </a:xfrm>
        </p:spPr>
        <p:style>
          <a:lnRef idx="1">
            <a:schemeClr val="accent6"/>
          </a:lnRef>
          <a:fillRef idx="2">
            <a:schemeClr val="accent6"/>
          </a:fillRef>
          <a:effectRef idx="1">
            <a:schemeClr val="accent6"/>
          </a:effectRef>
          <a:fontRef idx="minor">
            <a:schemeClr val="dk1"/>
          </a:fontRef>
        </p:style>
        <p:txBody>
          <a:bodyPr>
            <a:normAutofit/>
          </a:bodyPr>
          <a:lstStyle/>
          <a:p>
            <a:pPr marL="0" indent="0">
              <a:buNone/>
            </a:pPr>
            <a:endParaRPr lang="en-US" sz="2000" b="1" dirty="0"/>
          </a:p>
          <a:p>
            <a:pPr marL="0" indent="0">
              <a:buNone/>
            </a:pPr>
            <a:endParaRPr lang="en-US" sz="2000" b="1" dirty="0"/>
          </a:p>
        </p:txBody>
      </p:sp>
      <p:sp>
        <p:nvSpPr>
          <p:cNvPr id="4" name="Rounded Rectangle 3"/>
          <p:cNvSpPr/>
          <p:nvPr/>
        </p:nvSpPr>
        <p:spPr>
          <a:xfrm>
            <a:off x="1436600" y="373487"/>
            <a:ext cx="6619741" cy="77273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IQ" sz="2400" b="1" dirty="0">
                <a:solidFill>
                  <a:schemeClr val="tx1"/>
                </a:solidFill>
              </a:rPr>
              <a:t>مبدأ الفصل بين السلطات في العصر الحديث</a:t>
            </a:r>
            <a:endParaRPr lang="en-US" sz="2400" dirty="0"/>
          </a:p>
        </p:txBody>
      </p:sp>
      <p:sp>
        <p:nvSpPr>
          <p:cNvPr id="5" name="Rounded Rectangle 4"/>
          <p:cNvSpPr/>
          <p:nvPr/>
        </p:nvSpPr>
        <p:spPr>
          <a:xfrm>
            <a:off x="6001555" y="3928056"/>
            <a:ext cx="2923504" cy="68258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IQ" sz="2000" b="1" dirty="0" smtClean="0"/>
              <a:t>لوك</a:t>
            </a:r>
            <a:endParaRPr lang="en-US" sz="2000" b="1" dirty="0"/>
          </a:p>
        </p:txBody>
      </p:sp>
      <p:sp>
        <p:nvSpPr>
          <p:cNvPr id="6" name="Rounded Rectangle 5"/>
          <p:cNvSpPr/>
          <p:nvPr/>
        </p:nvSpPr>
        <p:spPr>
          <a:xfrm>
            <a:off x="1182709" y="3928056"/>
            <a:ext cx="2923504" cy="68258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IQ" sz="2000" b="1" dirty="0" smtClean="0"/>
              <a:t>مونتسكيو</a:t>
            </a:r>
            <a:endParaRPr lang="en-US" sz="2000" b="1" dirty="0"/>
          </a:p>
        </p:txBody>
      </p:sp>
      <p:sp>
        <p:nvSpPr>
          <p:cNvPr id="7" name="Down Arrow 6"/>
          <p:cNvSpPr/>
          <p:nvPr/>
        </p:nvSpPr>
        <p:spPr>
          <a:xfrm>
            <a:off x="7266904" y="3277672"/>
            <a:ext cx="392806" cy="553791"/>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 name="Down Arrow 7"/>
          <p:cNvSpPr/>
          <p:nvPr/>
        </p:nvSpPr>
        <p:spPr>
          <a:xfrm>
            <a:off x="2448058" y="3232595"/>
            <a:ext cx="392806" cy="553791"/>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10" name="Straight Arrow Connector 9"/>
          <p:cNvCxnSpPr/>
          <p:nvPr/>
        </p:nvCxnSpPr>
        <p:spPr>
          <a:xfrm>
            <a:off x="4906851" y="1828800"/>
            <a:ext cx="2360053" cy="140379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p:cNvCxnSpPr/>
          <p:nvPr/>
        </p:nvCxnSpPr>
        <p:spPr>
          <a:xfrm flipH="1">
            <a:off x="2840864" y="1828800"/>
            <a:ext cx="2065987" cy="140379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34522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851" y="283336"/>
            <a:ext cx="10380372" cy="1120462"/>
          </a:xfrm>
        </p:spPr>
        <p:style>
          <a:lnRef idx="1">
            <a:schemeClr val="accent4"/>
          </a:lnRef>
          <a:fillRef idx="3">
            <a:schemeClr val="accent4"/>
          </a:fillRef>
          <a:effectRef idx="2">
            <a:schemeClr val="accent4"/>
          </a:effectRef>
          <a:fontRef idx="minor">
            <a:schemeClr val="lt1"/>
          </a:fontRef>
        </p:style>
        <p:txBody>
          <a:bodyPr>
            <a:normAutofit fontScale="90000"/>
          </a:bodyPr>
          <a:lstStyle/>
          <a:p>
            <a:r>
              <a:rPr lang="ar-IQ" sz="2400" b="1" dirty="0" smtClean="0">
                <a:solidFill>
                  <a:schemeClr val="tx1"/>
                </a:solidFill>
              </a:rPr>
              <a:t/>
            </a:r>
            <a:br>
              <a:rPr lang="ar-IQ" sz="2400" b="1" dirty="0" smtClean="0">
                <a:solidFill>
                  <a:schemeClr val="tx1"/>
                </a:solidFill>
              </a:rPr>
            </a:br>
            <a:r>
              <a:rPr lang="ar-IQ" sz="2400" b="1" dirty="0">
                <a:solidFill>
                  <a:schemeClr val="tx1"/>
                </a:solidFill>
              </a:rPr>
              <a:t/>
            </a:r>
            <a:br>
              <a:rPr lang="ar-IQ" sz="2400" b="1" dirty="0">
                <a:solidFill>
                  <a:schemeClr val="tx1"/>
                </a:solidFill>
              </a:rPr>
            </a:br>
            <a:r>
              <a:rPr lang="ar-IQ" sz="2400" b="1" dirty="0" smtClean="0">
                <a:solidFill>
                  <a:schemeClr val="tx1"/>
                </a:solidFill>
              </a:rPr>
              <a:t/>
            </a:r>
            <a:br>
              <a:rPr lang="ar-IQ" sz="2400" b="1" dirty="0" smtClean="0">
                <a:solidFill>
                  <a:schemeClr val="tx1"/>
                </a:solidFill>
              </a:rPr>
            </a:br>
            <a:r>
              <a:rPr lang="ar-IQ" sz="2400" b="1" dirty="0">
                <a:solidFill>
                  <a:schemeClr val="tx1"/>
                </a:solidFill>
              </a:rPr>
              <a:t/>
            </a:r>
            <a:br>
              <a:rPr lang="ar-IQ" sz="2400" b="1" dirty="0">
                <a:solidFill>
                  <a:schemeClr val="tx1"/>
                </a:solidFill>
              </a:rPr>
            </a:br>
            <a:endParaRPr lang="en-US" sz="2400" dirty="0"/>
          </a:p>
        </p:txBody>
      </p:sp>
      <p:sp>
        <p:nvSpPr>
          <p:cNvPr id="3" name="Content Placeholder 2"/>
          <p:cNvSpPr>
            <a:spLocks noGrp="1"/>
          </p:cNvSpPr>
          <p:nvPr>
            <p:ph idx="1"/>
          </p:nvPr>
        </p:nvSpPr>
        <p:spPr>
          <a:xfrm>
            <a:off x="334851" y="1687133"/>
            <a:ext cx="10380372" cy="4765182"/>
          </a:xfrm>
        </p:spPr>
        <p:style>
          <a:lnRef idx="1">
            <a:schemeClr val="accent4"/>
          </a:lnRef>
          <a:fillRef idx="3">
            <a:schemeClr val="accent4"/>
          </a:fillRef>
          <a:effectRef idx="2">
            <a:schemeClr val="accent4"/>
          </a:effectRef>
          <a:fontRef idx="minor">
            <a:schemeClr val="lt1"/>
          </a:fontRef>
        </p:style>
        <p:txBody>
          <a:bodyPr>
            <a:normAutofit/>
          </a:bodyPr>
          <a:lstStyle/>
          <a:p>
            <a:pPr algn="just" rtl="1"/>
            <a:endParaRPr lang="ar-IQ" sz="2000" dirty="0"/>
          </a:p>
          <a:p>
            <a:pPr algn="just" rtl="1"/>
            <a:r>
              <a:rPr lang="ar-IQ" sz="2000" dirty="0"/>
              <a:t> </a:t>
            </a:r>
            <a:r>
              <a:rPr lang="ar-IQ" sz="2000" dirty="0" smtClean="0"/>
              <a:t>                       </a:t>
            </a:r>
          </a:p>
          <a:p>
            <a:pPr marL="0" indent="0" algn="just" rtl="1">
              <a:buNone/>
            </a:pPr>
            <a:r>
              <a:rPr lang="ar-IQ" sz="2000" dirty="0">
                <a:solidFill>
                  <a:schemeClr val="tx1"/>
                </a:solidFill>
              </a:rPr>
              <a:t> </a:t>
            </a:r>
            <a:r>
              <a:rPr lang="ar-IQ" sz="2000" dirty="0" smtClean="0">
                <a:solidFill>
                  <a:schemeClr val="tx1"/>
                </a:solidFill>
              </a:rPr>
              <a:t>   يرى لوك ان السلطة تنقسم الى ثلاثة اقسام هي السلطة التشريعية والتنفيذية وسلطة ثالثة تتولى تقرير امر السلم والحرب وعقد المعاهدات ، إلا ان لوك وضع السلطة التشريعية في قمة الهرم السلطوي فهي في نظره اعلى السلطات واقدسها ، وجعل منها سلطة مهيمنة على غيرها وبالاخص السلطة التنفيذية ، إلا انه اخضع جميع السلطات في الدولة وعلى السواء للقانون ، ذلك لان القانون لم يوضع لخدمة فئة معينة وانما وضع اساسا من اجل خير المجتمع ، ومن ثم على جميع السلطات ان تعمل وفقا للقانون واذا لم تلتزم حدود اختصاصها او انحرفت واتبعت هواها جاز للشعب ان يسحب الثقة منها ويسترد سيادته ويعهد بها الى حاكم جديد يمارسها من اجل مصلحة الشعب . </a:t>
            </a:r>
            <a:endParaRPr lang="ar-IQ" sz="2000" dirty="0"/>
          </a:p>
        </p:txBody>
      </p:sp>
      <p:sp>
        <p:nvSpPr>
          <p:cNvPr id="4" name="Rounded Rectangle 3"/>
          <p:cNvSpPr/>
          <p:nvPr/>
        </p:nvSpPr>
        <p:spPr>
          <a:xfrm rot="10800000" flipV="1">
            <a:off x="1632076" y="557333"/>
            <a:ext cx="6871522" cy="57246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ar-IQ" sz="2400" b="1" dirty="0">
                <a:solidFill>
                  <a:schemeClr val="tx1"/>
                </a:solidFill>
              </a:rPr>
              <a:t>مبدأ الفصل بين </a:t>
            </a:r>
            <a:r>
              <a:rPr lang="ar-IQ" sz="2400" b="1" dirty="0" smtClean="0">
                <a:solidFill>
                  <a:schemeClr val="tx1"/>
                </a:solidFill>
              </a:rPr>
              <a:t>السلطات </a:t>
            </a:r>
            <a:r>
              <a:rPr lang="ar-IQ" sz="2400" b="1" dirty="0">
                <a:solidFill>
                  <a:schemeClr val="tx1"/>
                </a:solidFill>
              </a:rPr>
              <a:t>في العصر الحديث</a:t>
            </a:r>
            <a:endParaRPr lang="en-US" sz="2400" dirty="0"/>
          </a:p>
        </p:txBody>
      </p:sp>
      <p:sp>
        <p:nvSpPr>
          <p:cNvPr id="5" name="Rounded Rectangle 4"/>
          <p:cNvSpPr/>
          <p:nvPr/>
        </p:nvSpPr>
        <p:spPr>
          <a:xfrm>
            <a:off x="8503598" y="1907952"/>
            <a:ext cx="2047740" cy="553791"/>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ar-IQ" sz="2000" b="1" dirty="0" smtClean="0"/>
              <a:t>أ. عند لوك : </a:t>
            </a:r>
            <a:endParaRPr lang="en-US" sz="2000" b="1" dirty="0"/>
          </a:p>
        </p:txBody>
      </p:sp>
    </p:spTree>
    <p:extLst>
      <p:ext uri="{BB962C8B-B14F-4D97-AF65-F5344CB8AC3E}">
        <p14:creationId xmlns:p14="http://schemas.microsoft.com/office/powerpoint/2010/main" val="508203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4456" y="609600"/>
            <a:ext cx="10153798" cy="1320800"/>
          </a:xfrm>
        </p:spPr>
        <p:style>
          <a:lnRef idx="1">
            <a:schemeClr val="accent1"/>
          </a:lnRef>
          <a:fillRef idx="3">
            <a:schemeClr val="accent1"/>
          </a:fillRef>
          <a:effectRef idx="2">
            <a:schemeClr val="accent1"/>
          </a:effectRef>
          <a:fontRef idx="minor">
            <a:schemeClr val="lt1"/>
          </a:fontRef>
        </p:style>
        <p:txBody>
          <a:bodyPr>
            <a:normAutofit/>
          </a:bodyPr>
          <a:lstStyle/>
          <a:p>
            <a:pPr algn="ctr" rtl="1"/>
            <a:r>
              <a:rPr lang="ar-IQ" sz="2400" dirty="0" smtClean="0"/>
              <a:t/>
            </a:r>
            <a:br>
              <a:rPr lang="ar-IQ" sz="2400" dirty="0" smtClean="0"/>
            </a:br>
            <a:endParaRPr lang="en-US" sz="2400" dirty="0"/>
          </a:p>
        </p:txBody>
      </p:sp>
      <p:sp>
        <p:nvSpPr>
          <p:cNvPr id="3" name="Content Placeholder 2"/>
          <p:cNvSpPr>
            <a:spLocks noGrp="1"/>
          </p:cNvSpPr>
          <p:nvPr>
            <p:ph idx="1"/>
          </p:nvPr>
        </p:nvSpPr>
        <p:spPr>
          <a:xfrm>
            <a:off x="664456" y="2147710"/>
            <a:ext cx="10140920" cy="4587941"/>
          </a:xfrm>
        </p:spPr>
        <p:style>
          <a:lnRef idx="1">
            <a:schemeClr val="accent1"/>
          </a:lnRef>
          <a:fillRef idx="3">
            <a:schemeClr val="accent1"/>
          </a:fillRef>
          <a:effectRef idx="2">
            <a:schemeClr val="accent1"/>
          </a:effectRef>
          <a:fontRef idx="minor">
            <a:schemeClr val="lt1"/>
          </a:fontRef>
        </p:style>
        <p:txBody>
          <a:bodyPr>
            <a:normAutofit/>
          </a:bodyPr>
          <a:lstStyle/>
          <a:p>
            <a:pPr algn="just" rtl="1"/>
            <a:endParaRPr lang="ar-IQ" sz="2000" dirty="0" smtClean="0"/>
          </a:p>
          <a:p>
            <a:pPr algn="just" rtl="1"/>
            <a:endParaRPr lang="ar-IQ" sz="2000" dirty="0"/>
          </a:p>
          <a:p>
            <a:pPr algn="just" rtl="1"/>
            <a:endParaRPr lang="ar-IQ" sz="2000" dirty="0" smtClean="0"/>
          </a:p>
          <a:p>
            <a:pPr algn="just" rtl="1"/>
            <a:r>
              <a:rPr lang="ar-IQ" sz="2000" dirty="0"/>
              <a:t> </a:t>
            </a:r>
            <a:r>
              <a:rPr lang="ar-IQ" sz="2000" dirty="0" smtClean="0"/>
              <a:t>  </a:t>
            </a:r>
            <a:r>
              <a:rPr lang="ar-IQ" sz="2000" dirty="0" smtClean="0">
                <a:solidFill>
                  <a:schemeClr val="tx1"/>
                </a:solidFill>
              </a:rPr>
              <a:t>وضع مونتسيكيو روؤيته حول مبدأ الفصل بين السلطات في كتابه ( روح القوانين ) ، وقد تأثر بافكار لوك فارجع خصائص السيادة في الدولة الى سلطات ثلاث هي التشريعية والتنفيذية والقضائية ، ورأى ضرورة فصلها عن بعضها وتوزيعها على هيئات مستقلة ، وذلك للاسباب الاتية: </a:t>
            </a:r>
          </a:p>
          <a:p>
            <a:pPr algn="just" rtl="1"/>
            <a:r>
              <a:rPr lang="ar-IQ" sz="2000" b="1" dirty="0" smtClean="0">
                <a:solidFill>
                  <a:schemeClr val="tx1"/>
                </a:solidFill>
              </a:rPr>
              <a:t>1. </a:t>
            </a:r>
            <a:r>
              <a:rPr lang="ar-IQ" sz="2000" dirty="0" smtClean="0">
                <a:solidFill>
                  <a:schemeClr val="tx1"/>
                </a:solidFill>
              </a:rPr>
              <a:t>ان وضع كل السلطات في يد واحدة يؤدي الى الاستبداد واساءة استعمال السلطة . </a:t>
            </a:r>
          </a:p>
          <a:p>
            <a:pPr algn="just" rtl="1"/>
            <a:r>
              <a:rPr lang="ar-IQ" sz="2000" b="1" dirty="0" smtClean="0">
                <a:solidFill>
                  <a:schemeClr val="tx1"/>
                </a:solidFill>
              </a:rPr>
              <a:t>2. </a:t>
            </a:r>
            <a:r>
              <a:rPr lang="ar-IQ" sz="2000" dirty="0" smtClean="0">
                <a:solidFill>
                  <a:schemeClr val="tx1"/>
                </a:solidFill>
              </a:rPr>
              <a:t>ان فصل السلطات هو الذي يؤدي الى احترام القوانين وتطبيقها تطبيقا سليما . </a:t>
            </a:r>
            <a:endParaRPr lang="ar-IQ" sz="2000" b="1" dirty="0" smtClean="0"/>
          </a:p>
        </p:txBody>
      </p:sp>
      <p:sp>
        <p:nvSpPr>
          <p:cNvPr id="4" name="Rounded Rectangle 3"/>
          <p:cNvSpPr/>
          <p:nvPr/>
        </p:nvSpPr>
        <p:spPr>
          <a:xfrm>
            <a:off x="1854558" y="980225"/>
            <a:ext cx="7237927" cy="57954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ar-IQ" dirty="0" smtClean="0"/>
          </a:p>
          <a:p>
            <a:pPr algn="ctr"/>
            <a:r>
              <a:rPr lang="ar-IQ" sz="2400" b="1" dirty="0">
                <a:solidFill>
                  <a:schemeClr val="tx1"/>
                </a:solidFill>
              </a:rPr>
              <a:t>مبدأ الفصل بين السلطات في العصر الحديث</a:t>
            </a:r>
            <a:r>
              <a:rPr lang="en-US" sz="2400" dirty="0"/>
              <a:t/>
            </a:r>
            <a:br>
              <a:rPr lang="en-US" sz="2400" dirty="0"/>
            </a:br>
            <a:endParaRPr lang="en-US" sz="2400" dirty="0"/>
          </a:p>
        </p:txBody>
      </p:sp>
      <p:sp>
        <p:nvSpPr>
          <p:cNvPr id="6" name="Rounded Rectangle 5"/>
          <p:cNvSpPr/>
          <p:nvPr/>
        </p:nvSpPr>
        <p:spPr>
          <a:xfrm>
            <a:off x="7959142" y="2470151"/>
            <a:ext cx="2627291" cy="553791"/>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just" rtl="1"/>
            <a:r>
              <a:rPr lang="ar-IQ" sz="2000" b="1" dirty="0" smtClean="0"/>
              <a:t>ب. عند مونتسيكيو : </a:t>
            </a:r>
            <a:endParaRPr lang="en-US" sz="2000" b="1" dirty="0"/>
          </a:p>
        </p:txBody>
      </p:sp>
    </p:spTree>
    <p:extLst>
      <p:ext uri="{BB962C8B-B14F-4D97-AF65-F5344CB8AC3E}">
        <p14:creationId xmlns:p14="http://schemas.microsoft.com/office/powerpoint/2010/main" val="869008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3488" y="656823"/>
            <a:ext cx="9221274" cy="5384540"/>
          </a:xfrm>
        </p:spPr>
        <p:style>
          <a:lnRef idx="1">
            <a:schemeClr val="accent3"/>
          </a:lnRef>
          <a:fillRef idx="3">
            <a:schemeClr val="accent3"/>
          </a:fillRef>
          <a:effectRef idx="2">
            <a:schemeClr val="accent3"/>
          </a:effectRef>
          <a:fontRef idx="minor">
            <a:schemeClr val="lt1"/>
          </a:fontRef>
        </p:style>
        <p:txBody>
          <a:bodyPr>
            <a:normAutofit/>
          </a:bodyPr>
          <a:lstStyle/>
          <a:p>
            <a:pPr algn="ctr"/>
            <a:endParaRPr lang="ar-IQ" sz="2400" b="1" dirty="0" smtClean="0"/>
          </a:p>
          <a:p>
            <a:pPr algn="ctr"/>
            <a:endParaRPr lang="ar-IQ" sz="2400" b="1" dirty="0"/>
          </a:p>
          <a:p>
            <a:pPr algn="ctr"/>
            <a:endParaRPr lang="ar-IQ" sz="2400" b="1" dirty="0" smtClean="0"/>
          </a:p>
          <a:p>
            <a:pPr algn="ctr"/>
            <a:endParaRPr lang="ar-IQ" sz="2400" b="1" dirty="0"/>
          </a:p>
          <a:p>
            <a:pPr algn="ctr"/>
            <a:endParaRPr lang="ar-IQ" sz="2400" b="1" dirty="0" smtClean="0"/>
          </a:p>
          <a:p>
            <a:pPr marL="0" indent="0" algn="ctr">
              <a:buNone/>
            </a:pPr>
            <a:r>
              <a:rPr lang="ar-IQ" sz="2400" b="1" smtClean="0">
                <a:solidFill>
                  <a:schemeClr val="tx1"/>
                </a:solidFill>
              </a:rPr>
              <a:t>نشكر حسن اصغائكم</a:t>
            </a:r>
            <a:endParaRPr lang="ar-IQ" sz="2400" b="1" dirty="0" smtClean="0">
              <a:solidFill>
                <a:schemeClr val="tx1"/>
              </a:solidFill>
            </a:endParaRPr>
          </a:p>
        </p:txBody>
      </p:sp>
      <p:sp>
        <p:nvSpPr>
          <p:cNvPr id="4" name="Flowchart: Direct Access Storage 3"/>
          <p:cNvSpPr/>
          <p:nvPr/>
        </p:nvSpPr>
        <p:spPr>
          <a:xfrm>
            <a:off x="6645498" y="2904772"/>
            <a:ext cx="1004552" cy="708338"/>
          </a:xfrm>
          <a:prstGeom prst="flowChartMagneticDru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Direct Access Storage 4"/>
          <p:cNvSpPr/>
          <p:nvPr/>
        </p:nvSpPr>
        <p:spPr>
          <a:xfrm>
            <a:off x="2182970" y="2904772"/>
            <a:ext cx="1004552" cy="708338"/>
          </a:xfrm>
          <a:prstGeom prst="flowChartMagneticDru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5804314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131</TotalTime>
  <Words>492</Words>
  <Application>Microsoft Office PowerPoint</Application>
  <PresentationFormat>Widescreen</PresentationFormat>
  <Paragraphs>47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Tahoma</vt:lpstr>
      <vt:lpstr>Trebuchet MS</vt:lpstr>
      <vt:lpstr>Wingdings 3</vt:lpstr>
      <vt:lpstr>Facet</vt:lpstr>
      <vt:lpstr>         اعداد           أ.م.د. ايمان الصافي           </vt:lpstr>
      <vt:lpstr> </vt:lpstr>
      <vt:lpstr> </vt:lpstr>
      <vt:lpstr> </vt:lpstr>
      <vt:lpstr>    </vt:lpstr>
      <vt:lpstr>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26</cp:revision>
  <dcterms:created xsi:type="dcterms:W3CDTF">2020-07-05T23:40:05Z</dcterms:created>
  <dcterms:modified xsi:type="dcterms:W3CDTF">2020-07-07T00:27:53Z</dcterms:modified>
</cp:coreProperties>
</file>