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93183"/>
            <a:ext cx="10242848" cy="176440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IQ" sz="2400" b="1" dirty="0" smtClean="0"/>
              <a:t>اعداد     </a:t>
            </a:r>
            <a:r>
              <a:rPr lang="ar-IQ" sz="2400" dirty="0" smtClean="0"/>
              <a:t>                       </a:t>
            </a:r>
            <a:r>
              <a:rPr lang="ar-IQ" sz="2400" b="1" dirty="0" smtClean="0"/>
              <a:t/>
            </a:r>
            <a:br>
              <a:rPr lang="ar-IQ" sz="2400" b="1" dirty="0" smtClean="0"/>
            </a:br>
            <a:r>
              <a:rPr lang="ar-IQ" sz="2400" b="1" dirty="0" smtClean="0"/>
              <a:t>أ.م.د. ايمان الصافي                      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2150773"/>
            <a:ext cx="10242849" cy="44174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 rtl="1"/>
            <a:endParaRPr lang="ar-IQ" dirty="0"/>
          </a:p>
          <a:p>
            <a:pPr algn="ctr" rtl="1"/>
            <a:r>
              <a:rPr lang="ar-IQ" dirty="0"/>
              <a:t> </a:t>
            </a:r>
            <a:r>
              <a:rPr lang="ar-IQ" dirty="0" smtClean="0"/>
              <a:t> </a:t>
            </a:r>
            <a:endParaRPr lang="ar-IQ" dirty="0"/>
          </a:p>
          <a:p>
            <a:pPr algn="ctr" rtl="1"/>
            <a:endParaRPr lang="ar-IQ" dirty="0" smtClean="0"/>
          </a:p>
          <a:p>
            <a:pPr algn="just" rtl="1"/>
            <a:r>
              <a:rPr lang="ar-IQ" sz="2400" dirty="0"/>
              <a:t> </a:t>
            </a:r>
            <a:r>
              <a:rPr lang="ar-IQ" sz="2400" dirty="0" smtClean="0"/>
              <a:t>   </a:t>
            </a:r>
            <a:r>
              <a:rPr lang="ar-IQ" sz="2400" dirty="0" smtClean="0">
                <a:solidFill>
                  <a:schemeClr val="bg1"/>
                </a:solidFill>
              </a:rPr>
              <a:t>ويراد به توزيع السلطة بين هيئات متعددة مع تركيز الاختصاصات المهمة في حوزة هيئة دون الهيئات الاخرى ، وعادة ماتكون هذه الهيئة هي الهيئة او السلطة التشريعية لكونها الاكثر تمثيلا للشعب اذ ان اعضائها يتم اختيارهم من قبله عن طريق الانتخاب ، وفي احيانا اخرى قد تغلب كفة السلطة التنفيذية على بقية السلطات لتماسها المباشر بتصريف وادارة شؤون الدولة واحتكاكها بالمجتمع اكثر في الوقت الحاضر من السلطة التشريعية ، فالعلاقة بين السلطات وفقا لهذا المبدأ هي علاقة تدرج لاعلاقة توازن او مساواة . 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748530" y="283334"/>
            <a:ext cx="4365938" cy="158410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 smtClean="0"/>
              <a:t>المحاضرة الحادية عشر </a:t>
            </a:r>
          </a:p>
          <a:p>
            <a:pPr algn="ctr"/>
            <a:r>
              <a:rPr lang="ar-IQ" sz="2400" b="1" dirty="0" smtClean="0"/>
              <a:t>مبدأ تدرج السلطات </a:t>
            </a:r>
            <a:endParaRPr lang="en-US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975612" y="2472743"/>
            <a:ext cx="2601532" cy="57955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 smtClean="0"/>
              <a:t>المفهوم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1003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10455478" cy="160020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sz="2400" b="1" dirty="0"/>
              <a:t/>
            </a:r>
            <a:br>
              <a:rPr lang="ar-IQ" sz="2400" b="1" dirty="0"/>
            </a:br>
            <a:r>
              <a:rPr lang="ar-IQ" sz="2400" b="1" dirty="0"/>
              <a:t/>
            </a:r>
            <a:br>
              <a:rPr lang="ar-IQ" sz="2400" b="1" dirty="0"/>
            </a:br>
            <a:r>
              <a:rPr lang="ar-IQ" sz="2400" b="1" dirty="0" smtClean="0"/>
              <a:t>سبب رجحان كفة السلطة التنفيذية على السلطة التشريعية في الوقت الحاضر </a:t>
            </a:r>
            <a:br>
              <a:rPr lang="ar-IQ" sz="2400" b="1" dirty="0" smtClean="0"/>
            </a:br>
            <a:r>
              <a:rPr lang="ar-IQ" sz="2400" b="1" dirty="0" smtClean="0"/>
              <a:t>استنادا الى مبدأ تدرج السلطات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266682"/>
            <a:ext cx="10455478" cy="398171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just" rtl="1">
              <a:buNone/>
            </a:pPr>
            <a:endParaRPr lang="ar-IQ" b="1" dirty="0"/>
          </a:p>
          <a:p>
            <a:pPr marL="0" indent="0" algn="just" rtl="1">
              <a:buNone/>
            </a:pPr>
            <a:r>
              <a:rPr lang="ar-IQ" dirty="0"/>
              <a:t> </a:t>
            </a:r>
            <a:r>
              <a:rPr lang="ar-IQ" sz="2400" b="1" dirty="0" smtClean="0"/>
              <a:t>1. تناقص دور البرلمانات في التشريعات المالية : </a:t>
            </a:r>
            <a:r>
              <a:rPr lang="ar-IQ" sz="2400" dirty="0" smtClean="0"/>
              <a:t>اذ اتجهت معظم الدساتير الحديثة الى اناطة مهمة اعداد موازنة الدولة الى السلطة التنفيذية ، وحصر دور البرلمان على اقرارها دون ان يتدخل في تعديلها زيادة او نقصان . </a:t>
            </a:r>
          </a:p>
          <a:p>
            <a:pPr marL="0" indent="0" algn="just" rtl="1">
              <a:buNone/>
            </a:pPr>
            <a:r>
              <a:rPr lang="ar-IQ" sz="2400" b="1" dirty="0" smtClean="0"/>
              <a:t>2. اعطاء مشروع القانون الحكومي الاسبقية في المناقشة : </a:t>
            </a:r>
            <a:r>
              <a:rPr lang="ar-IQ" sz="2400" dirty="0" smtClean="0"/>
              <a:t>حيث لم تراع بعض الدساتير مبدأ المساواة فيما يتعلق بمشروعات القوانين التي تقترح وتقدم من قبل السلطتين ، واعطت الاسبقية لمشروعات القوانين المقدمة من الحكومة . </a:t>
            </a:r>
          </a:p>
          <a:p>
            <a:pPr marL="0" indent="0" algn="just" rtl="1">
              <a:buNone/>
            </a:pP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172743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661540" cy="14005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sz="2400" b="1" dirty="0"/>
              <a:t/>
            </a:r>
            <a:br>
              <a:rPr lang="ar-IQ" sz="2400" b="1" dirty="0"/>
            </a:br>
            <a:r>
              <a:rPr lang="ar-IQ" sz="2400" b="1" dirty="0"/>
              <a:t>سبب رجحان كفة السلطة التنفيذية على السلطة التشريعية في الوقت الحاضر </a:t>
            </a:r>
            <a:br>
              <a:rPr lang="ar-IQ" sz="2400" b="1" dirty="0"/>
            </a:br>
            <a:r>
              <a:rPr lang="ar-IQ" sz="2400" b="1" dirty="0"/>
              <a:t>استنادا الى مبدأ تدرج السلطات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661540" cy="4195481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 rtl="1">
              <a:buNone/>
            </a:pPr>
            <a:endParaRPr lang="ar-IQ" sz="2400" dirty="0"/>
          </a:p>
          <a:p>
            <a:pPr marL="0" indent="0" algn="just" rtl="1">
              <a:buNone/>
            </a:pPr>
            <a:r>
              <a:rPr lang="ar-IQ" sz="2400" b="1" dirty="0" smtClean="0">
                <a:solidFill>
                  <a:schemeClr val="bg1"/>
                </a:solidFill>
              </a:rPr>
              <a:t>3. اتجاه بعض الدساتير الى جعل السلطة التنفيذية ندا للبرلمان في المجال التشريعي :</a:t>
            </a:r>
            <a:r>
              <a:rPr lang="ar-IQ" sz="2400" dirty="0" smtClean="0">
                <a:solidFill>
                  <a:schemeClr val="bg1"/>
                </a:solidFill>
              </a:rPr>
              <a:t> المعروف ان الوظيفة الاساسية للبرلمان هي سن القوانين ، اما السلطة التنفيذية فتقوم بمهمة التنفيذ وليس التقرير ، إلا انه حدث تطور هام على اختصاص السلطة التنفيذية حيث اتجهت بعض الدساتير الى اعطاءها دور مؤثر في العملية التشريعية من خلال اللائحة ، والتي كانت تعد في بداية وجودها بمثابة تشريع فرعي وليس اصلي . </a:t>
            </a:r>
          </a:p>
          <a:p>
            <a:pPr marL="0" indent="0" algn="just" rtl="1">
              <a:buNone/>
            </a:pPr>
            <a:r>
              <a:rPr lang="ar-IQ" sz="2400" b="1" dirty="0" smtClean="0">
                <a:solidFill>
                  <a:schemeClr val="bg1"/>
                </a:solidFill>
              </a:rPr>
              <a:t>4. اعطاء رئيس الدولة سلطات واسعة في الظروف الاستثنائية : </a:t>
            </a:r>
            <a:r>
              <a:rPr lang="ar-IQ" sz="2400" dirty="0" smtClean="0">
                <a:solidFill>
                  <a:schemeClr val="bg1"/>
                </a:solidFill>
              </a:rPr>
              <a:t>اذ اتجهت غالبية الدساتير المعاصرة الى منح رئيس الدولة سلطات واسعة عند حدوث ظرف استثنائي يمر به البلد ، كما هو الحال في اعلان حالة الطوارىء ، اذ يحق لرئيس الدولة في هذه الحالة تعليق الدستور وتعليق عمل السلطات الاخرى والخروج عن نصوص القانون لمواجهة هذا الظرف الاستثنائي . </a:t>
            </a:r>
            <a:endParaRPr lang="ar-IQ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95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5" y="1262131"/>
            <a:ext cx="10419007" cy="49862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ar-IQ" sz="2400" b="1" dirty="0"/>
          </a:p>
          <a:p>
            <a:pPr algn="ctr"/>
            <a:endParaRPr lang="ar-IQ" sz="2400" b="1" dirty="0"/>
          </a:p>
          <a:p>
            <a:pPr algn="ctr"/>
            <a:endParaRPr lang="ar-IQ" sz="2400" b="1" dirty="0"/>
          </a:p>
          <a:p>
            <a:pPr algn="ctr"/>
            <a:endParaRPr lang="ar-IQ" sz="2400" b="1" dirty="0"/>
          </a:p>
          <a:p>
            <a:pPr marL="0" indent="0" algn="ctr">
              <a:buNone/>
            </a:pPr>
            <a:endParaRPr lang="ar-IQ" sz="2400" b="1" dirty="0" smtClean="0"/>
          </a:p>
          <a:p>
            <a:pPr marL="0" indent="0" algn="ctr">
              <a:buNone/>
            </a:pPr>
            <a:r>
              <a:rPr lang="ar-IQ" sz="2800" b="1" dirty="0"/>
              <a:t>نشكر حسن اصغائكم</a:t>
            </a:r>
            <a:endParaRPr lang="en-US" sz="2800" b="1" dirty="0"/>
          </a:p>
          <a:p>
            <a:pPr marL="0" indent="0" algn="ctr">
              <a:buNone/>
            </a:pPr>
            <a:endParaRPr lang="ar-IQ" sz="2400" b="1" dirty="0"/>
          </a:p>
        </p:txBody>
      </p:sp>
      <p:sp>
        <p:nvSpPr>
          <p:cNvPr id="4" name="Flowchart: Direct Access Storage 3"/>
          <p:cNvSpPr/>
          <p:nvPr/>
        </p:nvSpPr>
        <p:spPr>
          <a:xfrm>
            <a:off x="7598534" y="3670474"/>
            <a:ext cx="991674" cy="695459"/>
          </a:xfrm>
          <a:prstGeom prst="flowChartMagneticDrum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irect Access Storage 4"/>
          <p:cNvSpPr/>
          <p:nvPr/>
        </p:nvSpPr>
        <p:spPr>
          <a:xfrm>
            <a:off x="3504136" y="3670475"/>
            <a:ext cx="991674" cy="695459"/>
          </a:xfrm>
          <a:prstGeom prst="flowChartMagneticDrum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12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111</TotalTime>
  <Words>300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اعداد                             أ.م.د. ايمان الصافي                      </vt:lpstr>
      <vt:lpstr>  سبب رجحان كفة السلطة التنفيذية على السلطة التشريعية في الوقت الحاضر  استنادا الى مبدأ تدرج السلطات </vt:lpstr>
      <vt:lpstr> سبب رجحان كفة السلطة التنفيذية على السلطة التشريعية في الوقت الحاضر  استنادا الى مبدأ تدرج السلطات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19</cp:revision>
  <dcterms:created xsi:type="dcterms:W3CDTF">2020-07-06T00:53:16Z</dcterms:created>
  <dcterms:modified xsi:type="dcterms:W3CDTF">2020-07-07T02:12:49Z</dcterms:modified>
</cp:coreProperties>
</file>