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8" r:id="rId8"/>
    <p:sldId id="262" r:id="rId9"/>
    <p:sldId id="263" r:id="rId10"/>
    <p:sldId id="264" r:id="rId11"/>
    <p:sldId id="266" r:id="rId12"/>
    <p:sldId id="265" r:id="rId13"/>
    <p:sldId id="267"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78806" y="1871131"/>
            <a:ext cx="6829261" cy="3319055"/>
          </a:xfrm>
        </p:spPr>
        <p:style>
          <a:lnRef idx="3">
            <a:schemeClr val="lt1"/>
          </a:lnRef>
          <a:fillRef idx="1">
            <a:schemeClr val="accent4"/>
          </a:fillRef>
          <a:effectRef idx="1">
            <a:schemeClr val="accent4"/>
          </a:effectRef>
          <a:fontRef idx="minor">
            <a:schemeClr val="lt1"/>
          </a:fontRef>
        </p:style>
        <p:txBody>
          <a:bodyPr/>
          <a:lstStyle/>
          <a:p>
            <a:r>
              <a:rPr lang="ar-IQ" sz="2800" b="1" dirty="0" smtClean="0"/>
              <a:t>             </a:t>
            </a:r>
            <a:endParaRPr lang="en-US" sz="2800" b="1" dirty="0"/>
          </a:p>
        </p:txBody>
      </p:sp>
      <p:sp>
        <p:nvSpPr>
          <p:cNvPr id="4" name="Rounded Rectangle 3"/>
          <p:cNvSpPr/>
          <p:nvPr/>
        </p:nvSpPr>
        <p:spPr>
          <a:xfrm>
            <a:off x="5850467" y="2356833"/>
            <a:ext cx="3657600" cy="2047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2800" b="1" dirty="0" smtClean="0"/>
              <a:t>المحاضرة الثانية عشر </a:t>
            </a:r>
          </a:p>
          <a:p>
            <a:pPr algn="ctr"/>
            <a:r>
              <a:rPr lang="ar-IQ" sz="2800" b="1" dirty="0" smtClean="0"/>
              <a:t>النظام البرلماني </a:t>
            </a:r>
            <a:endParaRPr lang="en-US" sz="2800" b="1" dirty="0"/>
          </a:p>
        </p:txBody>
      </p:sp>
      <p:sp>
        <p:nvSpPr>
          <p:cNvPr id="5" name="Rounded Rectangle 4"/>
          <p:cNvSpPr/>
          <p:nvPr/>
        </p:nvSpPr>
        <p:spPr>
          <a:xfrm>
            <a:off x="2962141" y="2356833"/>
            <a:ext cx="2699854" cy="2047741"/>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IQ" sz="2800" b="1" dirty="0" smtClean="0">
                <a:ln w="0"/>
                <a:solidFill>
                  <a:schemeClr val="tx1"/>
                </a:solidFill>
                <a:effectLst>
                  <a:outerShdw blurRad="38100" dist="19050" dir="2700000" algn="tl" rotWithShape="0">
                    <a:schemeClr val="dk1">
                      <a:alpha val="40000"/>
                    </a:schemeClr>
                  </a:outerShdw>
                </a:effectLst>
              </a:rPr>
              <a:t>اعداد</a:t>
            </a:r>
          </a:p>
          <a:p>
            <a:pPr algn="ctr"/>
            <a:r>
              <a:rPr lang="ar-IQ" sz="2800" b="1" dirty="0" smtClean="0">
                <a:ln w="0"/>
                <a:solidFill>
                  <a:schemeClr val="tx1"/>
                </a:solidFill>
                <a:effectLst>
                  <a:outerShdw blurRad="38100" dist="19050" dir="2700000" algn="tl" rotWithShape="0">
                    <a:schemeClr val="dk1">
                      <a:alpha val="40000"/>
                    </a:schemeClr>
                  </a:outerShdw>
                </a:effectLst>
              </a:rPr>
              <a:t>أ.م.د. ايمان الصافي</a:t>
            </a:r>
            <a:endParaRPr lang="en-US" sz="2800" b="1"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1947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4"/>
          </a:fillRef>
          <a:effectRef idx="1">
            <a:schemeClr val="accent4"/>
          </a:effectRef>
          <a:fontRef idx="minor">
            <a:schemeClr val="lt1"/>
          </a:fontRef>
        </p:style>
        <p:txBody>
          <a:bodyPr>
            <a:normAutofit/>
          </a:bodyPr>
          <a:lstStyle/>
          <a:p>
            <a:r>
              <a:rPr lang="ar-IQ" sz="2800" b="1" dirty="0" smtClean="0">
                <a:solidFill>
                  <a:schemeClr val="tx1"/>
                </a:solidFill>
              </a:rPr>
              <a:t>وسائل الرقابة التي تملكها السلطة التشريعية في مواجهة السلطة التنفيذية </a:t>
            </a:r>
            <a:endParaRPr lang="en-US" sz="2800" b="1" dirty="0">
              <a:solidFill>
                <a:schemeClr val="tx1"/>
              </a:solidFill>
            </a:endParaRPr>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0" indent="0" algn="just" rtl="1">
              <a:buNone/>
            </a:pPr>
            <a:r>
              <a:rPr lang="ar-IQ" b="1" dirty="0"/>
              <a:t> </a:t>
            </a:r>
            <a:endParaRPr lang="ar-IQ" b="1" dirty="0" smtClean="0"/>
          </a:p>
          <a:p>
            <a:pPr marL="0" indent="0" algn="just" rtl="1">
              <a:buNone/>
            </a:pPr>
            <a:r>
              <a:rPr lang="ar-IQ" b="1" dirty="0" smtClean="0"/>
              <a:t> 1. حق السؤال : </a:t>
            </a:r>
            <a:r>
              <a:rPr lang="ar-IQ" dirty="0" smtClean="0"/>
              <a:t>ويراد به قدرة اي عضو في البرلمان ان يوجه اسئلة للوزراء تتعلق باعمال وزاراتهم ، وذلك وفق الالية التي يحددها الدستور او النظام الداخلي للبرلمان ، فالسؤال عبارة عن استيضاح عن مسألة معينة من احد الوزراء قد يهدف الى لفت نظر الوزير الى امر ما في وزارته ، ولايجوز اجراء مناقشة موسعة عند طرح السؤال لان المناقشة تبقى محصورة بين النائب السائل والوزير الذي وجه إليه السؤال ، ومن ثم يجوز للسائل ان يتنازل عن سؤاله باعتباره صاحب المبادرة ، وله كذلك ان يحوله الى استجواب . </a:t>
            </a:r>
            <a:endParaRPr lang="en-US" b="1" dirty="0"/>
          </a:p>
        </p:txBody>
      </p:sp>
    </p:spTree>
    <p:extLst>
      <p:ext uri="{BB962C8B-B14F-4D97-AF65-F5344CB8AC3E}">
        <p14:creationId xmlns:p14="http://schemas.microsoft.com/office/powerpoint/2010/main" val="2821955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60161"/>
            <a:ext cx="10012250" cy="1303867"/>
          </a:xfrm>
        </p:spPr>
        <p:style>
          <a:lnRef idx="3">
            <a:schemeClr val="lt1"/>
          </a:lnRef>
          <a:fillRef idx="1">
            <a:schemeClr val="accent3"/>
          </a:fillRef>
          <a:effectRef idx="1">
            <a:schemeClr val="accent3"/>
          </a:effectRef>
          <a:fontRef idx="minor">
            <a:schemeClr val="lt1"/>
          </a:fontRef>
        </p:style>
        <p:txBody>
          <a:bodyPr>
            <a:normAutofit/>
          </a:bodyPr>
          <a:lstStyle/>
          <a:p>
            <a:r>
              <a:rPr lang="ar-IQ" sz="2800" b="1" dirty="0">
                <a:solidFill>
                  <a:schemeClr val="tx1"/>
                </a:solidFill>
              </a:rPr>
              <a:t>وسائل الرقابة التي تملكها السلطة التشريعية في مواجهة السلطة التنفيذية </a:t>
            </a:r>
            <a:endParaRPr lang="en-US" sz="2800" b="1" dirty="0"/>
          </a:p>
        </p:txBody>
      </p:sp>
      <p:sp>
        <p:nvSpPr>
          <p:cNvPr id="3" name="Content Placeholder 2"/>
          <p:cNvSpPr>
            <a:spLocks noGrp="1"/>
          </p:cNvSpPr>
          <p:nvPr>
            <p:ph idx="1"/>
          </p:nvPr>
        </p:nvSpPr>
        <p:spPr>
          <a:xfrm>
            <a:off x="1295401" y="2086378"/>
            <a:ext cx="10012250" cy="4134118"/>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lgn="just" rtl="1">
              <a:buNone/>
            </a:pPr>
            <a:endParaRPr lang="ar-IQ" b="1" dirty="0"/>
          </a:p>
          <a:p>
            <a:pPr marL="0" indent="0" algn="just" rtl="1">
              <a:buNone/>
            </a:pPr>
            <a:r>
              <a:rPr lang="ar-IQ" b="1" dirty="0"/>
              <a:t>2</a:t>
            </a:r>
            <a:r>
              <a:rPr lang="ar-IQ" b="1" dirty="0" smtClean="0"/>
              <a:t>. الاستجواب : </a:t>
            </a:r>
            <a:r>
              <a:rPr lang="ar-IQ" dirty="0" smtClean="0"/>
              <a:t>ويقصد به محاسبة احد الوزراء او الحكومة باكملها عن سلوك معين يتصل بالمسائل العامة ، وقد يتضمن الاستجواب نقدا لسياسة الوزارة والتنديد بها مما يجعله اكثر خطورة من السؤال ، ويؤدي الاستجواب الى مناقشة عامة تنتهي باتخاذ قرار من البرلمان في موضوع الاستجواب ، ولايعد الاستجواب مجرد علاقة بين عضو البرلمان والوزير كما هو الحال في السؤال اذا يجوز لاي عضو ان يحل محل العضو صاحب الاستجواب في حالة تنازله عنه ، ولصاحب الاستجواب ولغيره من اعضاء البرلمان اذا لم يقتنعوا باجابة الوزير ان يطرحوا مسألة الثقة به . </a:t>
            </a:r>
          </a:p>
          <a:p>
            <a:pPr marL="0" indent="0" algn="just" rtl="1">
              <a:buNone/>
            </a:pPr>
            <a:r>
              <a:rPr lang="ar-IQ" b="1" dirty="0"/>
              <a:t> </a:t>
            </a:r>
            <a:r>
              <a:rPr lang="ar-IQ" b="1" dirty="0" smtClean="0"/>
              <a:t> </a:t>
            </a:r>
            <a:r>
              <a:rPr lang="ar-IQ" dirty="0" smtClean="0"/>
              <a:t>ونتيجة لاهمية الاستجواب وما قد يترتب عليه من نتائج خطيرة قد تؤدي الى سحب الثقة من الوزارة اومن وزير معين ، تذهب الدساتير الى اعطاء الوزير الوقت الكافي من اجل تحضير رده على الاستجواب  وقد تحدد هذه الفترة باكثر من اسبوع ، وهذا ما اخذ به دستور جمهورية العراق لسنة 2005.</a:t>
            </a:r>
            <a:endParaRPr lang="en-US" b="1" dirty="0"/>
          </a:p>
        </p:txBody>
      </p:sp>
    </p:spTree>
    <p:extLst>
      <p:ext uri="{BB962C8B-B14F-4D97-AF65-F5344CB8AC3E}">
        <p14:creationId xmlns:p14="http://schemas.microsoft.com/office/powerpoint/2010/main" val="3236023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normAutofit/>
          </a:bodyPr>
          <a:lstStyle/>
          <a:p>
            <a:r>
              <a:rPr lang="ar-IQ" sz="2800" b="1" dirty="0">
                <a:solidFill>
                  <a:schemeClr val="tx1"/>
                </a:solidFill>
              </a:rPr>
              <a:t>وسائل الرقابة التي تملكها السلطة التشريعية في مواجهة السلطة التنفيذية </a:t>
            </a:r>
            <a:endParaRPr lang="en-US" sz="2800" b="1"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lgn="just" rtl="1">
              <a:buNone/>
            </a:pPr>
            <a:r>
              <a:rPr lang="ar-IQ" b="1" dirty="0" smtClean="0"/>
              <a:t>3 . التحقيق البرلماني : </a:t>
            </a:r>
            <a:r>
              <a:rPr lang="ar-IQ" dirty="0" smtClean="0"/>
              <a:t>ويراد به سلطة البرلمان في تأليف لجان خاصة من بين اعضائه للتحقيق في اي موضوع يتعلق باداء الهيئات العامة في الدولة ، وكذلك في حالة توجيه اتهام لاحد الوزراء ، وقد يتم تأليف لجنة خاصة للتحقيق في موضوع معين كحالة وجود فساد اداري في وزارة ما وتنتهي مهمة اللجنة بتقديم التقرير الخاص بذلك الى البرلمان . </a:t>
            </a:r>
          </a:p>
          <a:p>
            <a:pPr marL="0" indent="0" algn="just" rtl="1">
              <a:buNone/>
            </a:pPr>
            <a:r>
              <a:rPr lang="ar-IQ" dirty="0"/>
              <a:t> </a:t>
            </a:r>
            <a:r>
              <a:rPr lang="ar-IQ" dirty="0" smtClean="0"/>
              <a:t> ومن خلال اللجان التحقيقية يستطيع البرلمان الاطلاع على حسن اداء الجهاز الاداري في الدولة وكذلك كشف العيوب والمساوىء ان وجدت في ذلك الجهاز ، وقد يترتب على اجراء التحقيق محاسبة الوزير اذا ثبت وجود تقصير في اداء وزارته ، مما قد يؤدي الى سحب الثقة منه . </a:t>
            </a:r>
            <a:endParaRPr lang="en-US" dirty="0"/>
          </a:p>
        </p:txBody>
      </p:sp>
    </p:spTree>
    <p:extLst>
      <p:ext uri="{BB962C8B-B14F-4D97-AF65-F5344CB8AC3E}">
        <p14:creationId xmlns:p14="http://schemas.microsoft.com/office/powerpoint/2010/main" val="4126263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1"/>
          </a:fillRef>
          <a:effectRef idx="1">
            <a:schemeClr val="accent1"/>
          </a:effectRef>
          <a:fontRef idx="minor">
            <a:schemeClr val="lt1"/>
          </a:fontRef>
        </p:style>
        <p:txBody>
          <a:bodyPr>
            <a:normAutofit/>
          </a:bodyPr>
          <a:lstStyle/>
          <a:p>
            <a:r>
              <a:rPr lang="ar-IQ" sz="2800" b="1" dirty="0">
                <a:solidFill>
                  <a:schemeClr val="tx1"/>
                </a:solidFill>
              </a:rPr>
              <a:t>وسائل الرقابة التي تملكها السلطة التشريعية في مواجهة السلطة التنفيذية </a:t>
            </a:r>
            <a:endParaRPr lang="en-US" sz="2800" b="1" dirty="0"/>
          </a:p>
        </p:txBody>
      </p:sp>
      <p:sp>
        <p:nvSpPr>
          <p:cNvPr id="3" name="Content Placeholder 2"/>
          <p:cNvSpPr>
            <a:spLocks noGrp="1"/>
          </p:cNvSpPr>
          <p:nvPr>
            <p:ph idx="1"/>
          </p:nvPr>
        </p:nvSpPr>
        <p:spPr>
          <a:xfrm>
            <a:off x="1295401" y="2556932"/>
            <a:ext cx="9601196" cy="3689322"/>
          </a:xfrm>
        </p:spPr>
        <p:style>
          <a:lnRef idx="1">
            <a:schemeClr val="accent1"/>
          </a:lnRef>
          <a:fillRef idx="2">
            <a:schemeClr val="accent1"/>
          </a:fillRef>
          <a:effectRef idx="1">
            <a:schemeClr val="accent1"/>
          </a:effectRef>
          <a:fontRef idx="minor">
            <a:schemeClr val="dk1"/>
          </a:fontRef>
        </p:style>
        <p:txBody>
          <a:bodyPr>
            <a:normAutofit/>
          </a:bodyPr>
          <a:lstStyle/>
          <a:p>
            <a:pPr marL="0" indent="0" algn="just" rtl="1">
              <a:buNone/>
            </a:pPr>
            <a:r>
              <a:rPr lang="ar-IQ" b="1" dirty="0" smtClean="0"/>
              <a:t>4. سحب الثقة : </a:t>
            </a:r>
            <a:r>
              <a:rPr lang="ar-IQ" dirty="0" smtClean="0"/>
              <a:t>ويراد بها حق البرلمان في سحب الثقة من احد الوزراء او من الحكومة باكملها مما يؤدي الى استقالة الوزير او الحكومة نتيجة لسحب الثقة منها ، والمسؤولية السياسية اما ان تكون فردية وتعني تقرير مسؤولية احد الوزراء نتيجة لعمل او تصرف يتعلق بوزارته ، ويترتب على ذلك سحب الثقة من ذلك الوزير بمفرده وليس من الوزارة باكملها ، وقد تكون المسؤولية تضامنية ويتأتى ذلك من خلال كون الحكومة هيئة جماعية مسؤولة عن ادارة شؤون الدولة ومن ثم فهي باكملها مسؤولة عن تنفيذ السياسة العامة للدولة امام البرلمان ، فاذا ارتأى البرلمان ان الحكومة غير جديرة بالثقة التي منحها اياها يستطيع ان يسحبها منها مما يؤدي الى استقالتها ، واحيانا تقوم المسؤولية التضامنية عند سحب الثقة من احد الوزراء ، فيقوم اعضاء الوزارة الاخرون بالتضامن معه وتقديم استقالة الحكومة باكملها خاصة اذا تبين لهم ان البرلمان متعسف في تقرير المسؤولية الفردية للوزير.</a:t>
            </a:r>
            <a:endParaRPr lang="en-US" b="1" dirty="0"/>
          </a:p>
        </p:txBody>
      </p:sp>
    </p:spTree>
    <p:extLst>
      <p:ext uri="{BB962C8B-B14F-4D97-AF65-F5344CB8AC3E}">
        <p14:creationId xmlns:p14="http://schemas.microsoft.com/office/powerpoint/2010/main" val="2614196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ar-IQ" sz="2800" b="1" dirty="0">
                <a:solidFill>
                  <a:schemeClr val="tx1"/>
                </a:solidFill>
              </a:rPr>
              <a:t>وسائل الرقابة التي تملكها السلطة </a:t>
            </a:r>
            <a:r>
              <a:rPr lang="ar-IQ" sz="2800" b="1" dirty="0" smtClean="0">
                <a:solidFill>
                  <a:schemeClr val="tx1"/>
                </a:solidFill>
              </a:rPr>
              <a:t>التتنفيذية </a:t>
            </a:r>
            <a:r>
              <a:rPr lang="ar-IQ" sz="2800" b="1" dirty="0">
                <a:solidFill>
                  <a:schemeClr val="tx1"/>
                </a:solidFill>
              </a:rPr>
              <a:t>في مواجهة السلطة </a:t>
            </a:r>
            <a:r>
              <a:rPr lang="ar-IQ" sz="2800" b="1" dirty="0" smtClean="0">
                <a:solidFill>
                  <a:schemeClr val="tx1"/>
                </a:solidFill>
              </a:rPr>
              <a:t>التشريعية </a:t>
            </a:r>
            <a:endParaRPr lang="en-US" sz="2800" b="1" dirty="0">
              <a:solidFill>
                <a:schemeClr val="bg2"/>
              </a:solidFill>
            </a:endParaRPr>
          </a:p>
        </p:txBody>
      </p:sp>
      <p:sp>
        <p:nvSpPr>
          <p:cNvPr id="3" name="Content Placeholder 2"/>
          <p:cNvSpPr>
            <a:spLocks noGrp="1"/>
          </p:cNvSpPr>
          <p:nvPr>
            <p:ph idx="1"/>
          </p:nvPr>
        </p:nvSpPr>
        <p:spPr/>
        <p:style>
          <a:lnRef idx="3">
            <a:schemeClr val="lt1"/>
          </a:lnRef>
          <a:fillRef idx="1">
            <a:schemeClr val="accent2"/>
          </a:fillRef>
          <a:effectRef idx="1">
            <a:schemeClr val="accent2"/>
          </a:effectRef>
          <a:fontRef idx="minor">
            <a:schemeClr val="lt1"/>
          </a:fontRef>
        </p:style>
        <p:txBody>
          <a:bodyPr/>
          <a:lstStyle/>
          <a:p>
            <a:pPr algn="just" rtl="1"/>
            <a:endParaRPr lang="ar-IQ" b="1" dirty="0" smtClean="0"/>
          </a:p>
          <a:p>
            <a:pPr marL="0" indent="0" algn="just" rtl="1">
              <a:buNone/>
            </a:pPr>
            <a:r>
              <a:rPr lang="ar-IQ" b="1" dirty="0" smtClean="0">
                <a:solidFill>
                  <a:schemeClr val="tx1"/>
                </a:solidFill>
              </a:rPr>
              <a:t>1. دعوة البرلمان للانعقاد وتأجيل وفض دورات انعقاده : </a:t>
            </a:r>
            <a:r>
              <a:rPr lang="ar-IQ" dirty="0" smtClean="0">
                <a:solidFill>
                  <a:schemeClr val="tx1"/>
                </a:solidFill>
              </a:rPr>
              <a:t>ان قرار دعوة المجلس النيابي للانعقاد او تأجيله او انهاء دورات انعقاده قد يناط بالمجلس ذاته وقد يخول للسلطة التنفيذية ، وقد اخذت بالاتجاه الاول الدساتير التي تقوم على اساس الفصل المطلق بين السلطات ، اما الاتجاه الثاني فقد اخذت به النظم البرلمانية التقليدية حيث تعطي هذه المهمة للسلطة التنفيذية ممثلة برئيس الدولة . </a:t>
            </a:r>
            <a:endParaRPr lang="en-US" b="1" dirty="0">
              <a:solidFill>
                <a:schemeClr val="tx1"/>
              </a:solidFill>
            </a:endParaRPr>
          </a:p>
        </p:txBody>
      </p:sp>
    </p:spTree>
    <p:extLst>
      <p:ext uri="{BB962C8B-B14F-4D97-AF65-F5344CB8AC3E}">
        <p14:creationId xmlns:p14="http://schemas.microsoft.com/office/powerpoint/2010/main" val="31251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248" y="711675"/>
            <a:ext cx="10072349" cy="1303867"/>
          </a:xfrm>
        </p:spPr>
        <p:style>
          <a:lnRef idx="1">
            <a:schemeClr val="accent4"/>
          </a:lnRef>
          <a:fillRef idx="2">
            <a:schemeClr val="accent4"/>
          </a:fillRef>
          <a:effectRef idx="1">
            <a:schemeClr val="accent4"/>
          </a:effectRef>
          <a:fontRef idx="minor">
            <a:schemeClr val="dk1"/>
          </a:fontRef>
        </p:style>
        <p:txBody>
          <a:bodyPr>
            <a:normAutofit/>
          </a:bodyPr>
          <a:lstStyle/>
          <a:p>
            <a:r>
              <a:rPr lang="ar-IQ" sz="2800" b="1" dirty="0">
                <a:solidFill>
                  <a:schemeClr val="tx1"/>
                </a:solidFill>
              </a:rPr>
              <a:t>وسائل الرقابة التي تملكها السلطة التتنفيذية في مواجهة السلطة التشريعية </a:t>
            </a:r>
            <a:endParaRPr lang="en-US" sz="2800" b="1" dirty="0"/>
          </a:p>
        </p:txBody>
      </p:sp>
      <p:sp>
        <p:nvSpPr>
          <p:cNvPr id="3" name="Content Placeholder 2"/>
          <p:cNvSpPr>
            <a:spLocks noGrp="1"/>
          </p:cNvSpPr>
          <p:nvPr>
            <p:ph idx="1"/>
          </p:nvPr>
        </p:nvSpPr>
        <p:spPr>
          <a:xfrm>
            <a:off x="824248" y="2157686"/>
            <a:ext cx="10072349" cy="3959779"/>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lgn="r" rtl="1">
              <a:buNone/>
            </a:pPr>
            <a:endParaRPr lang="ar-IQ" dirty="0" smtClean="0"/>
          </a:p>
          <a:p>
            <a:pPr marL="0" indent="0" algn="just" rtl="1">
              <a:buNone/>
            </a:pPr>
            <a:r>
              <a:rPr lang="ar-IQ" b="1" dirty="0" smtClean="0"/>
              <a:t>2. حل البرلمان : </a:t>
            </a:r>
            <a:r>
              <a:rPr lang="ar-IQ" dirty="0" smtClean="0"/>
              <a:t>ويراد به انهاء الفصل التشريعي للبرلمان قبل انتهاء المدة المحددة له في الدستور ، ومن ثم دعوة الناخبين الى انتخاب مجلس جديد ، وحق الحل قد يكون رئاسي او وزاري . </a:t>
            </a:r>
          </a:p>
          <a:p>
            <a:pPr marL="0" indent="0" algn="just" rtl="1">
              <a:buNone/>
            </a:pPr>
            <a:r>
              <a:rPr lang="ar-IQ" b="1" dirty="0" smtClean="0"/>
              <a:t> أ. الحل الرئاسي : </a:t>
            </a:r>
            <a:r>
              <a:rPr lang="ar-IQ" dirty="0" smtClean="0"/>
              <a:t>يقوم رئيس الدولة بحل البرلمان بناءا على قناعته وتقديره الشخصي ، اذ قد يلجأ الى اقالة الحكومة التي تحضى بالاغلبية البرلمانية وتعيين حكومة اخرى مما يحتم عليه حل البرلمان واللجوء الى الرأي العام من خلال اجراء انتخابات جديدة . </a:t>
            </a:r>
          </a:p>
          <a:p>
            <a:pPr marL="0" indent="0" algn="just" rtl="1">
              <a:buNone/>
            </a:pPr>
            <a:r>
              <a:rPr lang="ar-IQ" dirty="0"/>
              <a:t> </a:t>
            </a:r>
            <a:r>
              <a:rPr lang="ar-IQ" dirty="0" smtClean="0"/>
              <a:t>ويلاحظ ان قيام رئيس الدولة بحل البرلمان محفوف بالمخاطر ، اذ ان قيام الشعب باعادة انتخاب الاغلبية البرلمانية التي كانت تؤيد الوزارة المقالة يعني ان قرار الرئيس لم يكن صائبا ، ويجب تشكيل حكومة جديدة بقيادة الحزب الفائز في الانتخابات ، وهذا مايؤدي الى احراج رئيس الدولة واضعاف مركزه ونفوذه ، لذلك يجب على الرئيس ان لايتخذ قراره الا بعد دراسة دقيقة ومستفيضة لذلك الامر . </a:t>
            </a:r>
            <a:endParaRPr lang="en-US" dirty="0"/>
          </a:p>
        </p:txBody>
      </p:sp>
    </p:spTree>
    <p:extLst>
      <p:ext uri="{BB962C8B-B14F-4D97-AF65-F5344CB8AC3E}">
        <p14:creationId xmlns:p14="http://schemas.microsoft.com/office/powerpoint/2010/main" val="1250880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r>
              <a:rPr lang="ar-IQ" sz="2800" b="1" dirty="0">
                <a:solidFill>
                  <a:schemeClr val="tx1"/>
                </a:solidFill>
              </a:rPr>
              <a:t>وسائل الرقابة التي تملكها السلطة التتنفيذية في مواجهة السلطة التشريعية </a:t>
            </a:r>
            <a:endParaRPr lang="en-US" sz="2800" b="1"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marL="0" indent="0" algn="just" rtl="1">
              <a:buNone/>
            </a:pPr>
            <a:endParaRPr lang="ar-IQ" b="1" dirty="0" smtClean="0"/>
          </a:p>
          <a:p>
            <a:pPr marL="0" indent="0" algn="just" rtl="1">
              <a:buNone/>
            </a:pPr>
            <a:r>
              <a:rPr lang="ar-IQ" b="1" dirty="0" smtClean="0"/>
              <a:t>ب. الحل الوزاري : </a:t>
            </a:r>
            <a:r>
              <a:rPr lang="ar-IQ" dirty="0" smtClean="0"/>
              <a:t>قد تلجأ الوزارة الى حل البرلمان في حالة قيام خلاف شديد بينهما ، ولم تفلح في اقناع المجلس بوجهة نظرها مما قد يؤدي الى ضعف في اداء الحكومة ، فتضطر الى ان تطلب من رئيس الدولة حل البرلمان وعرض النزاع القائم بينهما على الشعب ليكون هو الحكم بين الطرفين . </a:t>
            </a:r>
          </a:p>
          <a:p>
            <a:pPr marL="0" indent="0" algn="just" rtl="1">
              <a:buNone/>
            </a:pPr>
            <a:r>
              <a:rPr lang="ar-IQ" dirty="0"/>
              <a:t> </a:t>
            </a:r>
            <a:r>
              <a:rPr lang="ar-IQ" dirty="0" smtClean="0"/>
              <a:t> ونظرا لخطورة حق الحل ولغرض عدم اساءة استعماله تتجه الدساتير الى وضع ضوابط وقيود عند مباشرته ، ومن هذه الضوابط وجوب اجراء انتخابات جديدة خلال فترة محددة وفقا لاحكام الدستور ، وكذلك عدم جواز حل البرلمان مرتين لنفس السبب . </a:t>
            </a:r>
            <a:endParaRPr lang="en-US" dirty="0"/>
          </a:p>
        </p:txBody>
      </p:sp>
    </p:spTree>
    <p:extLst>
      <p:ext uri="{BB962C8B-B14F-4D97-AF65-F5344CB8AC3E}">
        <p14:creationId xmlns:p14="http://schemas.microsoft.com/office/powerpoint/2010/main" val="2524527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9554" y="965915"/>
            <a:ext cx="9505679" cy="4765184"/>
          </a:xfrm>
        </p:spPr>
        <p:style>
          <a:lnRef idx="3">
            <a:schemeClr val="lt1"/>
          </a:lnRef>
          <a:fillRef idx="1">
            <a:schemeClr val="accent6"/>
          </a:fillRef>
          <a:effectRef idx="1">
            <a:schemeClr val="accent6"/>
          </a:effectRef>
          <a:fontRef idx="minor">
            <a:schemeClr val="lt1"/>
          </a:fontRef>
        </p:style>
        <p:txBody>
          <a:bodyPr>
            <a:normAutofit/>
          </a:bodyPr>
          <a:lstStyle/>
          <a:p>
            <a:pPr algn="ctr" rtl="1"/>
            <a:endParaRPr lang="ar-IQ" sz="2800" b="1" dirty="0" smtClean="0"/>
          </a:p>
          <a:p>
            <a:pPr marL="0" indent="0" algn="ctr" rtl="1">
              <a:buNone/>
            </a:pPr>
            <a:endParaRPr lang="ar-IQ" sz="2800" b="1" dirty="0"/>
          </a:p>
          <a:p>
            <a:pPr algn="ctr" rtl="1"/>
            <a:endParaRPr lang="ar-IQ" sz="2800" b="1" dirty="0" smtClean="0"/>
          </a:p>
          <a:p>
            <a:pPr marL="0" indent="0" algn="ctr" rtl="1">
              <a:buNone/>
            </a:pPr>
            <a:r>
              <a:rPr lang="ar-IQ" sz="2800" b="1" dirty="0" smtClean="0">
                <a:solidFill>
                  <a:schemeClr val="tx1"/>
                </a:solidFill>
              </a:rPr>
              <a:t>نشكر حسن اصغائكم </a:t>
            </a:r>
            <a:endParaRPr lang="ar-IQ" sz="2800" b="1" dirty="0"/>
          </a:p>
        </p:txBody>
      </p:sp>
      <p:sp>
        <p:nvSpPr>
          <p:cNvPr id="4" name="Flowchart: Direct Access Storage 3"/>
          <p:cNvSpPr/>
          <p:nvPr/>
        </p:nvSpPr>
        <p:spPr>
          <a:xfrm>
            <a:off x="7920508" y="2781836"/>
            <a:ext cx="811369" cy="566671"/>
          </a:xfrm>
          <a:prstGeom prst="flowChartMagneticDru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 name="Flowchart: Direct Access Storage 4"/>
          <p:cNvSpPr/>
          <p:nvPr/>
        </p:nvSpPr>
        <p:spPr>
          <a:xfrm>
            <a:off x="3702676" y="2781836"/>
            <a:ext cx="811369" cy="566671"/>
          </a:xfrm>
          <a:prstGeom prst="flowChartMagneticDrum">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98661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endParaRPr lang="en-US" sz="2800" b="1"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indent="0" algn="just" rtl="1">
              <a:buNone/>
            </a:pPr>
            <a:r>
              <a:rPr lang="ar-IQ" dirty="0"/>
              <a:t> </a:t>
            </a:r>
          </a:p>
          <a:p>
            <a:pPr marL="0" indent="0" algn="just" rtl="1">
              <a:buNone/>
            </a:pPr>
            <a:r>
              <a:rPr lang="ar-IQ" dirty="0" smtClean="0"/>
              <a:t>      وهو صورة من صور النظام النيابي ، والذي يعتبر نموذجا للتطبيق السليم لمبدأ الفصل بين السلطات ، اي الفصل الذي يقوم على التعاون والتوازن بين السلطات وبالاخص بين السلطتين التشريعية والتنفيذية . </a:t>
            </a:r>
            <a:endParaRPr lang="en-US" dirty="0" smtClean="0"/>
          </a:p>
        </p:txBody>
      </p:sp>
      <p:sp>
        <p:nvSpPr>
          <p:cNvPr id="4" name="Rounded Rectangle 3"/>
          <p:cNvSpPr/>
          <p:nvPr/>
        </p:nvSpPr>
        <p:spPr>
          <a:xfrm>
            <a:off x="4685762" y="1292775"/>
            <a:ext cx="2820473" cy="68258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ar-IQ" sz="2800" b="1" dirty="0"/>
              <a:t>المفهوم</a:t>
            </a:r>
            <a:endParaRPr lang="en-US" sz="2800" dirty="0"/>
          </a:p>
        </p:txBody>
      </p:sp>
    </p:spTree>
    <p:extLst>
      <p:ext uri="{BB962C8B-B14F-4D97-AF65-F5344CB8AC3E}">
        <p14:creationId xmlns:p14="http://schemas.microsoft.com/office/powerpoint/2010/main" val="1668840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1196" cy="1303867"/>
          </a:xfrm>
        </p:spPr>
        <p:style>
          <a:lnRef idx="1">
            <a:schemeClr val="accent4"/>
          </a:lnRef>
          <a:fillRef idx="2">
            <a:schemeClr val="accent4"/>
          </a:fillRef>
          <a:effectRef idx="1">
            <a:schemeClr val="accent4"/>
          </a:effectRef>
          <a:fontRef idx="minor">
            <a:schemeClr val="dk1"/>
          </a:fontRef>
        </p:style>
        <p:txBody>
          <a:bodyPr>
            <a:normAutofit/>
          </a:bodyPr>
          <a:lstStyle/>
          <a:p>
            <a:r>
              <a:rPr lang="ar-IQ" sz="2800" b="1" dirty="0" smtClean="0"/>
              <a:t>خصائص النظام البرلماني </a:t>
            </a:r>
            <a:endParaRPr lang="en-US" sz="2800" b="1"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0" indent="0">
              <a:buNone/>
            </a:pPr>
            <a:endParaRPr lang="en-US" dirty="0"/>
          </a:p>
        </p:txBody>
      </p:sp>
      <p:sp>
        <p:nvSpPr>
          <p:cNvPr id="4" name="Down Arrow 3"/>
          <p:cNvSpPr/>
          <p:nvPr/>
        </p:nvSpPr>
        <p:spPr>
          <a:xfrm>
            <a:off x="9214833" y="3110722"/>
            <a:ext cx="321972" cy="54091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5" name="Down Arrow 4"/>
          <p:cNvSpPr/>
          <p:nvPr/>
        </p:nvSpPr>
        <p:spPr>
          <a:xfrm>
            <a:off x="2822616" y="3110721"/>
            <a:ext cx="321972" cy="54091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6" name="Down Arrow 5"/>
          <p:cNvSpPr/>
          <p:nvPr/>
        </p:nvSpPr>
        <p:spPr>
          <a:xfrm>
            <a:off x="5935013" y="3110723"/>
            <a:ext cx="321972" cy="54091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Rounded Rectangle 6"/>
          <p:cNvSpPr/>
          <p:nvPr/>
        </p:nvSpPr>
        <p:spPr>
          <a:xfrm>
            <a:off x="7984900" y="3791397"/>
            <a:ext cx="2781837" cy="10947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IQ" sz="2400" b="1" dirty="0" smtClean="0"/>
              <a:t>ثنائية السلطة التنفيذية </a:t>
            </a:r>
            <a:endParaRPr lang="en-US" sz="2400" b="1" dirty="0"/>
          </a:p>
        </p:txBody>
      </p:sp>
      <p:sp>
        <p:nvSpPr>
          <p:cNvPr id="8" name="Rounded Rectangle 7"/>
          <p:cNvSpPr/>
          <p:nvPr/>
        </p:nvSpPr>
        <p:spPr>
          <a:xfrm>
            <a:off x="1528282" y="3791397"/>
            <a:ext cx="2781837" cy="10947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IQ" sz="2400" b="1" dirty="0" smtClean="0"/>
              <a:t>التوازن بين السلطات</a:t>
            </a:r>
          </a:p>
          <a:p>
            <a:pPr algn="ctr"/>
            <a:r>
              <a:rPr lang="ar-IQ" sz="2400" b="1" dirty="0" smtClean="0"/>
              <a:t>( اي الرقابة المتبادلة )</a:t>
            </a:r>
            <a:endParaRPr lang="en-US" sz="2400" b="1" dirty="0"/>
          </a:p>
        </p:txBody>
      </p:sp>
      <p:sp>
        <p:nvSpPr>
          <p:cNvPr id="9" name="Rounded Rectangle 8"/>
          <p:cNvSpPr/>
          <p:nvPr/>
        </p:nvSpPr>
        <p:spPr>
          <a:xfrm>
            <a:off x="4671804" y="3791397"/>
            <a:ext cx="2951411" cy="109470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IQ" sz="2400" b="1" dirty="0" smtClean="0"/>
              <a:t>الفصل المرن بين السلطات </a:t>
            </a:r>
            <a:endParaRPr lang="en-US" sz="2400" b="1" dirty="0"/>
          </a:p>
        </p:txBody>
      </p:sp>
    </p:spTree>
    <p:extLst>
      <p:ext uri="{BB962C8B-B14F-4D97-AF65-F5344CB8AC3E}">
        <p14:creationId xmlns:p14="http://schemas.microsoft.com/office/powerpoint/2010/main" val="174691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r>
              <a:rPr lang="ar-IQ" sz="2800" b="1" dirty="0" smtClean="0"/>
              <a:t>اولا : ثنائية السلطة التنفيذية </a:t>
            </a:r>
            <a:endParaRPr lang="en-US" sz="2800" b="1"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a:bodyPr>
          <a:lstStyle/>
          <a:p>
            <a:pPr marL="0" indent="0" algn="just" rtl="1">
              <a:buNone/>
            </a:pPr>
            <a:r>
              <a:rPr lang="ar-IQ" dirty="0"/>
              <a:t> </a:t>
            </a:r>
            <a:r>
              <a:rPr lang="ar-IQ" dirty="0" smtClean="0"/>
              <a:t> </a:t>
            </a:r>
          </a:p>
          <a:p>
            <a:pPr marL="0" indent="0" algn="just" rtl="1">
              <a:buNone/>
            </a:pPr>
            <a:r>
              <a:rPr lang="ar-IQ" dirty="0"/>
              <a:t> </a:t>
            </a:r>
            <a:r>
              <a:rPr lang="ar-IQ" dirty="0" smtClean="0"/>
              <a:t>  بمعنى ان هذا النظام يقوم على وجود رئيس دولة سواء أكان ملكا أو رئيس جمهورية إلى جانب الحكومة او مايسمى بالوزارة .  </a:t>
            </a:r>
            <a:endParaRPr lang="ar-IQ" dirty="0"/>
          </a:p>
          <a:p>
            <a:pPr marL="457200" indent="-457200" algn="just" rtl="1">
              <a:buAutoNum type="arabicPeriod"/>
            </a:pPr>
            <a:r>
              <a:rPr lang="ar-IQ" b="1" dirty="0" smtClean="0"/>
              <a:t>رئيس الدولة : </a:t>
            </a:r>
            <a:r>
              <a:rPr lang="ar-IQ" dirty="0" smtClean="0"/>
              <a:t>ويجوز في النظام البرلماني ان يكون رئيس الدولة ملكا تؤول إليه السلطة عن طريق الوراثة ، ويمكن ان يكون رئيس جمهورية تؤول إليه السلطة عن طريق الانتخاب ، وهذه السمة لايمكن ان تتوافر في النظم النيابية الاخرى ( الرئاسي ، الجمعية ، المختلط ) ، لانها تقوم على النظام الجمهوري فقط .</a:t>
            </a:r>
          </a:p>
          <a:p>
            <a:pPr marL="0" indent="0" algn="just" rtl="1">
              <a:buNone/>
            </a:pPr>
            <a:endParaRPr lang="en-US" b="1" dirty="0"/>
          </a:p>
        </p:txBody>
      </p:sp>
    </p:spTree>
    <p:extLst>
      <p:ext uri="{BB962C8B-B14F-4D97-AF65-F5344CB8AC3E}">
        <p14:creationId xmlns:p14="http://schemas.microsoft.com/office/powerpoint/2010/main" val="19492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dk1"/>
          </a:lnRef>
          <a:fillRef idx="2">
            <a:schemeClr val="dk1"/>
          </a:fillRef>
          <a:effectRef idx="1">
            <a:schemeClr val="dk1"/>
          </a:effectRef>
          <a:fontRef idx="minor">
            <a:schemeClr val="dk1"/>
          </a:fontRef>
        </p:style>
        <p:txBody>
          <a:bodyPr>
            <a:normAutofit/>
          </a:bodyPr>
          <a:lstStyle/>
          <a:p>
            <a:r>
              <a:rPr lang="ar-IQ" sz="2800" b="1" dirty="0"/>
              <a:t>اولا : ثنائية السلطة التنفيذية </a:t>
            </a:r>
            <a:endParaRPr lang="en-US" sz="2800" b="1" dirty="0"/>
          </a:p>
        </p:txBody>
      </p:sp>
      <p:sp>
        <p:nvSpPr>
          <p:cNvPr id="3" name="Content Placeholder 2"/>
          <p:cNvSpPr>
            <a:spLocks noGrp="1"/>
          </p:cNvSpPr>
          <p:nvPr>
            <p:ph idx="1"/>
          </p:nvPr>
        </p:nvSpPr>
        <p:spPr/>
        <p:style>
          <a:lnRef idx="1">
            <a:schemeClr val="dk1"/>
          </a:lnRef>
          <a:fillRef idx="2">
            <a:schemeClr val="dk1"/>
          </a:fillRef>
          <a:effectRef idx="1">
            <a:schemeClr val="dk1"/>
          </a:effectRef>
          <a:fontRef idx="minor">
            <a:schemeClr val="dk1"/>
          </a:fontRef>
        </p:style>
        <p:txBody>
          <a:bodyPr/>
          <a:lstStyle/>
          <a:p>
            <a:pPr marL="0" indent="0" algn="just" rtl="1">
              <a:buNone/>
            </a:pPr>
            <a:r>
              <a:rPr lang="ar-IQ" dirty="0"/>
              <a:t> </a:t>
            </a:r>
            <a:r>
              <a:rPr lang="ar-IQ" dirty="0" smtClean="0"/>
              <a:t>  </a:t>
            </a:r>
          </a:p>
          <a:p>
            <a:pPr marL="0" indent="0" algn="just" rtl="1">
              <a:buNone/>
            </a:pPr>
            <a:r>
              <a:rPr lang="ar-IQ" dirty="0"/>
              <a:t> </a:t>
            </a:r>
            <a:r>
              <a:rPr lang="ar-IQ" dirty="0" smtClean="0"/>
              <a:t>  ولا يباشر رئيس الدولة في هذا النظام سلطات فعلية وانما سلطات اسمية ، حيث انتقلت السلطات الفعلية الى الهيئة المسؤولة (الوزارة ) ، ولذلك لايجوز في النظام البرلماني ان يعمل رئيس الدولة منفردا، وانما يباشر السلطة بواسطة وزرائه ، اذ يجب ان يقترن توقيع رئيس الدولة بتوقيع رئيس الوزراء والوزير المختص على القرارات التي تستلزم توقيع الرئيس ، ورئيس الوزراء والوزيرالمختص هو من يسأل عن القرارات التي وقع عليها لا رئيس الدولة ، اذ يحكم النظام البرلماني قاعدة ( الرئيس مصون غير مسؤول ) . </a:t>
            </a:r>
          </a:p>
          <a:p>
            <a:pPr marL="0" indent="0" algn="just" rtl="1">
              <a:buNone/>
            </a:pPr>
            <a:endParaRPr lang="en-US" dirty="0"/>
          </a:p>
        </p:txBody>
      </p:sp>
    </p:spTree>
    <p:extLst>
      <p:ext uri="{BB962C8B-B14F-4D97-AF65-F5344CB8AC3E}">
        <p14:creationId xmlns:p14="http://schemas.microsoft.com/office/powerpoint/2010/main" val="3000308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551" y="608646"/>
            <a:ext cx="9936046" cy="1303867"/>
          </a:xfrm>
        </p:spPr>
        <p:style>
          <a:lnRef idx="3">
            <a:schemeClr val="lt1"/>
          </a:lnRef>
          <a:fillRef idx="1">
            <a:schemeClr val="accent1"/>
          </a:fillRef>
          <a:effectRef idx="1">
            <a:schemeClr val="accent1"/>
          </a:effectRef>
          <a:fontRef idx="minor">
            <a:schemeClr val="lt1"/>
          </a:fontRef>
        </p:style>
        <p:txBody>
          <a:bodyPr>
            <a:normAutofit/>
          </a:bodyPr>
          <a:lstStyle/>
          <a:p>
            <a:pPr rtl="1"/>
            <a:r>
              <a:rPr lang="ar-IQ" sz="2800" b="1" dirty="0">
                <a:solidFill>
                  <a:schemeClr val="tx1"/>
                </a:solidFill>
              </a:rPr>
              <a:t>اولا : ثنائية السلطة التنفيذية </a:t>
            </a:r>
            <a:endParaRPr lang="en-US" sz="2800" b="1" dirty="0">
              <a:solidFill>
                <a:schemeClr val="tx1"/>
              </a:solidFill>
            </a:endParaRPr>
          </a:p>
        </p:txBody>
      </p:sp>
      <p:sp>
        <p:nvSpPr>
          <p:cNvPr id="3" name="Content Placeholder 2"/>
          <p:cNvSpPr>
            <a:spLocks noGrp="1"/>
          </p:cNvSpPr>
          <p:nvPr>
            <p:ph idx="1"/>
          </p:nvPr>
        </p:nvSpPr>
        <p:spPr>
          <a:xfrm>
            <a:off x="953037" y="2002665"/>
            <a:ext cx="9943560" cy="3873204"/>
          </a:xfrm>
        </p:spPr>
        <p:style>
          <a:lnRef idx="3">
            <a:schemeClr val="lt1"/>
          </a:lnRef>
          <a:fillRef idx="1">
            <a:schemeClr val="accent1"/>
          </a:fillRef>
          <a:effectRef idx="1">
            <a:schemeClr val="accent1"/>
          </a:effectRef>
          <a:fontRef idx="minor">
            <a:schemeClr val="lt1"/>
          </a:fontRef>
        </p:style>
        <p:txBody>
          <a:bodyPr>
            <a:normAutofit fontScale="85000" lnSpcReduction="20000"/>
          </a:bodyPr>
          <a:lstStyle/>
          <a:p>
            <a:pPr algn="just" rtl="1"/>
            <a:endParaRPr lang="ar-IQ" dirty="0">
              <a:solidFill>
                <a:schemeClr val="tx1"/>
              </a:solidFill>
            </a:endParaRPr>
          </a:p>
          <a:p>
            <a:pPr marL="457200" indent="-457200" algn="just" rtl="1">
              <a:buFont typeface="+mj-lt"/>
              <a:buAutoNum type="arabicPeriod"/>
            </a:pPr>
            <a:r>
              <a:rPr lang="ar-IQ" b="1" dirty="0" smtClean="0">
                <a:solidFill>
                  <a:schemeClr val="tx1"/>
                </a:solidFill>
              </a:rPr>
              <a:t>2. </a:t>
            </a:r>
            <a:r>
              <a:rPr lang="ar-IQ" sz="2800" b="1" dirty="0" smtClean="0">
                <a:solidFill>
                  <a:schemeClr val="tx1"/>
                </a:solidFill>
              </a:rPr>
              <a:t>الوزارة (الحكومة) :</a:t>
            </a:r>
            <a:r>
              <a:rPr lang="ar-IQ" sz="2800" dirty="0" smtClean="0">
                <a:solidFill>
                  <a:schemeClr val="tx1"/>
                </a:solidFill>
              </a:rPr>
              <a:t> وهي محور النظام البرلماني اذ تباشر السلطات الفعلية في الدولة وتهيمن على ادارة شؤونها حيث ترسم السياسة العامة للحكومة وتنفذها وتكون مسؤولة عن كافة اعمالها وتصرفاتها امام البرلمان ، لذلك ذهب بعض الفقهاء الى تسمية النظام البرلماني ب(حكومة الوزارة ) لدورها المؤثر والفعال في النظام السياسي .</a:t>
            </a:r>
          </a:p>
          <a:p>
            <a:pPr marL="457200" indent="-457200" algn="just" rtl="1">
              <a:buFont typeface="+mj-lt"/>
              <a:buAutoNum type="arabicPeriod"/>
            </a:pPr>
            <a:r>
              <a:rPr lang="ar-IQ" sz="2800" dirty="0">
                <a:solidFill>
                  <a:schemeClr val="tx1"/>
                </a:solidFill>
              </a:rPr>
              <a:t> </a:t>
            </a:r>
            <a:r>
              <a:rPr lang="ar-IQ" sz="2800" dirty="0" smtClean="0">
                <a:solidFill>
                  <a:schemeClr val="tx1"/>
                </a:solidFill>
              </a:rPr>
              <a:t> واذا كان رئيس الدولة عند اختياره رئيس الوزراء مقيدا بقاعدة تكليف زعيم حزب الاغلبية في البرلمان بتشكيل الحكومة ، فان رئيس الوزراء يتمتع بحرية نسبية في اختيار الوزراء الذين سيتحملون معه مسؤولية ادارة شؤون الدولة ، وفي الغالب يختار الوزراء من بين قيادات حزبه، ويكون لقيادة الحزب دورا مؤثرا في عملية الاختيار ، ووفقا للنظام البرلماني يجب ان يكون رئيس الوزراء والوزراء اعضاء في البرلمان ، ويكون الوزراء مجلس  يسمى ( مجلس الوزراء ) برئاسة</a:t>
            </a:r>
          </a:p>
          <a:p>
            <a:pPr marL="457200" indent="-457200" algn="just" rtl="1">
              <a:buFont typeface="+mj-lt"/>
              <a:buAutoNum type="arabicPeriod"/>
            </a:pPr>
            <a:r>
              <a:rPr lang="ar-IQ" sz="2800" dirty="0" smtClean="0">
                <a:solidFill>
                  <a:schemeClr val="tx1"/>
                </a:solidFill>
              </a:rPr>
              <a:t> </a:t>
            </a:r>
          </a:p>
          <a:p>
            <a:pPr marL="0" indent="0" algn="just" rtl="1">
              <a:buNone/>
            </a:pPr>
            <a:endParaRPr lang="en-US" sz="2800" b="1" dirty="0">
              <a:solidFill>
                <a:schemeClr val="tx1"/>
              </a:solidFill>
            </a:endParaRPr>
          </a:p>
        </p:txBody>
      </p:sp>
    </p:spTree>
    <p:extLst>
      <p:ext uri="{BB962C8B-B14F-4D97-AF65-F5344CB8AC3E}">
        <p14:creationId xmlns:p14="http://schemas.microsoft.com/office/powerpoint/2010/main" val="2308454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r>
              <a:rPr lang="ar-IQ" sz="2800" b="1" dirty="0">
                <a:solidFill>
                  <a:schemeClr val="tx1"/>
                </a:solidFill>
              </a:rPr>
              <a:t>اولا : ثنائية السلطة التنفيذية </a:t>
            </a:r>
            <a:endParaRPr lang="en-US" sz="2800"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marL="0" indent="0" algn="just" rtl="1">
              <a:buNone/>
            </a:pPr>
            <a:endParaRPr lang="ar-IQ" dirty="0" smtClean="0"/>
          </a:p>
          <a:p>
            <a:pPr marL="0" indent="0" algn="just" rtl="1">
              <a:buNone/>
            </a:pPr>
            <a:r>
              <a:rPr lang="ar-IQ" dirty="0" smtClean="0"/>
              <a:t>رئيس الوزراء ، ويتولى هذا المجلس رسم السياسة العامة للدولة وادارة مؤسسساتها ، ويسعى لتحقيق الانسجام والتوافق بين الوزارات ، ويتحمل مجلس الوزارء او الحكومة بذلك المسؤولية الكاملة (</a:t>
            </a:r>
            <a:r>
              <a:rPr lang="ar-IQ" dirty="0"/>
              <a:t>مسؤولية فردية او جماعية </a:t>
            </a:r>
            <a:r>
              <a:rPr lang="ar-IQ" dirty="0" smtClean="0"/>
              <a:t>) عن جميع الاعمال والتصرفات الصادرة عنها امام البرلمان ، وذلك استنادا الى ( قاعدة حيثما تكون السلطة تكون المسؤولية ) . </a:t>
            </a:r>
            <a:endParaRPr lang="en-US" dirty="0"/>
          </a:p>
        </p:txBody>
      </p:sp>
    </p:spTree>
    <p:extLst>
      <p:ext uri="{BB962C8B-B14F-4D97-AF65-F5344CB8AC3E}">
        <p14:creationId xmlns:p14="http://schemas.microsoft.com/office/powerpoint/2010/main" val="1971783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98797"/>
            <a:ext cx="9601196" cy="1303867"/>
          </a:xfrm>
        </p:spPr>
        <p:style>
          <a:lnRef idx="3">
            <a:schemeClr val="lt1"/>
          </a:lnRef>
          <a:fillRef idx="1">
            <a:schemeClr val="accent6"/>
          </a:fillRef>
          <a:effectRef idx="1">
            <a:schemeClr val="accent6"/>
          </a:effectRef>
          <a:fontRef idx="minor">
            <a:schemeClr val="lt1"/>
          </a:fontRef>
        </p:style>
        <p:txBody>
          <a:bodyPr>
            <a:normAutofit/>
          </a:bodyPr>
          <a:lstStyle/>
          <a:p>
            <a:r>
              <a:rPr lang="ar-IQ" sz="2800" b="1" dirty="0" smtClean="0">
                <a:solidFill>
                  <a:schemeClr val="tx1"/>
                </a:solidFill>
              </a:rPr>
              <a:t>ثانيا : الفصل </a:t>
            </a:r>
            <a:r>
              <a:rPr lang="ar-IQ" sz="2800" b="1" dirty="0">
                <a:solidFill>
                  <a:schemeClr val="tx1"/>
                </a:solidFill>
              </a:rPr>
              <a:t>المرن بين السلطات </a:t>
            </a:r>
            <a:endParaRPr lang="en-US" sz="2800" b="1" dirty="0">
              <a:solidFill>
                <a:schemeClr val="tx1"/>
              </a:solidFill>
            </a:endParaRPr>
          </a:p>
        </p:txBody>
      </p:sp>
      <p:sp>
        <p:nvSpPr>
          <p:cNvPr id="3" name="Content Placeholder 2"/>
          <p:cNvSpPr>
            <a:spLocks noGrp="1"/>
          </p:cNvSpPr>
          <p:nvPr>
            <p:ph idx="1"/>
          </p:nvPr>
        </p:nvSpPr>
        <p:spPr>
          <a:xfrm>
            <a:off x="1295401" y="2099255"/>
            <a:ext cx="9703157" cy="4082603"/>
          </a:xfrm>
        </p:spPr>
        <p:style>
          <a:lnRef idx="3">
            <a:schemeClr val="lt1"/>
          </a:lnRef>
          <a:fillRef idx="1">
            <a:schemeClr val="accent6"/>
          </a:fillRef>
          <a:effectRef idx="1">
            <a:schemeClr val="accent6"/>
          </a:effectRef>
          <a:fontRef idx="minor">
            <a:schemeClr val="lt1"/>
          </a:fontRef>
        </p:style>
        <p:txBody>
          <a:bodyPr>
            <a:normAutofit/>
          </a:bodyPr>
          <a:lstStyle/>
          <a:p>
            <a:pPr marL="0" indent="0" algn="just" rtl="1">
              <a:buNone/>
            </a:pPr>
            <a:endParaRPr lang="ar-IQ" dirty="0"/>
          </a:p>
          <a:p>
            <a:pPr marL="0" indent="0" algn="just" rtl="1">
              <a:buNone/>
            </a:pPr>
            <a:r>
              <a:rPr lang="ar-IQ" dirty="0"/>
              <a:t> </a:t>
            </a:r>
            <a:r>
              <a:rPr lang="ar-IQ" dirty="0" smtClean="0"/>
              <a:t>   </a:t>
            </a:r>
            <a:r>
              <a:rPr lang="ar-IQ" dirty="0" smtClean="0">
                <a:solidFill>
                  <a:schemeClr val="tx1"/>
                </a:solidFill>
              </a:rPr>
              <a:t>اذا كان مبدأ الفصل بين السلطات يقضي باستقلال وانفراد كل سلطة في ممارسة اختصاصاتها ، فتختص السلطة التشريعية بمهمة التشريع والسلطة التنفيذية بمهمة تنفيذ القوانين والمساهمة في ادارة شؤون الدولة والسلطة القضائية بتطبيق القوانين على النزاعات المعروضة امامها لتحقيق العدل ، فان هذا الفصل لايمنع وجود وقيام التعاون بين السلطات لاسيما في النظام البرلماني الذي يقوم على مبدأ الفصل المرن بين السلطات ، فتقوم السلطة التنفيذية بمشاركة السلطة التشريعية في اقتراح مشروعات القوانين لكونها المسؤولة عن ادارة شؤون الدولة ومن ثم تكون اكثر معرفة ودراية من البرلمان في تحديد الفراغ او النقص التشريعي وفي كافة نشاطات الدولة ، كذلك يسمح النظام البرلماني بالجمع بين عضوية البرلمان والوزارة مما يؤدي الى قيام تعاون بين السلطتين ، حيث يحضر الوزراء جلسات البرلمان بحكم عضويتهم فيه فيتاح لهم الاشتراك في المناقشات والدفاع عن سياسة الحكومة . </a:t>
            </a:r>
            <a:endParaRPr lang="en-US" dirty="0">
              <a:solidFill>
                <a:schemeClr val="tx1"/>
              </a:solidFill>
            </a:endParaRPr>
          </a:p>
        </p:txBody>
      </p:sp>
    </p:spTree>
    <p:extLst>
      <p:ext uri="{BB962C8B-B14F-4D97-AF65-F5344CB8AC3E}">
        <p14:creationId xmlns:p14="http://schemas.microsoft.com/office/powerpoint/2010/main" val="162234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rmAutofit/>
          </a:bodyPr>
          <a:lstStyle/>
          <a:p>
            <a:r>
              <a:rPr lang="ar-IQ" sz="2800" b="1" dirty="0" smtClean="0">
                <a:solidFill>
                  <a:schemeClr val="tx1"/>
                </a:solidFill>
              </a:rPr>
              <a:t>ثالثا : التوازن او الرقابة المتبادلة بين السلطات </a:t>
            </a:r>
            <a:endParaRPr lang="en-US" sz="2800" b="1" dirty="0">
              <a:solidFill>
                <a:schemeClr val="tx1"/>
              </a:solidFill>
            </a:endParaRP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pPr marL="0" indent="0" algn="just" rtl="1">
              <a:buNone/>
            </a:pPr>
            <a:endParaRPr lang="ar-IQ" dirty="0"/>
          </a:p>
          <a:p>
            <a:pPr marL="0" indent="0" algn="just" rtl="1">
              <a:buNone/>
            </a:pPr>
            <a:r>
              <a:rPr lang="ar-IQ" dirty="0"/>
              <a:t> </a:t>
            </a:r>
            <a:r>
              <a:rPr lang="ar-IQ" dirty="0" smtClean="0"/>
              <a:t> يختص النظام البرلماني </a:t>
            </a:r>
            <a:r>
              <a:rPr lang="ar-IQ" dirty="0" smtClean="0"/>
              <a:t>اكثرمن </a:t>
            </a:r>
            <a:r>
              <a:rPr lang="ar-IQ" dirty="0" smtClean="0"/>
              <a:t>بقية الانظمة النيابية بمبدأ الرقابة المتبادلة بين السلطتين التشريعية والتنفيذية ، كسلاح متبادل لكل سلطة في مواجهة السلطة الاخرى ، لذا سنبين تلك الوسائل على النحو الاتي : </a:t>
            </a:r>
            <a:endParaRPr lang="en-US" dirty="0"/>
          </a:p>
        </p:txBody>
      </p:sp>
    </p:spTree>
    <p:extLst>
      <p:ext uri="{BB962C8B-B14F-4D97-AF65-F5344CB8AC3E}">
        <p14:creationId xmlns:p14="http://schemas.microsoft.com/office/powerpoint/2010/main" val="189627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400</TotalTime>
  <Words>1497</Words>
  <Application>Microsoft Office PowerPoint</Application>
  <PresentationFormat>Widescreen</PresentationFormat>
  <Paragraphs>62</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Garamond</vt:lpstr>
      <vt:lpstr>Times New Roman</vt:lpstr>
      <vt:lpstr>Organic</vt:lpstr>
      <vt:lpstr>             </vt:lpstr>
      <vt:lpstr>PowerPoint Presentation</vt:lpstr>
      <vt:lpstr>خصائص النظام البرلماني </vt:lpstr>
      <vt:lpstr>اولا : ثنائية السلطة التنفيذية </vt:lpstr>
      <vt:lpstr>اولا : ثنائية السلطة التنفيذية </vt:lpstr>
      <vt:lpstr>اولا : ثنائية السلطة التنفيذية </vt:lpstr>
      <vt:lpstr>اولا : ثنائية السلطة التنفيذية </vt:lpstr>
      <vt:lpstr>ثانيا : الفصل المرن بين السلطات </vt:lpstr>
      <vt:lpstr>ثالثا : التوازن او الرقابة المتبادلة بين السلطات </vt:lpstr>
      <vt:lpstr>وسائل الرقابة التي تملكها السلطة التشريعية في مواجهة السلطة التنفيذية </vt:lpstr>
      <vt:lpstr>وسائل الرقابة التي تملكها السلطة التشريعية في مواجهة السلطة التنفيذية </vt:lpstr>
      <vt:lpstr>وسائل الرقابة التي تملكها السلطة التشريعية في مواجهة السلطة التنفيذية </vt:lpstr>
      <vt:lpstr>وسائل الرقابة التي تملكها السلطة التشريعية في مواجهة السلطة التنفيذية </vt:lpstr>
      <vt:lpstr>وسائل الرقابة التي تملكها السلطة التتنفيذية في مواجهة السلطة التشريعية </vt:lpstr>
      <vt:lpstr>وسائل الرقابة التي تملكها السلطة التتنفيذية في مواجهة السلطة التشريعية </vt:lpstr>
      <vt:lpstr>وسائل الرقابة التي تملكها السلطة التتنفيذية في مواجهة السلطة التشريعية </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hp</dc:creator>
  <cp:lastModifiedBy>hp</cp:lastModifiedBy>
  <cp:revision>57</cp:revision>
  <dcterms:created xsi:type="dcterms:W3CDTF">2020-07-07T22:22:04Z</dcterms:created>
  <dcterms:modified xsi:type="dcterms:W3CDTF">2020-07-11T01:41:23Z</dcterms:modified>
</cp:coreProperties>
</file>