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1380" y="1828800"/>
            <a:ext cx="7122017" cy="3361385"/>
          </a:xfrm>
        </p:spPr>
        <p:style>
          <a:lnRef idx="3">
            <a:schemeClr val="lt1"/>
          </a:lnRef>
          <a:fillRef idx="1">
            <a:schemeClr val="accent2"/>
          </a:fillRef>
          <a:effectRef idx="1">
            <a:schemeClr val="accent2"/>
          </a:effectRef>
          <a:fontRef idx="minor">
            <a:schemeClr val="lt1"/>
          </a:fontRef>
        </p:style>
        <p:txBody>
          <a:bodyPr/>
          <a:lstStyle/>
          <a:p>
            <a:endParaRPr lang="en-US" dirty="0"/>
          </a:p>
        </p:txBody>
      </p:sp>
      <p:sp>
        <p:nvSpPr>
          <p:cNvPr id="2" name="Rounded Rectangle 1"/>
          <p:cNvSpPr/>
          <p:nvPr/>
        </p:nvSpPr>
        <p:spPr>
          <a:xfrm>
            <a:off x="6104586" y="2717442"/>
            <a:ext cx="3309871" cy="19962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sz="2800" b="1" dirty="0" smtClean="0"/>
              <a:t>المحاضرة الثالثة عشر</a:t>
            </a:r>
          </a:p>
          <a:p>
            <a:pPr algn="ctr"/>
            <a:r>
              <a:rPr lang="ar-IQ" sz="2800" b="1" dirty="0" smtClean="0"/>
              <a:t>النظام الرئاسي </a:t>
            </a:r>
            <a:endParaRPr lang="en-US" sz="2800" b="1" dirty="0"/>
          </a:p>
        </p:txBody>
      </p:sp>
      <p:sp>
        <p:nvSpPr>
          <p:cNvPr id="4" name="Rounded Rectangle 3"/>
          <p:cNvSpPr/>
          <p:nvPr/>
        </p:nvSpPr>
        <p:spPr>
          <a:xfrm>
            <a:off x="2968937" y="2743200"/>
            <a:ext cx="2859110" cy="19704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sz="2800" b="1" dirty="0" smtClean="0"/>
              <a:t>اعداد</a:t>
            </a:r>
          </a:p>
          <a:p>
            <a:pPr algn="ctr"/>
            <a:r>
              <a:rPr lang="ar-IQ" sz="2800" b="1" dirty="0" smtClean="0"/>
              <a:t>أ.م.د. ايمان الصافي</a:t>
            </a:r>
            <a:endParaRPr lang="en-US" sz="2800" b="1" dirty="0"/>
          </a:p>
        </p:txBody>
      </p:sp>
    </p:spTree>
    <p:extLst>
      <p:ext uri="{BB962C8B-B14F-4D97-AF65-F5344CB8AC3E}">
        <p14:creationId xmlns:p14="http://schemas.microsoft.com/office/powerpoint/2010/main" val="262301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ar-IQ" sz="2800" b="1" dirty="0" smtClean="0"/>
              <a:t>المفهوم</a:t>
            </a:r>
            <a:endParaRPr lang="en-US" sz="2800" b="1"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0" indent="0" algn="just" rtl="1">
              <a:buNone/>
            </a:pPr>
            <a:r>
              <a:rPr lang="ar-IQ" dirty="0" smtClean="0"/>
              <a:t>  </a:t>
            </a:r>
          </a:p>
          <a:p>
            <a:pPr marL="0" indent="0" algn="just" rtl="1">
              <a:buNone/>
            </a:pPr>
            <a:r>
              <a:rPr lang="ar-IQ" dirty="0"/>
              <a:t> </a:t>
            </a:r>
            <a:r>
              <a:rPr lang="ar-IQ" dirty="0" smtClean="0"/>
              <a:t>    وهو صورة من صور النظام النيابي ، اذ تعد الولايات المتحدة الامريكية الدولة الام لهذا النظام ،  الذي يقوم على جملة من الخصائص والمبادىء التي تميزه عن غيره من  الصور الاخرى للانظمة النيابية . </a:t>
            </a:r>
            <a:endParaRPr lang="en-US" dirty="0"/>
          </a:p>
        </p:txBody>
      </p:sp>
    </p:spTree>
    <p:extLst>
      <p:ext uri="{BB962C8B-B14F-4D97-AF65-F5344CB8AC3E}">
        <p14:creationId xmlns:p14="http://schemas.microsoft.com/office/powerpoint/2010/main" val="264969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490" y="1051892"/>
            <a:ext cx="10496281" cy="1303867"/>
          </a:xfrm>
        </p:spPr>
        <p:style>
          <a:lnRef idx="1">
            <a:schemeClr val="accent5"/>
          </a:lnRef>
          <a:fillRef idx="2">
            <a:schemeClr val="accent5"/>
          </a:fillRef>
          <a:effectRef idx="1">
            <a:schemeClr val="accent5"/>
          </a:effectRef>
          <a:fontRef idx="minor">
            <a:schemeClr val="dk1"/>
          </a:fontRef>
        </p:style>
        <p:txBody>
          <a:bodyPr>
            <a:normAutofit/>
          </a:bodyPr>
          <a:lstStyle/>
          <a:p>
            <a:r>
              <a:rPr lang="ar-IQ" sz="2800" b="1" dirty="0" smtClean="0"/>
              <a:t>خصائص النظام الرئاسي </a:t>
            </a:r>
            <a:endParaRPr lang="en-US" sz="2800" b="1" dirty="0"/>
          </a:p>
        </p:txBody>
      </p:sp>
      <p:sp>
        <p:nvSpPr>
          <p:cNvPr id="4" name="Content Placeholder 3"/>
          <p:cNvSpPr>
            <a:spLocks noGrp="1"/>
          </p:cNvSpPr>
          <p:nvPr>
            <p:ph idx="1"/>
          </p:nvPr>
        </p:nvSpPr>
        <p:spPr>
          <a:xfrm>
            <a:off x="798490" y="2556932"/>
            <a:ext cx="10496281" cy="3318936"/>
          </a:xfrm>
        </p:spPr>
        <p:style>
          <a:lnRef idx="1">
            <a:schemeClr val="accent5"/>
          </a:lnRef>
          <a:fillRef idx="2">
            <a:schemeClr val="accent5"/>
          </a:fillRef>
          <a:effectRef idx="1">
            <a:schemeClr val="accent5"/>
          </a:effectRef>
          <a:fontRef idx="minor">
            <a:schemeClr val="dk1"/>
          </a:fontRef>
        </p:style>
        <p:txBody>
          <a:bodyPr/>
          <a:lstStyle/>
          <a:p>
            <a:pPr marL="0" indent="0" algn="just" rtl="1">
              <a:buNone/>
            </a:pPr>
            <a:endParaRPr lang="en-US" dirty="0"/>
          </a:p>
        </p:txBody>
      </p:sp>
      <p:sp>
        <p:nvSpPr>
          <p:cNvPr id="5" name="Rounded Rectangle 4"/>
          <p:cNvSpPr/>
          <p:nvPr/>
        </p:nvSpPr>
        <p:spPr>
          <a:xfrm rot="10800000" flipH="1" flipV="1">
            <a:off x="7778840" y="3771257"/>
            <a:ext cx="3348507" cy="12550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2400" b="1" dirty="0" smtClean="0"/>
              <a:t>وحدة السلطة التنفيذية </a:t>
            </a:r>
            <a:endParaRPr lang="en-US" sz="2400" b="1" dirty="0"/>
          </a:p>
        </p:txBody>
      </p:sp>
      <p:sp>
        <p:nvSpPr>
          <p:cNvPr id="6" name="Rounded Rectangle 5"/>
          <p:cNvSpPr/>
          <p:nvPr/>
        </p:nvSpPr>
        <p:spPr>
          <a:xfrm rot="10800000" flipH="1" flipV="1">
            <a:off x="842759" y="3784137"/>
            <a:ext cx="3372655" cy="12550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2400" b="1" dirty="0" smtClean="0"/>
              <a:t>التوازن او الرقابة بين السلطات</a:t>
            </a:r>
            <a:endParaRPr lang="en-US" sz="2400" b="1" dirty="0"/>
          </a:p>
        </p:txBody>
      </p:sp>
      <p:sp>
        <p:nvSpPr>
          <p:cNvPr id="7" name="Rounded Rectangle 6"/>
          <p:cNvSpPr/>
          <p:nvPr/>
        </p:nvSpPr>
        <p:spPr>
          <a:xfrm rot="10800000" flipH="1" flipV="1">
            <a:off x="4294299" y="3784136"/>
            <a:ext cx="3348507" cy="12550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2400" b="1" dirty="0" smtClean="0"/>
              <a:t>الفصل الجامد بين السلطات</a:t>
            </a:r>
            <a:endParaRPr lang="en-US" sz="2400" b="1" dirty="0"/>
          </a:p>
        </p:txBody>
      </p:sp>
      <p:sp>
        <p:nvSpPr>
          <p:cNvPr id="8" name="Down Arrow 7"/>
          <p:cNvSpPr/>
          <p:nvPr/>
        </p:nvSpPr>
        <p:spPr>
          <a:xfrm>
            <a:off x="9208394" y="3065172"/>
            <a:ext cx="393611" cy="579549"/>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Down Arrow 8"/>
          <p:cNvSpPr/>
          <p:nvPr/>
        </p:nvSpPr>
        <p:spPr>
          <a:xfrm>
            <a:off x="2202687" y="3104000"/>
            <a:ext cx="393611" cy="579549"/>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Down Arrow 9"/>
          <p:cNvSpPr/>
          <p:nvPr/>
        </p:nvSpPr>
        <p:spPr>
          <a:xfrm>
            <a:off x="5771746" y="3104000"/>
            <a:ext cx="393611" cy="579549"/>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25226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ar-IQ" sz="2800" b="1" dirty="0"/>
              <a:t>خصائص النظام الرئاسي </a:t>
            </a:r>
            <a:endParaRPr lang="en-US" sz="2800" b="1"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0" indent="0" algn="just" rtl="1">
              <a:buNone/>
            </a:pPr>
            <a:endParaRPr lang="ar-IQ" b="1" dirty="0" smtClean="0"/>
          </a:p>
          <a:p>
            <a:pPr marL="0" indent="0" algn="just" rtl="1">
              <a:buNone/>
            </a:pPr>
            <a:r>
              <a:rPr lang="ar-IQ" b="1" dirty="0" smtClean="0"/>
              <a:t>1. </a:t>
            </a:r>
            <a:r>
              <a:rPr lang="ar-IQ" b="1" dirty="0"/>
              <a:t>. وحدة السلطة التنفيذية : </a:t>
            </a:r>
            <a:r>
              <a:rPr lang="ar-IQ" dirty="0"/>
              <a:t>لم يأخذ النظام الرئاسي بمبدأ ثنائية السلطة التنفيذية كما هو الحال في النظام البرلماني ، وانما اخذ بمبدأ وحدة السلطة التنفيذية وجعلها من اختصاص شخص واحد هو رئيس الجمهورية الذي يقوم بتعيين الوزراء بعد موافقة البرلمان ، وهؤلاء الوزراء مسؤولون امام الرئيس وليس امام الرئيس وليس امام البرلمان ويستمرون في تولي مهامهم ماداموا حائزين على ثقته والعكس صحيح . </a:t>
            </a:r>
            <a:endParaRPr lang="en-US" b="1" dirty="0"/>
          </a:p>
          <a:p>
            <a:pPr marL="0" indent="0" algn="just" rtl="1">
              <a:buNone/>
            </a:pPr>
            <a:endParaRPr lang="en-US" b="1" dirty="0"/>
          </a:p>
        </p:txBody>
      </p:sp>
    </p:spTree>
    <p:extLst>
      <p:ext uri="{BB962C8B-B14F-4D97-AF65-F5344CB8AC3E}">
        <p14:creationId xmlns:p14="http://schemas.microsoft.com/office/powerpoint/2010/main" val="2774027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ar-IQ" sz="2800" b="1" dirty="0" smtClean="0"/>
              <a:t>خصائص النظام الرئاسي </a:t>
            </a:r>
            <a:endParaRPr lang="en-US" sz="2800" b="1"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lgn="just" rtl="1">
              <a:buNone/>
            </a:pPr>
            <a:endParaRPr lang="ar-IQ" b="1" dirty="0"/>
          </a:p>
          <a:p>
            <a:pPr marL="0" indent="0" algn="just" rtl="1">
              <a:buNone/>
            </a:pPr>
            <a:r>
              <a:rPr lang="ar-IQ" b="1" dirty="0" smtClean="0"/>
              <a:t>2. الفصل الجامد او المطلق بين السلطات : </a:t>
            </a:r>
            <a:r>
              <a:rPr lang="ar-IQ" dirty="0" smtClean="0"/>
              <a:t>يقوم النظام الرئاسي على مبدأ الفصل بين السلطات اسوة بالانظمة النيابية الاخرى ومنها النظام البرلماني ، إلا ان هذا الفصل ذا طبيعة خاصة تتمثل بالفصل الجامد او المطلق بين السلطات ، فلايجوز الجمع بين عضوية البرلمان والوزارة ، ولايوجد مايسمى بمبدأ المسؤولية الوزارية امام البرلمان المعروف في النظام البرلماني ومن ثم لايستطيع البرلمان سحب الثقة من الوزارة لان الوزراء مسؤولون امام الرئيس فقط والرئيس غير مسؤول سياسيا امام البرلمان ، ويقابل ذلك عدم استطاعة الرئيس فض اجتماعات البرلمان او تأجيلها ولا حل البرلمان ، وليس للرئيس ان يقترح القوانين ولكن يستطيع بشكل غير مباشر بواسطة الرسالة السنوية التي يوجهها للبرلمان . </a:t>
            </a:r>
            <a:endParaRPr lang="en-US" b="1" dirty="0"/>
          </a:p>
        </p:txBody>
      </p:sp>
    </p:spTree>
    <p:extLst>
      <p:ext uri="{BB962C8B-B14F-4D97-AF65-F5344CB8AC3E}">
        <p14:creationId xmlns:p14="http://schemas.microsoft.com/office/powerpoint/2010/main" val="157704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006" y="721218"/>
            <a:ext cx="10509160" cy="862883"/>
          </a:xfrm>
        </p:spPr>
        <p:style>
          <a:lnRef idx="1">
            <a:schemeClr val="accent1"/>
          </a:lnRef>
          <a:fillRef idx="2">
            <a:schemeClr val="accent1"/>
          </a:fillRef>
          <a:effectRef idx="1">
            <a:schemeClr val="accent1"/>
          </a:effectRef>
          <a:fontRef idx="minor">
            <a:schemeClr val="dk1"/>
          </a:fontRef>
        </p:style>
        <p:txBody>
          <a:bodyPr>
            <a:normAutofit/>
          </a:bodyPr>
          <a:lstStyle/>
          <a:p>
            <a:r>
              <a:rPr lang="ar-IQ" sz="2800" b="1" dirty="0"/>
              <a:t>خصائص النظام الرئاسي </a:t>
            </a:r>
            <a:endParaRPr lang="en-US" sz="2800" b="1" dirty="0"/>
          </a:p>
        </p:txBody>
      </p:sp>
      <p:sp>
        <p:nvSpPr>
          <p:cNvPr id="3" name="Content Placeholder 2"/>
          <p:cNvSpPr>
            <a:spLocks noGrp="1"/>
          </p:cNvSpPr>
          <p:nvPr>
            <p:ph idx="1"/>
          </p:nvPr>
        </p:nvSpPr>
        <p:spPr>
          <a:xfrm>
            <a:off x="850006" y="1687132"/>
            <a:ext cx="10509160" cy="4649274"/>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lgn="just" rtl="1">
              <a:buNone/>
            </a:pPr>
            <a:endParaRPr lang="ar-IQ" b="1" dirty="0"/>
          </a:p>
          <a:p>
            <a:pPr marL="0" indent="0" algn="just" rtl="1">
              <a:buNone/>
            </a:pPr>
            <a:r>
              <a:rPr lang="ar-IQ" b="1" dirty="0" smtClean="0"/>
              <a:t>3</a:t>
            </a:r>
            <a:r>
              <a:rPr lang="ar-IQ" sz="2600" b="1" dirty="0" smtClean="0"/>
              <a:t>. التوازن بين السلطات : </a:t>
            </a:r>
            <a:r>
              <a:rPr lang="ar-IQ" sz="2600" dirty="0" smtClean="0"/>
              <a:t>على الرغم من ان النظام الرئاسي يقوم على اساس الفصل الجامد بين السلطات ، إلا انه حاول ان يضع بعض الكوابح امام جموح اي سلطة من السلطتين التشريعية والتنفيذية ، وظهرت نظرية اخرى الى جانب نظرية الفصل بين السلطات وهي نظرية الرقابة والتوازن والتي تحد من استبداد وتعسف اية سلطة ، اذ من خلالها تستطيع اي سلطة ان تحد من جموح السلطة الاخرى ، وتقوم تلك النظرية على ثلاثة موازنات : </a:t>
            </a:r>
          </a:p>
          <a:p>
            <a:pPr marL="0" indent="0" algn="just" rtl="1">
              <a:buNone/>
            </a:pPr>
            <a:r>
              <a:rPr lang="ar-IQ" sz="2600" b="1" dirty="0" smtClean="0"/>
              <a:t>الاولى : </a:t>
            </a:r>
            <a:r>
              <a:rPr lang="ar-IQ" sz="2600" dirty="0" smtClean="0"/>
              <a:t>اعطاء رئيس الجمهورية حق الاعتراض على القوانين التي يشرعها البرلمان اعتراضا توقيفيا ، اي يستطيع البرلمان التغلب على الاعتراض عند اقرار القانون باغلبية خاصة . </a:t>
            </a:r>
          </a:p>
          <a:p>
            <a:pPr marL="0" indent="0" algn="just" rtl="1">
              <a:buNone/>
            </a:pPr>
            <a:r>
              <a:rPr lang="ar-IQ" sz="2600" b="1" dirty="0" smtClean="0"/>
              <a:t>الثانية : </a:t>
            </a:r>
            <a:r>
              <a:rPr lang="ar-IQ" sz="2600" dirty="0" smtClean="0"/>
              <a:t>الحد من سلطات رئيس الجمهورية فيما يتعلق بتعيين السفراء والوزراء وكبار موظفي الدولة وقضاة المحكمة العليا  من خلال الزام الرئيس بالحصول على موافقة البرلمان فيما يتعلق بالتعيين . </a:t>
            </a:r>
          </a:p>
          <a:p>
            <a:pPr marL="0" indent="0" algn="just" rtl="1">
              <a:buNone/>
            </a:pPr>
            <a:r>
              <a:rPr lang="ar-IQ" sz="2600" b="1" dirty="0" smtClean="0"/>
              <a:t>الثالثة : </a:t>
            </a:r>
            <a:r>
              <a:rPr lang="ar-IQ" sz="2600" dirty="0" smtClean="0"/>
              <a:t>رقابة المحكمة العليا على اعمال السلطتين التشريعية والتنفيذية ، وذلك من خلال الرقابة على دستورية القوانين ، والقرارات التي تصدر عن السلطتين . </a:t>
            </a:r>
            <a:endParaRPr lang="en-US" sz="2600" b="1" dirty="0"/>
          </a:p>
        </p:txBody>
      </p:sp>
    </p:spTree>
    <p:extLst>
      <p:ext uri="{BB962C8B-B14F-4D97-AF65-F5344CB8AC3E}">
        <p14:creationId xmlns:p14="http://schemas.microsoft.com/office/powerpoint/2010/main" val="2122216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6220" y="837127"/>
            <a:ext cx="9750377" cy="5038741"/>
          </a:xfrm>
        </p:spPr>
        <p:style>
          <a:lnRef idx="1">
            <a:schemeClr val="accent2"/>
          </a:lnRef>
          <a:fillRef idx="2">
            <a:schemeClr val="accent2"/>
          </a:fillRef>
          <a:effectRef idx="1">
            <a:schemeClr val="accent2"/>
          </a:effectRef>
          <a:fontRef idx="minor">
            <a:schemeClr val="dk1"/>
          </a:fontRef>
        </p:style>
        <p:txBody>
          <a:bodyPr/>
          <a:lstStyle/>
          <a:p>
            <a:pPr marL="0" indent="0" algn="r" rtl="1">
              <a:buNone/>
            </a:pPr>
            <a:endParaRPr lang="ar-IQ" dirty="0" smtClean="0"/>
          </a:p>
          <a:p>
            <a:pPr marL="0" indent="0" algn="ctr" rtl="1">
              <a:buNone/>
            </a:pPr>
            <a:endParaRPr lang="ar-IQ" dirty="0"/>
          </a:p>
          <a:p>
            <a:pPr marL="0" indent="0" algn="ctr" rtl="1">
              <a:buNone/>
            </a:pPr>
            <a:endParaRPr lang="ar-IQ" dirty="0" smtClean="0"/>
          </a:p>
          <a:p>
            <a:pPr marL="0" indent="0" algn="ctr" rtl="1">
              <a:buNone/>
            </a:pPr>
            <a:endParaRPr lang="ar-IQ" dirty="0"/>
          </a:p>
          <a:p>
            <a:pPr marL="0" indent="0" algn="ctr" rtl="1">
              <a:buNone/>
            </a:pPr>
            <a:r>
              <a:rPr lang="ar-IQ" sz="2800" b="1" dirty="0" smtClean="0"/>
              <a:t>نشكر حسن اصغائكم </a:t>
            </a:r>
            <a:endParaRPr lang="en-US" sz="2800" b="1" dirty="0"/>
          </a:p>
        </p:txBody>
      </p:sp>
      <p:sp>
        <p:nvSpPr>
          <p:cNvPr id="4" name="Flowchart: Direct Access Storage 3"/>
          <p:cNvSpPr/>
          <p:nvPr/>
        </p:nvSpPr>
        <p:spPr>
          <a:xfrm>
            <a:off x="7598536" y="2865549"/>
            <a:ext cx="811369" cy="656823"/>
          </a:xfrm>
          <a:prstGeom prst="flowChartMagneticDrum">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Flowchart: Direct Access Storage 4"/>
          <p:cNvSpPr/>
          <p:nvPr/>
        </p:nvSpPr>
        <p:spPr>
          <a:xfrm>
            <a:off x="3449392" y="2865548"/>
            <a:ext cx="811369" cy="656823"/>
          </a:xfrm>
          <a:prstGeom prst="flowChartMagneticDrum">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868641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107</TotalTime>
  <Words>409</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Garamond</vt:lpstr>
      <vt:lpstr>Times New Roman</vt:lpstr>
      <vt:lpstr>Organic</vt:lpstr>
      <vt:lpstr>PowerPoint Presentation</vt:lpstr>
      <vt:lpstr>المفهوم</vt:lpstr>
      <vt:lpstr>خصائص النظام الرئاسي </vt:lpstr>
      <vt:lpstr>خصائص النظام الرئاسي </vt:lpstr>
      <vt:lpstr>خصائص النظام الرئاسي </vt:lpstr>
      <vt:lpstr>خصائص النظام الرئاسي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23</cp:revision>
  <dcterms:created xsi:type="dcterms:W3CDTF">2020-07-07T22:54:44Z</dcterms:created>
  <dcterms:modified xsi:type="dcterms:W3CDTF">2020-07-11T03:13:37Z</dcterms:modified>
</cp:coreProperties>
</file>