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1" r:id="rId7"/>
    <p:sldId id="262"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2744" y="1751527"/>
            <a:ext cx="7225048" cy="3541690"/>
          </a:xfrm>
        </p:spPr>
        <p:style>
          <a:lnRef idx="3">
            <a:schemeClr val="lt1"/>
          </a:lnRef>
          <a:fillRef idx="1">
            <a:schemeClr val="accent2"/>
          </a:fillRef>
          <a:effectRef idx="1">
            <a:schemeClr val="accent2"/>
          </a:effectRef>
          <a:fontRef idx="minor">
            <a:schemeClr val="lt1"/>
          </a:fontRef>
        </p:style>
        <p:txBody>
          <a:bodyPr/>
          <a:lstStyle/>
          <a:p>
            <a:endParaRPr lang="en-US" dirty="0"/>
          </a:p>
        </p:txBody>
      </p:sp>
      <p:sp>
        <p:nvSpPr>
          <p:cNvPr id="4" name="Rounded Rectangle 3"/>
          <p:cNvSpPr/>
          <p:nvPr/>
        </p:nvSpPr>
        <p:spPr>
          <a:xfrm>
            <a:off x="5560215" y="2678806"/>
            <a:ext cx="4047424" cy="18030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800" b="1" dirty="0" smtClean="0"/>
              <a:t>المحاضرة السادسة عشر</a:t>
            </a:r>
          </a:p>
          <a:p>
            <a:pPr algn="ctr" rtl="1"/>
            <a:r>
              <a:rPr lang="ar-IQ" sz="2800" b="1" dirty="0" smtClean="0"/>
              <a:t>الاحزاب السياسية </a:t>
            </a:r>
          </a:p>
          <a:p>
            <a:pPr algn="ctr" rtl="1"/>
            <a:r>
              <a:rPr lang="ar-IQ" sz="2800" b="1" dirty="0" smtClean="0"/>
              <a:t>(مفهومها ، عناصرها)</a:t>
            </a:r>
            <a:endParaRPr lang="en-US" sz="2800" b="1" dirty="0"/>
          </a:p>
        </p:txBody>
      </p:sp>
      <p:sp>
        <p:nvSpPr>
          <p:cNvPr id="5" name="Rounded Rectangle 4"/>
          <p:cNvSpPr/>
          <p:nvPr/>
        </p:nvSpPr>
        <p:spPr>
          <a:xfrm>
            <a:off x="2601532" y="2678806"/>
            <a:ext cx="2829895" cy="18030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800" b="1" dirty="0" smtClean="0"/>
              <a:t>اعداد</a:t>
            </a:r>
          </a:p>
          <a:p>
            <a:pPr algn="ctr"/>
            <a:r>
              <a:rPr lang="ar-IQ" sz="2800" b="1" dirty="0" smtClean="0"/>
              <a:t>أ.م.د. ايمان الصافي </a:t>
            </a:r>
            <a:endParaRPr lang="en-US" sz="2800" b="1" dirty="0"/>
          </a:p>
        </p:txBody>
      </p:sp>
    </p:spTree>
    <p:extLst>
      <p:ext uri="{BB962C8B-B14F-4D97-AF65-F5344CB8AC3E}">
        <p14:creationId xmlns:p14="http://schemas.microsoft.com/office/powerpoint/2010/main" val="266921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ar-IQ" sz="2800" b="1" dirty="0" smtClean="0">
                <a:solidFill>
                  <a:schemeClr val="tx1"/>
                </a:solidFill>
              </a:rPr>
              <a:t>مفهوم الاحزاب السياسية </a:t>
            </a:r>
            <a:endParaRPr lang="en-US" sz="2800" b="1" dirty="0">
              <a:solidFill>
                <a:schemeClr val="tx1"/>
              </a:solidFill>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just" rtl="1">
              <a:buNone/>
            </a:pPr>
            <a:endParaRPr lang="ar-IQ" dirty="0" smtClean="0"/>
          </a:p>
          <a:p>
            <a:pPr marL="0" indent="0" algn="just" rtl="1">
              <a:buNone/>
            </a:pPr>
            <a:r>
              <a:rPr lang="ar-IQ" dirty="0"/>
              <a:t> </a:t>
            </a:r>
            <a:r>
              <a:rPr lang="ar-IQ" dirty="0" smtClean="0"/>
              <a:t>  لم يتفق الفقهاء على تعريف جامع مانع للحزب السياسي ، وذلك لاختلافهم في تحديد العنصر الاساسي الذي يقوم عليه الحزب ، ولذلك يلاحظ تعدد التعريفات وتنوعها مع اتفاق الجميع على ان الهدف الاساسي لاي حزب الوصول الى السلطة . </a:t>
            </a:r>
          </a:p>
          <a:p>
            <a:pPr marL="0" indent="0" algn="just" rtl="1">
              <a:buNone/>
            </a:pPr>
            <a:r>
              <a:rPr lang="ar-IQ" dirty="0"/>
              <a:t> </a:t>
            </a:r>
            <a:r>
              <a:rPr lang="ar-IQ" dirty="0" smtClean="0"/>
              <a:t> وعليه يمكن تعريف الحزب على انه : جماعة من الافراد تربطهم مصالح ومبادىء مشتركة في ظل اطار منظم لغرض الوصول الى السلطة او المشاركة فيها لتحقيق اهدافهم خدمة للصالح العام ومن خلال الوسائل الدستورية . </a:t>
            </a:r>
            <a:endParaRPr lang="en-US" dirty="0"/>
          </a:p>
        </p:txBody>
      </p:sp>
    </p:spTree>
    <p:extLst>
      <p:ext uri="{BB962C8B-B14F-4D97-AF65-F5344CB8AC3E}">
        <p14:creationId xmlns:p14="http://schemas.microsoft.com/office/powerpoint/2010/main" val="127332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endParaRPr lang="en-US" sz="2800" b="1" dirty="0">
              <a:solidFill>
                <a:schemeClr val="tx1"/>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r" rtl="1">
              <a:buNone/>
            </a:pPr>
            <a:endParaRPr lang="ar-IQ" dirty="0"/>
          </a:p>
          <a:p>
            <a:pPr marL="0" indent="0" algn="r" rtl="1">
              <a:buNone/>
            </a:pPr>
            <a:r>
              <a:rPr lang="ar-IQ" dirty="0" smtClean="0"/>
              <a:t>   </a:t>
            </a:r>
            <a:endParaRPr lang="en-US" dirty="0"/>
          </a:p>
        </p:txBody>
      </p:sp>
      <p:sp>
        <p:nvSpPr>
          <p:cNvPr id="4" name="Rounded Rectangle 3"/>
          <p:cNvSpPr/>
          <p:nvPr/>
        </p:nvSpPr>
        <p:spPr>
          <a:xfrm>
            <a:off x="7894749" y="4216400"/>
            <a:ext cx="2768958" cy="11075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العضوية</a:t>
            </a:r>
            <a:endParaRPr lang="en-US" sz="2400" b="1" dirty="0"/>
          </a:p>
        </p:txBody>
      </p:sp>
      <p:sp>
        <p:nvSpPr>
          <p:cNvPr id="5" name="Rounded Rectangle 4"/>
          <p:cNvSpPr/>
          <p:nvPr/>
        </p:nvSpPr>
        <p:spPr>
          <a:xfrm>
            <a:off x="1528291" y="4216398"/>
            <a:ext cx="2768958" cy="11075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الايديولوجية</a:t>
            </a:r>
            <a:endParaRPr lang="en-US" sz="2400" b="1" dirty="0"/>
          </a:p>
        </p:txBody>
      </p:sp>
      <p:sp>
        <p:nvSpPr>
          <p:cNvPr id="6" name="Rounded Rectangle 5"/>
          <p:cNvSpPr/>
          <p:nvPr/>
        </p:nvSpPr>
        <p:spPr>
          <a:xfrm>
            <a:off x="4711520" y="4216399"/>
            <a:ext cx="2768958" cy="11075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التنظيم الحزبي</a:t>
            </a:r>
            <a:endParaRPr lang="en-US" sz="2400" b="1" dirty="0"/>
          </a:p>
        </p:txBody>
      </p:sp>
      <p:sp>
        <p:nvSpPr>
          <p:cNvPr id="7" name="Down Arrow 6"/>
          <p:cNvSpPr/>
          <p:nvPr/>
        </p:nvSpPr>
        <p:spPr>
          <a:xfrm>
            <a:off x="9079605" y="3554569"/>
            <a:ext cx="399245" cy="52636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Down Arrow 8"/>
          <p:cNvSpPr/>
          <p:nvPr/>
        </p:nvSpPr>
        <p:spPr>
          <a:xfrm>
            <a:off x="2713147" y="3554569"/>
            <a:ext cx="399245" cy="52636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Down Arrow 9"/>
          <p:cNvSpPr/>
          <p:nvPr/>
        </p:nvSpPr>
        <p:spPr>
          <a:xfrm>
            <a:off x="5896376" y="3554567"/>
            <a:ext cx="399245" cy="52636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ounded Rectangle 10"/>
          <p:cNvSpPr/>
          <p:nvPr/>
        </p:nvSpPr>
        <p:spPr>
          <a:xfrm>
            <a:off x="4013912" y="1130359"/>
            <a:ext cx="4164171" cy="10629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2800" b="1" dirty="0">
                <a:solidFill>
                  <a:schemeClr val="tx1"/>
                </a:solidFill>
              </a:rPr>
              <a:t>عناصر الاحزاب السياسية </a:t>
            </a:r>
            <a:endParaRPr lang="en-US" sz="2800" b="1" dirty="0"/>
          </a:p>
        </p:txBody>
      </p:sp>
    </p:spTree>
    <p:extLst>
      <p:ext uri="{BB962C8B-B14F-4D97-AF65-F5344CB8AC3E}">
        <p14:creationId xmlns:p14="http://schemas.microsoft.com/office/powerpoint/2010/main" val="257176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8797"/>
            <a:ext cx="9601196" cy="1065609"/>
          </a:xfrm>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smtClean="0">
                <a:solidFill>
                  <a:schemeClr val="tx1"/>
                </a:solidFill>
              </a:rPr>
              <a:t>اولا : العضوية </a:t>
            </a:r>
            <a:endParaRPr lang="en-US" sz="2800" b="1" dirty="0">
              <a:solidFill>
                <a:schemeClr val="tx1"/>
              </a:solidFill>
            </a:endParaRPr>
          </a:p>
        </p:txBody>
      </p:sp>
      <p:sp>
        <p:nvSpPr>
          <p:cNvPr id="3" name="Content Placeholder 2"/>
          <p:cNvSpPr>
            <a:spLocks noGrp="1"/>
          </p:cNvSpPr>
          <p:nvPr>
            <p:ph idx="1"/>
          </p:nvPr>
        </p:nvSpPr>
        <p:spPr>
          <a:xfrm>
            <a:off x="1295401" y="1874351"/>
            <a:ext cx="9601196" cy="3805231"/>
          </a:xfrm>
        </p:spPr>
        <p:style>
          <a:lnRef idx="1">
            <a:schemeClr val="accent2"/>
          </a:lnRef>
          <a:fillRef idx="2">
            <a:schemeClr val="accent2"/>
          </a:fillRef>
          <a:effectRef idx="1">
            <a:schemeClr val="accent2"/>
          </a:effectRef>
          <a:fontRef idx="minor">
            <a:schemeClr val="dk1"/>
          </a:fontRef>
        </p:style>
        <p:txBody>
          <a:bodyPr/>
          <a:lstStyle/>
          <a:p>
            <a:pPr marL="0" indent="0" algn="just" rtl="1">
              <a:buNone/>
            </a:pPr>
            <a:endParaRPr lang="ar-IQ" dirty="0"/>
          </a:p>
          <a:p>
            <a:pPr marL="0" indent="0" algn="just" rtl="1">
              <a:buNone/>
            </a:pPr>
            <a:r>
              <a:rPr lang="ar-IQ" dirty="0"/>
              <a:t> </a:t>
            </a:r>
            <a:r>
              <a:rPr lang="ar-IQ" dirty="0" smtClean="0"/>
              <a:t>    ان الحزب جماعة من الافراد تتمثل بعدد من الاعضاء ينتمون للحزب وهم اساس وجوده ومن مقومات استمراره ، حيث لاوجود للحزب دون اعضاء منتمين اليه ، ينفذون خططه وبرامجه وبصرف النظر عن مقدار عددهم قلوا أم كثروا ، ولكن من الافضل والمفيد ان يكون عددهم كافيا لادارة  لادارة شؤون الحزب وتغطية نشاطاته ، مع ملاحظة تباين الاحزاب في مسألة السعي لزيادة عدد الاعضاء فيها ، فالاحزاب الهيكلية لاتميل الى زيادة عدد اعضائها الى اكثر مما يتطلبه الهيكل العام للحزب ، في حين ان الاحزاب الجماهيرية تتجه عكس ذلك . </a:t>
            </a:r>
            <a:endParaRPr lang="en-US" dirty="0"/>
          </a:p>
        </p:txBody>
      </p:sp>
    </p:spTree>
    <p:extLst>
      <p:ext uri="{BB962C8B-B14F-4D97-AF65-F5344CB8AC3E}">
        <p14:creationId xmlns:p14="http://schemas.microsoft.com/office/powerpoint/2010/main" val="2554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6546"/>
            <a:ext cx="9601196" cy="1303867"/>
          </a:xfrm>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a:solidFill>
                  <a:schemeClr val="tx1"/>
                </a:solidFill>
              </a:rPr>
              <a:t>اولا : العضوية </a:t>
            </a:r>
            <a:endParaRPr lang="en-US" sz="2800" dirty="0"/>
          </a:p>
        </p:txBody>
      </p:sp>
      <p:sp>
        <p:nvSpPr>
          <p:cNvPr id="3" name="Content Placeholder 2"/>
          <p:cNvSpPr>
            <a:spLocks noGrp="1"/>
          </p:cNvSpPr>
          <p:nvPr>
            <p:ph idx="1"/>
          </p:nvPr>
        </p:nvSpPr>
        <p:spPr>
          <a:xfrm>
            <a:off x="1295401" y="2101163"/>
            <a:ext cx="9601196" cy="3990544"/>
          </a:xfrm>
        </p:spPr>
        <p:style>
          <a:lnRef idx="1">
            <a:schemeClr val="accent5"/>
          </a:lnRef>
          <a:fillRef idx="2">
            <a:schemeClr val="accent5"/>
          </a:fillRef>
          <a:effectRef idx="1">
            <a:schemeClr val="accent5"/>
          </a:effectRef>
          <a:fontRef idx="minor">
            <a:schemeClr val="dk1"/>
          </a:fontRef>
        </p:style>
        <p:txBody>
          <a:bodyPr/>
          <a:lstStyle/>
          <a:p>
            <a:pPr marL="0" indent="0" algn="just" rtl="1">
              <a:buNone/>
            </a:pPr>
            <a:endParaRPr lang="ar-IQ" dirty="0" smtClean="0"/>
          </a:p>
          <a:p>
            <a:pPr marL="0" indent="0" algn="just" rtl="1">
              <a:buNone/>
            </a:pPr>
            <a:r>
              <a:rPr lang="ar-IQ" dirty="0"/>
              <a:t> </a:t>
            </a:r>
            <a:r>
              <a:rPr lang="ar-IQ" dirty="0" smtClean="0"/>
              <a:t>  وعليه يمكن تعريق العضو الحزبي : </a:t>
            </a:r>
          </a:p>
          <a:p>
            <a:pPr marL="0" indent="0" algn="just" rtl="1">
              <a:buNone/>
            </a:pPr>
            <a:r>
              <a:rPr lang="ar-IQ" dirty="0" smtClean="0"/>
              <a:t>       </a:t>
            </a:r>
            <a:r>
              <a:rPr lang="ar-IQ" dirty="0" smtClean="0"/>
              <a:t>  </a:t>
            </a:r>
            <a:r>
              <a:rPr lang="ar-IQ" b="1" dirty="0" smtClean="0"/>
              <a:t>وفقا لمفهوم الاحزاب الهيكلية على انه : </a:t>
            </a:r>
            <a:r>
              <a:rPr lang="ar-IQ" dirty="0" smtClean="0"/>
              <a:t>( الشخص الذي يؤيد سياسة الحزب وافكاره لاعتقاده بصوابه ، وهذا مايدفعه لاعطاء صوته الى مرشحي الحزب في الانتخابات ) . </a:t>
            </a:r>
          </a:p>
          <a:p>
            <a:pPr marL="0" indent="0" algn="just" rtl="1">
              <a:buNone/>
            </a:pPr>
            <a:endParaRPr lang="ar-IQ" b="1" dirty="0"/>
          </a:p>
          <a:p>
            <a:pPr marL="0" indent="0" algn="just" rtl="1">
              <a:buNone/>
            </a:pPr>
            <a:r>
              <a:rPr lang="ar-IQ" b="1" dirty="0" smtClean="0"/>
              <a:t>       </a:t>
            </a:r>
            <a:r>
              <a:rPr lang="ar-IQ" b="1" dirty="0" smtClean="0"/>
              <a:t> وفقا </a:t>
            </a:r>
            <a:r>
              <a:rPr lang="ar-IQ" b="1" dirty="0" smtClean="0"/>
              <a:t>لمفهوم الاحزاب الجماهيرية على انه : </a:t>
            </a:r>
            <a:r>
              <a:rPr lang="ar-IQ" dirty="0" smtClean="0"/>
              <a:t>( الشخص الذي ينتمي الى الحزب ويؤمن بصواب مبادئه وافكاره ويدفع بدل الاشتراك بصورة منتظمة ، وحصل على صفة العضوية بعد توافر شروطها فيه وفقا لما يقرره النظام الداخلي للحزب ) . </a:t>
            </a:r>
            <a:endParaRPr lang="en-US" b="1" dirty="0"/>
          </a:p>
        </p:txBody>
      </p:sp>
      <p:sp>
        <p:nvSpPr>
          <p:cNvPr id="4" name="5-Point Star 3"/>
          <p:cNvSpPr/>
          <p:nvPr/>
        </p:nvSpPr>
        <p:spPr>
          <a:xfrm>
            <a:off x="10238705" y="3219719"/>
            <a:ext cx="347730" cy="33485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5-Point Star 4"/>
          <p:cNvSpPr/>
          <p:nvPr/>
        </p:nvSpPr>
        <p:spPr>
          <a:xfrm>
            <a:off x="10296661" y="4505700"/>
            <a:ext cx="347730" cy="33485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69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62" y="502276"/>
            <a:ext cx="10457645" cy="940158"/>
          </a:xfrm>
        </p:spPr>
        <p:style>
          <a:lnRef idx="3">
            <a:schemeClr val="lt1"/>
          </a:lnRef>
          <a:fillRef idx="1">
            <a:schemeClr val="accent6"/>
          </a:fillRef>
          <a:effectRef idx="1">
            <a:schemeClr val="accent6"/>
          </a:effectRef>
          <a:fontRef idx="minor">
            <a:schemeClr val="lt1"/>
          </a:fontRef>
        </p:style>
        <p:txBody>
          <a:bodyPr>
            <a:normAutofit/>
          </a:bodyPr>
          <a:lstStyle/>
          <a:p>
            <a:r>
              <a:rPr lang="ar-IQ" sz="2800" b="1" dirty="0" smtClean="0">
                <a:solidFill>
                  <a:schemeClr val="tx1"/>
                </a:solidFill>
              </a:rPr>
              <a:t>ثانيا : التنظيم الحزبي </a:t>
            </a:r>
            <a:endParaRPr lang="en-US" sz="2800" b="1" dirty="0">
              <a:solidFill>
                <a:schemeClr val="tx1"/>
              </a:solidFill>
            </a:endParaRPr>
          </a:p>
        </p:txBody>
      </p:sp>
      <p:sp>
        <p:nvSpPr>
          <p:cNvPr id="3" name="Content Placeholder 2"/>
          <p:cNvSpPr>
            <a:spLocks noGrp="1"/>
          </p:cNvSpPr>
          <p:nvPr>
            <p:ph idx="1"/>
          </p:nvPr>
        </p:nvSpPr>
        <p:spPr>
          <a:xfrm>
            <a:off x="875762" y="1571221"/>
            <a:ext cx="10457645" cy="4610638"/>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rtl="1">
              <a:buNone/>
            </a:pPr>
            <a:endParaRPr lang="ar-IQ" dirty="0"/>
          </a:p>
          <a:p>
            <a:pPr marL="0" indent="0" algn="just" rtl="1">
              <a:buNone/>
            </a:pPr>
            <a:r>
              <a:rPr lang="ar-IQ" dirty="0"/>
              <a:t> </a:t>
            </a:r>
            <a:r>
              <a:rPr lang="ar-IQ" dirty="0" smtClean="0"/>
              <a:t>  يعد التنظيم الحزبي من العناصر الجوهرية والمهمة لغرض بناء الحزب وديمومته ، ولايمكن انكار وجود عنصر التنظيم لدى اي حزب سياسي في الوقت الحاضر ، لان الحزب الذي يفتقر الى التنظيم لايمكن اعتباره حزبا سياسيا وانما يعد جماعة من الجماعات ذات المصلحة الخاصة كجماعة الضغط مثلا . </a:t>
            </a:r>
          </a:p>
          <a:p>
            <a:pPr marL="0" indent="0" algn="just" rtl="1">
              <a:buNone/>
            </a:pPr>
            <a:r>
              <a:rPr lang="ar-IQ" dirty="0"/>
              <a:t> </a:t>
            </a:r>
            <a:r>
              <a:rPr lang="ar-IQ" dirty="0" smtClean="0"/>
              <a:t> ومهمة التنظيم تتركز في البناء الداخلي للحزب من حيث بيان شروط الانتماء للحزب والالتزامات التي تترتب على المنتمي وكيفية عقد المؤتمرات الحزبية واختيار قادة الحزب والضوابط التي تنظم العلاقات بين القواعد والقيادة وكيفية اتخاذ القرارات ، ومع القول باهمية عنصر التنظيم لاي حزب سياسي ، إلا ان تلك الاهمية تختلف من حزب لاخر ، ففي حين تعطي الاحزاب الجماهيرية اهمية بالغة للتنظيم لاغنى عنه في عملها  الواقعي ، لاتولي الاحزاب الهيكلية لعنصر التنظيم اي اهمية فهي لاتسعى الى ضم الافراد الى صفوفها بقدر ماتسعى الى اقناعهم بافضلية مبادئها وافكارها ومن ثم ضرورة تأييد مرشحيها في الانتخابات . </a:t>
            </a:r>
            <a:endParaRPr lang="en-US" dirty="0"/>
          </a:p>
        </p:txBody>
      </p:sp>
    </p:spTree>
    <p:extLst>
      <p:ext uri="{BB962C8B-B14F-4D97-AF65-F5344CB8AC3E}">
        <p14:creationId xmlns:p14="http://schemas.microsoft.com/office/powerpoint/2010/main" val="82983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8797"/>
            <a:ext cx="9601196" cy="1303867"/>
          </a:xfrm>
        </p:spPr>
        <p:style>
          <a:lnRef idx="3">
            <a:schemeClr val="lt1"/>
          </a:lnRef>
          <a:fillRef idx="1">
            <a:schemeClr val="accent5"/>
          </a:fillRef>
          <a:effectRef idx="1">
            <a:schemeClr val="accent5"/>
          </a:effectRef>
          <a:fontRef idx="minor">
            <a:schemeClr val="lt1"/>
          </a:fontRef>
        </p:style>
        <p:txBody>
          <a:bodyPr>
            <a:normAutofit/>
          </a:bodyPr>
          <a:lstStyle/>
          <a:p>
            <a:r>
              <a:rPr lang="ar-IQ" sz="2800" b="1" dirty="0" smtClean="0">
                <a:solidFill>
                  <a:schemeClr val="tx1"/>
                </a:solidFill>
              </a:rPr>
              <a:t>ثالثا : الايديولوجية</a:t>
            </a:r>
            <a:endParaRPr lang="en-US" sz="2800" b="1" dirty="0">
              <a:solidFill>
                <a:schemeClr val="tx1"/>
              </a:solidFill>
            </a:endParaRPr>
          </a:p>
        </p:txBody>
      </p:sp>
      <p:sp>
        <p:nvSpPr>
          <p:cNvPr id="3" name="Content Placeholder 2"/>
          <p:cNvSpPr>
            <a:spLocks noGrp="1"/>
          </p:cNvSpPr>
          <p:nvPr>
            <p:ph idx="1"/>
          </p:nvPr>
        </p:nvSpPr>
        <p:spPr>
          <a:xfrm>
            <a:off x="1295401" y="2106172"/>
            <a:ext cx="9601196" cy="3998414"/>
          </a:xfrm>
        </p:spPr>
        <p:style>
          <a:lnRef idx="1">
            <a:schemeClr val="accent6"/>
          </a:lnRef>
          <a:fillRef idx="2">
            <a:schemeClr val="accent6"/>
          </a:fillRef>
          <a:effectRef idx="1">
            <a:schemeClr val="accent6"/>
          </a:effectRef>
          <a:fontRef idx="minor">
            <a:schemeClr val="dk1"/>
          </a:fontRef>
        </p:style>
        <p:txBody>
          <a:bodyPr/>
          <a:lstStyle/>
          <a:p>
            <a:pPr marL="0" indent="0" algn="r" rtl="1">
              <a:buNone/>
            </a:pPr>
            <a:endParaRPr lang="ar-IQ" dirty="0"/>
          </a:p>
          <a:p>
            <a:pPr marL="0" indent="0" algn="just" rtl="1">
              <a:buNone/>
            </a:pPr>
            <a:r>
              <a:rPr lang="ar-IQ" dirty="0"/>
              <a:t> </a:t>
            </a:r>
            <a:r>
              <a:rPr lang="ar-IQ" dirty="0" smtClean="0"/>
              <a:t>  تعرف الايديولوجية بكونها ( حصيلة فكرية تقوم على تصوير شامل للوجود ، اي لما هو كأن او سيكون ، وتنبثق من مجموعة من العقائد والقيم المتصلة بتراث حضاري معين ، فترسم اطار حركة جماعة معينة وتحدد لها معالم اهدافها ) . </a:t>
            </a:r>
          </a:p>
          <a:p>
            <a:pPr marL="0" indent="0" algn="just" rtl="1">
              <a:buNone/>
            </a:pPr>
            <a:r>
              <a:rPr lang="ar-IQ" dirty="0"/>
              <a:t> </a:t>
            </a:r>
            <a:r>
              <a:rPr lang="ar-IQ" dirty="0" smtClean="0"/>
              <a:t> وتأسيسا على ما تقدم نستطيع القول باهمية وجود ايديولوجية لدى اي حزب سياسي حيث تكون المرشد له في تحقيق اهدافه عند وصوله الى السلطة ، وهذه الايديولوجية هي التي تميز بين الاحزاب ايضا وهي العامل الحاسم في تحديد اختيار الافراد لهذا الحزب او ذاك ايمانا منهم بتلك الافكار والقيم التي يسعى الحزب الى تحقيقها . </a:t>
            </a:r>
            <a:endParaRPr lang="en-US" dirty="0"/>
          </a:p>
        </p:txBody>
      </p:sp>
    </p:spTree>
    <p:extLst>
      <p:ext uri="{BB962C8B-B14F-4D97-AF65-F5344CB8AC3E}">
        <p14:creationId xmlns:p14="http://schemas.microsoft.com/office/powerpoint/2010/main" val="227694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24248"/>
            <a:ext cx="9601196" cy="5051620"/>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ar-IQ" dirty="0" smtClean="0"/>
          </a:p>
          <a:p>
            <a:pPr marL="0" indent="0" algn="ctr">
              <a:buNone/>
            </a:pPr>
            <a:endParaRPr lang="ar-IQ" dirty="0"/>
          </a:p>
          <a:p>
            <a:pPr marL="0" indent="0" algn="ctr">
              <a:buNone/>
            </a:pPr>
            <a:endParaRPr lang="ar-IQ" dirty="0" smtClean="0"/>
          </a:p>
          <a:p>
            <a:pPr marL="0" indent="0" algn="ctr">
              <a:buNone/>
            </a:pPr>
            <a:endParaRPr lang="ar-IQ" dirty="0"/>
          </a:p>
          <a:p>
            <a:pPr marL="0" indent="0" algn="ctr">
              <a:buNone/>
            </a:pPr>
            <a:r>
              <a:rPr lang="ar-IQ" sz="2800" b="1" dirty="0" smtClean="0"/>
              <a:t>نشكر حسن اصغائكم</a:t>
            </a:r>
          </a:p>
        </p:txBody>
      </p:sp>
      <p:sp>
        <p:nvSpPr>
          <p:cNvPr id="4" name="Flowchart: Direct Access Storage 3"/>
          <p:cNvSpPr/>
          <p:nvPr/>
        </p:nvSpPr>
        <p:spPr>
          <a:xfrm>
            <a:off x="7598535" y="2783383"/>
            <a:ext cx="1017431" cy="746975"/>
          </a:xfrm>
          <a:prstGeom prst="flowChartMagneticDrum">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2800" b="1" dirty="0" smtClean="0"/>
              <a:t>      </a:t>
            </a:r>
            <a:endParaRPr lang="en-US" sz="2800" b="1" dirty="0"/>
          </a:p>
        </p:txBody>
      </p:sp>
      <p:sp>
        <p:nvSpPr>
          <p:cNvPr id="5" name="Flowchart: Direct Access Storage 4"/>
          <p:cNvSpPr/>
          <p:nvPr/>
        </p:nvSpPr>
        <p:spPr>
          <a:xfrm>
            <a:off x="3571204" y="2783382"/>
            <a:ext cx="1017431" cy="746975"/>
          </a:xfrm>
          <a:prstGeom prst="flowChartMagneticDrum">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18798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TotalTime>
  <Words>529</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Times New Roman</vt:lpstr>
      <vt:lpstr>Organic</vt:lpstr>
      <vt:lpstr>PowerPoint Presentation</vt:lpstr>
      <vt:lpstr>مفهوم الاحزاب السياسية </vt:lpstr>
      <vt:lpstr>PowerPoint Presentation</vt:lpstr>
      <vt:lpstr>اولا : العضوية </vt:lpstr>
      <vt:lpstr>اولا : العضوية </vt:lpstr>
      <vt:lpstr>ثانيا : التنظيم الحزبي </vt:lpstr>
      <vt:lpstr>ثالثا : الايديولوجية</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22</cp:revision>
  <dcterms:created xsi:type="dcterms:W3CDTF">2020-07-12T17:03:31Z</dcterms:created>
  <dcterms:modified xsi:type="dcterms:W3CDTF">2020-07-13T00:50:14Z</dcterms:modified>
</cp:coreProperties>
</file>