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8"/>
  </p:notesMasterIdLst>
  <p:sldIdLst>
    <p:sldId id="264" r:id="rId2"/>
    <p:sldId id="257" r:id="rId3"/>
    <p:sldId id="272" r:id="rId4"/>
    <p:sldId id="276" r:id="rId5"/>
    <p:sldId id="273" r:id="rId6"/>
    <p:sldId id="274" r:id="rId7"/>
  </p:sldIdLst>
  <p:sldSz cx="9144000" cy="5143500" type="screen16x9"/>
  <p:notesSz cx="6858000" cy="9144000"/>
  <p:embeddedFontLst>
    <p:embeddedFont>
      <p:font typeface="Muli" panose="020B0604020202020204" charset="0"/>
      <p:regular r:id="rId9"/>
      <p:italic r:id="rId10"/>
    </p:embeddedFont>
    <p:embeddedFont>
      <p:font typeface="Raleway" pitchFamily="2" charset="0"/>
      <p:regular r:id="rId11"/>
      <p:bold r:id="rId12"/>
      <p:italic r:id="rId13"/>
      <p:boldItalic r:id="rId14"/>
    </p:embeddedFont>
    <p:embeddedFont>
      <p:font typeface="Staatliches" pitchFamily="2"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50C52D-48C9-4CC8-BB6B-68B029D9B6C5}">
  <a:tblStyle styleId="{E450C52D-48C9-4CC8-BB6B-68B029D9B6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534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59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030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709775" y="1399650"/>
            <a:ext cx="74349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AutoNum type="arabicPeriod"/>
              <a:defRPr sz="1200"/>
            </a:lvl1pPr>
            <a:lvl2pPr marL="914400" lvl="1" indent="-304800" rtl="0">
              <a:spcBef>
                <a:spcPts val="1600"/>
              </a:spcBef>
              <a:spcAft>
                <a:spcPts val="0"/>
              </a:spcAft>
              <a:buClr>
                <a:schemeClr val="dk1"/>
              </a:buClr>
              <a:buSzPts val="1200"/>
              <a:buFont typeface="Muli"/>
              <a:buAutoNum type="alphaLcPeriod"/>
              <a:defRPr sz="1200"/>
            </a:lvl2pPr>
            <a:lvl3pPr marL="1371600" lvl="2" indent="-304800" rtl="0">
              <a:spcBef>
                <a:spcPts val="1600"/>
              </a:spcBef>
              <a:spcAft>
                <a:spcPts val="0"/>
              </a:spcAft>
              <a:buClr>
                <a:schemeClr val="dk1"/>
              </a:buClr>
              <a:buSzPts val="1200"/>
              <a:buFont typeface="Muli"/>
              <a:buAutoNum type="romanLcPeriod"/>
              <a:defRPr sz="1200"/>
            </a:lvl3pPr>
            <a:lvl4pPr marL="1828800" lvl="3" indent="-304800" rtl="0">
              <a:spcBef>
                <a:spcPts val="1600"/>
              </a:spcBef>
              <a:spcAft>
                <a:spcPts val="0"/>
              </a:spcAft>
              <a:buClr>
                <a:schemeClr val="dk1"/>
              </a:buClr>
              <a:buSzPts val="1200"/>
              <a:buFont typeface="Muli"/>
              <a:buAutoNum type="arabicPeriod"/>
              <a:defRPr sz="1200"/>
            </a:lvl4pPr>
            <a:lvl5pPr marL="2286000" lvl="4" indent="-304800" rtl="0">
              <a:spcBef>
                <a:spcPts val="1600"/>
              </a:spcBef>
              <a:spcAft>
                <a:spcPts val="0"/>
              </a:spcAft>
              <a:buClr>
                <a:schemeClr val="dk1"/>
              </a:buClr>
              <a:buSzPts val="1200"/>
              <a:buFont typeface="Muli"/>
              <a:buAutoNum type="alphaLcPeriod"/>
              <a:defRPr sz="1200"/>
            </a:lvl5pPr>
            <a:lvl6pPr marL="2743200" lvl="5" indent="-304800" rtl="0">
              <a:spcBef>
                <a:spcPts val="1600"/>
              </a:spcBef>
              <a:spcAft>
                <a:spcPts val="0"/>
              </a:spcAft>
              <a:buClr>
                <a:schemeClr val="dk1"/>
              </a:buClr>
              <a:buSzPts val="1200"/>
              <a:buFont typeface="Muli"/>
              <a:buAutoNum type="romanLcPeriod"/>
              <a:defRPr sz="1200"/>
            </a:lvl6pPr>
            <a:lvl7pPr marL="3200400" lvl="6" indent="-304800" rtl="0">
              <a:spcBef>
                <a:spcPts val="1600"/>
              </a:spcBef>
              <a:spcAft>
                <a:spcPts val="0"/>
              </a:spcAft>
              <a:buClr>
                <a:schemeClr val="dk1"/>
              </a:buClr>
              <a:buSzPts val="1200"/>
              <a:buFont typeface="Muli"/>
              <a:buAutoNum type="arabicPeriod"/>
              <a:defRPr sz="1200"/>
            </a:lvl7pPr>
            <a:lvl8pPr marL="3657600" lvl="7" indent="-304800" rtl="0">
              <a:spcBef>
                <a:spcPts val="1600"/>
              </a:spcBef>
              <a:spcAft>
                <a:spcPts val="0"/>
              </a:spcAft>
              <a:buClr>
                <a:schemeClr val="dk1"/>
              </a:buClr>
              <a:buSzPts val="1200"/>
              <a:buFont typeface="Muli"/>
              <a:buAutoNum type="alphaLcPeriod"/>
              <a:defRPr sz="1200"/>
            </a:lvl8pPr>
            <a:lvl9pPr marL="4114800" lvl="8" indent="-304800" rtl="0">
              <a:spcBef>
                <a:spcPts val="1600"/>
              </a:spcBef>
              <a:spcAft>
                <a:spcPts val="1600"/>
              </a:spcAft>
              <a:buClr>
                <a:schemeClr val="dk1"/>
              </a:buClr>
              <a:buSzPts val="1200"/>
              <a:buFont typeface="Muli"/>
              <a:buAutoNum type="romanLcPeriod"/>
              <a:defRPr sz="1200"/>
            </a:lvl9pPr>
          </a:lstStyle>
          <a:p>
            <a:endParaRPr/>
          </a:p>
        </p:txBody>
      </p:sp>
      <p:sp>
        <p:nvSpPr>
          <p:cNvPr id="20" name="Google Shape;20;p4"/>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39"/>
        <p:cNvGrpSpPr/>
        <p:nvPr/>
      </p:nvGrpSpPr>
      <p:grpSpPr>
        <a:xfrm>
          <a:off x="0" y="0"/>
          <a:ext cx="0" cy="0"/>
          <a:chOff x="0" y="0"/>
          <a:chExt cx="0" cy="0"/>
        </a:xfrm>
      </p:grpSpPr>
      <p:sp>
        <p:nvSpPr>
          <p:cNvPr id="40" name="Google Shape;40;p9"/>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5004775" y="619586"/>
            <a:ext cx="2811000" cy="733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9"/>
          <p:cNvSpPr txBox="1">
            <a:spLocks noGrp="1"/>
          </p:cNvSpPr>
          <p:nvPr>
            <p:ph type="body" idx="1"/>
          </p:nvPr>
        </p:nvSpPr>
        <p:spPr>
          <a:xfrm>
            <a:off x="5004775" y="2564575"/>
            <a:ext cx="3226200" cy="191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dk2"/>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TITLE_AND_BODY_1">
    <p:bg>
      <p:bgPr>
        <a:solidFill>
          <a:schemeClr val="dk2"/>
        </a:solidFill>
        <a:effectLst/>
      </p:bgPr>
    </p:bg>
    <p:spTree>
      <p:nvGrpSpPr>
        <p:cNvPr id="1" name="Shape 68"/>
        <p:cNvGrpSpPr/>
        <p:nvPr/>
      </p:nvGrpSpPr>
      <p:grpSpPr>
        <a:xfrm>
          <a:off x="0" y="0"/>
          <a:ext cx="0" cy="0"/>
          <a:chOff x="0" y="0"/>
          <a:chExt cx="0" cy="0"/>
        </a:xfrm>
      </p:grpSpPr>
      <p:sp>
        <p:nvSpPr>
          <p:cNvPr id="69" name="Google Shape;69;p14"/>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1" name="Google Shape;71;p14"/>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a:solidFill>
                  <a:schemeClr val="dk2"/>
                </a:solidFill>
                <a:latin typeface="Staatliches"/>
                <a:ea typeface="Staatliches"/>
                <a:cs typeface="Staatliches"/>
                <a:sym typeface="Staatliches"/>
              </a:defRPr>
            </a:lvl1pPr>
            <a:lvl2pPr lvl="1">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2pPr>
            <a:lvl3pPr lvl="2">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3pPr>
            <a:lvl4pPr lvl="3">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4pPr>
            <a:lvl5pPr lvl="4">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5pPr>
            <a:lvl6pPr lvl="5">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6pPr>
            <a:lvl7pPr lvl="6">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7pPr>
            <a:lvl8pPr lvl="7">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8pPr>
            <a:lvl9pPr lvl="8">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t="173" b="1611"/>
          <a:stretch/>
        </p:blipFill>
        <p:spPr>
          <a:xfrm>
            <a:off x="678657" y="652445"/>
            <a:ext cx="2540922" cy="2446020"/>
          </a:xfrm>
          <a:prstGeom prst="rect">
            <a:avLst/>
          </a:prstGeom>
          <a:noFill/>
          <a:ln w="28575">
            <a:solidFill>
              <a:schemeClr val="accent6">
                <a:lumMod val="25000"/>
              </a:schemeClr>
            </a:solidFill>
            <a:extLst>
              <a:ext uri="{C807C97D-BFC1-408E-A445-0C87EB9F89A2}">
                <ask:lineSketchStyleProps xmlns:ask="http://schemas.microsoft.com/office/drawing/2018/sketchyshapes">
                  <ask:type>
                    <ask:lineSketchNone/>
                  </ask:type>
                </ask:lineSketchStyleProps>
              </a:ext>
            </a:extLst>
          </a:ln>
        </p:spPr>
      </p:pic>
      <p:sp>
        <p:nvSpPr>
          <p:cNvPr id="226" name="Google Shape;226;p37"/>
          <p:cNvSpPr txBox="1">
            <a:spLocks noGrp="1"/>
          </p:cNvSpPr>
          <p:nvPr>
            <p:ph type="title"/>
          </p:nvPr>
        </p:nvSpPr>
        <p:spPr>
          <a:xfrm>
            <a:off x="3512820" y="619585"/>
            <a:ext cx="4952523" cy="3716195"/>
          </a:xfrm>
          <a:prstGeom prst="rect">
            <a:avLst/>
          </a:prstGeom>
        </p:spPr>
        <p:txBody>
          <a:bodyPr spcFirstLastPara="1" wrap="square" lIns="91425" tIns="91425" rIns="91425" bIns="91425" anchor="t" anchorCtr="0">
            <a:noAutofit/>
          </a:bodyPr>
          <a:lstStyle/>
          <a:p>
            <a:pPr lvl="0" algn="ctr" rtl="1"/>
            <a:r>
              <a:rPr lang="ar-IQ" sz="4800" b="1" dirty="0">
                <a:latin typeface="+mn-lt"/>
                <a:cs typeface="+mj-cs"/>
              </a:rPr>
              <a:t>الجامعة المستنصرية</a:t>
            </a:r>
            <a:br>
              <a:rPr lang="ar-IQ" sz="4800" b="1" dirty="0">
                <a:latin typeface="+mn-lt"/>
                <a:cs typeface="+mj-cs"/>
              </a:rPr>
            </a:br>
            <a:r>
              <a:rPr lang="ar-IQ" sz="4800" b="1" dirty="0">
                <a:latin typeface="+mn-lt"/>
                <a:cs typeface="+mj-cs"/>
              </a:rPr>
              <a:t>كلية القانون</a:t>
            </a:r>
            <a:br>
              <a:rPr lang="en-US" sz="4800" b="1" dirty="0">
                <a:latin typeface="+mn-lt"/>
                <a:cs typeface="+mj-cs"/>
              </a:rPr>
            </a:br>
            <a:br>
              <a:rPr lang="en-US" sz="4800" b="1" dirty="0">
                <a:latin typeface="+mn-lt"/>
                <a:cs typeface="+mj-cs"/>
              </a:rPr>
            </a:br>
            <a:r>
              <a:rPr lang="ar-IQ" b="1" dirty="0">
                <a:latin typeface="+mn-lt"/>
                <a:cs typeface="+mj-cs"/>
              </a:rPr>
              <a:t>المنظمـات الدوليــة</a:t>
            </a:r>
            <a:endParaRPr sz="4800" b="1" dirty="0">
              <a:latin typeface="+mn-lt"/>
              <a:cs typeface="+mj-cs"/>
            </a:endParaRPr>
          </a:p>
        </p:txBody>
      </p:sp>
      <p:sp>
        <p:nvSpPr>
          <p:cNvPr id="227" name="Google Shape;227;p37"/>
          <p:cNvSpPr txBox="1">
            <a:spLocks noGrp="1"/>
          </p:cNvSpPr>
          <p:nvPr>
            <p:ph type="body" idx="1"/>
          </p:nvPr>
        </p:nvSpPr>
        <p:spPr>
          <a:xfrm>
            <a:off x="678657" y="3347070"/>
            <a:ext cx="2540922" cy="1176845"/>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buNone/>
            </a:pPr>
            <a:r>
              <a:rPr lang="ar-IQ" sz="2000" b="1" dirty="0">
                <a:cs typeface="+mj-cs"/>
              </a:rPr>
              <a:t>تدريسي </a:t>
            </a:r>
          </a:p>
          <a:p>
            <a:pPr marL="0" lvl="0" indent="0" algn="ctr" rtl="1">
              <a:lnSpc>
                <a:spcPct val="150000"/>
              </a:lnSpc>
              <a:spcBef>
                <a:spcPts val="0"/>
              </a:spcBef>
              <a:buNone/>
            </a:pPr>
            <a:r>
              <a:rPr lang="ar-IQ" sz="2000" b="1" dirty="0" err="1">
                <a:cs typeface="+mj-cs"/>
              </a:rPr>
              <a:t>أ.م.د</a:t>
            </a:r>
            <a:r>
              <a:rPr lang="ar-IQ" sz="2000" b="1" dirty="0">
                <a:cs typeface="+mj-cs"/>
              </a:rPr>
              <a:t> مالك منسي الحسيني</a:t>
            </a:r>
            <a:endParaRPr sz="2400" b="1"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1063082"/>
            <a:ext cx="8215312" cy="3702205"/>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1800" b="1" dirty="0">
                <a:solidFill>
                  <a:schemeClr val="dk2"/>
                </a:solidFill>
                <a:latin typeface="Times New Roman" panose="02020603050405020304" pitchFamily="18" charset="0"/>
                <a:cs typeface="Times New Roman" panose="02020603050405020304" pitchFamily="18" charset="0"/>
              </a:rPr>
              <a:t>المنظمة الدولية: </a:t>
            </a:r>
            <a:r>
              <a:rPr lang="ar-IQ" sz="1800" dirty="0">
                <a:solidFill>
                  <a:schemeClr val="dk2"/>
                </a:solidFill>
                <a:latin typeface="Times New Roman" panose="02020603050405020304" pitchFamily="18" charset="0"/>
                <a:cs typeface="Times New Roman" panose="02020603050405020304" pitchFamily="18" charset="0"/>
              </a:rPr>
              <a:t>عبارة عن هيئة دائمة تتمتع بالإدارة الذاتية وبالشخصية القانونية الدولية تتفق مجموعة من الدول على إنشائها كوسيلة من وسائل التعاون الاختياري فيما بينها في مجال أو مجالات معينة يحددها الاتفاق المنشئ للمنظمة وعلى ذلك فعناصر قيام المنظمة الدولية هي:</a:t>
            </a:r>
          </a:p>
          <a:p>
            <a:pPr marL="0" lvl="0" indent="0" algn="just" rtl="1">
              <a:spcBef>
                <a:spcPts val="0"/>
              </a:spcBef>
              <a:buNone/>
            </a:pPr>
            <a:endParaRPr lang="ar-IQ" sz="500" dirty="0">
              <a:solidFill>
                <a:schemeClr val="dk2"/>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1800" b="1" dirty="0">
                <a:solidFill>
                  <a:schemeClr val="dk2"/>
                </a:solidFill>
                <a:latin typeface="Times New Roman" panose="02020603050405020304" pitchFamily="18" charset="0"/>
                <a:cs typeface="Times New Roman" panose="02020603050405020304" pitchFamily="18" charset="0"/>
              </a:rPr>
              <a:t>1. عنصر الدوام</a:t>
            </a:r>
          </a:p>
          <a:p>
            <a:pPr marL="282575" lvl="0" indent="0"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يجب لقيام المنظمة الدولية أن تتوافر لها كيان متميز، دائم ومستقر فالمنظمة الدولية كائن متميز عن الدول التي أسهمت في إنشائه له حياته الخاصة المرتبطة بنشاط الأجهزة التي يتكون منها ويعتمد بالتالي عليها في تحقيق أهدافه، ولا شك في أن هذا الوجود المتميز يتطلب قدراً معقولاً من الاستقرار والبقاء.</a:t>
            </a:r>
          </a:p>
          <a:p>
            <a:pPr marL="0" lvl="0" indent="0" algn="just" rtl="1">
              <a:spcBef>
                <a:spcPts val="0"/>
              </a:spcBef>
              <a:buNone/>
            </a:pPr>
            <a:endParaRPr lang="ar-IQ" sz="1000" dirty="0">
              <a:solidFill>
                <a:schemeClr val="dk2"/>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1800" b="1" dirty="0">
                <a:solidFill>
                  <a:schemeClr val="dk2"/>
                </a:solidFill>
                <a:latin typeface="Times New Roman" panose="02020603050405020304" pitchFamily="18" charset="0"/>
                <a:cs typeface="Times New Roman" panose="02020603050405020304" pitchFamily="18" charset="0"/>
              </a:rPr>
              <a:t>2. الإدارة الذاتية</a:t>
            </a:r>
          </a:p>
          <a:p>
            <a:pPr marL="282575" lvl="0" indent="0"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فيجب أن تكون للمنظمة إرادة مستقلة عن إرادات الدول المشتركة فيها، وهذا هو مظهر شخصيتها القانونية. فالشخصية القانونية تفرض إرادة تمارس اختصاصات مستقلة عن شخصية الأفراد المكونين لها. وتتحدد شخصية المنظمة الدولية وقوتها بقدر الاختصاصات التي تمارسها والأغلبية التي تصدر بها قراراتها.</a:t>
            </a:r>
          </a:p>
        </p:txBody>
      </p:sp>
      <p:sp>
        <p:nvSpPr>
          <p:cNvPr id="172" name="Google Shape;172;p30"/>
          <p:cNvSpPr txBox="1">
            <a:spLocks noGrp="1"/>
          </p:cNvSpPr>
          <p:nvPr>
            <p:ph type="title"/>
          </p:nvPr>
        </p:nvSpPr>
        <p:spPr>
          <a:xfrm>
            <a:off x="421481" y="441225"/>
            <a:ext cx="8258175" cy="744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b="1" dirty="0">
                <a:latin typeface="Times New Roman" panose="02020603050405020304" pitchFamily="18" charset="0"/>
                <a:cs typeface="Times New Roman" panose="02020603050405020304" pitchFamily="18" charset="0"/>
              </a:rPr>
              <a:t>المبحث الاول - تعريف المنظمة الدولية</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282575" lvl="0" indent="-282575" algn="just" rtl="1">
              <a:spcBef>
                <a:spcPts val="0"/>
              </a:spcBef>
              <a:buNone/>
            </a:pPr>
            <a:r>
              <a:rPr lang="ar-IQ" sz="3600" b="1" dirty="0">
                <a:solidFill>
                  <a:schemeClr val="bg1"/>
                </a:solidFill>
                <a:latin typeface="Times New Roman" panose="02020603050405020304" pitchFamily="18" charset="0"/>
                <a:cs typeface="Times New Roman" panose="02020603050405020304" pitchFamily="18" charset="0"/>
              </a:rPr>
              <a:t>3. الصفة الحكومية </a:t>
            </a:r>
          </a:p>
          <a:p>
            <a:pPr marL="282575" lvl="0" indent="0"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111125" lvl="0" indent="290513"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من المقرر أن المنظمات الدولية تتمتع بالصفة الدولية وأن العضوية فيها قاصر على الحكومات ومع ذلك فهناك استثناءات ترد على هذا المبدأ، كما هو الحال في مجلس أوربا، فهو يمثل برلمان وليس حكومات ومع ذلك فلقد أدت التطورات الدولية إلى نشأة منظمات أخرى لا تدخل الدول في عضويتها وتعرف بالمنظمات الدولية غير الحكومية وأمثلتها كثيرة (اتحاد شركات الطيران والجماعات العلمية الدولية) ولقد أشارت المادة 71 من ميثاق الأمم المتحدة إلى جواز التعاون بين المجلس الاقتصادي والاجتماعي وبين هذه المنظمات الغير حكومية كما توثقت الروابط بين بعضها وبين منظمات دولية هامة مثل التعاون القائم بين منظمة الطيران المدني الدولية واتحاد شركات للطيران والتعاون بين اليونسكو والجماعات العلمية الدولية. </a:t>
            </a:r>
          </a:p>
          <a:p>
            <a:pPr marL="111125" lvl="0" indent="0"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111125" lvl="0" indent="23018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وتجيز العديد من المنظمات الدولية دخول المقاطعات والأقاليم غير المتمتعة بالحكم الذاتي في عضويتها مثل اتحاد البريد العالمي ومنظمة الأرصاد الجوية. </a:t>
            </a:r>
          </a:p>
          <a:p>
            <a:pPr marL="342900" lvl="0" indent="-342900" algn="just" rtl="1">
              <a:spcBef>
                <a:spcPts val="0"/>
              </a:spcBef>
              <a:buFont typeface="+mj-lt"/>
              <a:buAutoNum type="arabicPeriod"/>
            </a:pPr>
            <a:endParaRPr lang="ar-IQ" sz="18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7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1092820"/>
            <a:ext cx="8215312" cy="3672468"/>
          </a:xfrm>
          <a:prstGeom prst="rect">
            <a:avLst/>
          </a:prstGeom>
        </p:spPr>
        <p:txBody>
          <a:bodyPr spcFirstLastPara="1" wrap="square" lIns="91425" tIns="91425" rIns="91425" bIns="91425" anchor="t" anchorCtr="0">
            <a:noAutofit/>
          </a:bodyPr>
          <a:lstStyle/>
          <a:p>
            <a:pPr marL="0" lvl="0" indent="230188"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تزايدت وتشعبت وتشابكت العلاقات الدولية في العالم المعاصر. وقد ترتب على ذلك أن شهد التنظيم الدولي تعدد وتنوع المنظمات الدولية التي يربو عددها اليوم مائتي منظمة دولية. وانطلاقا من هذا الواقع فأنه يمكن تصور وضع تقسيمات متباينة للمنظمات الدولية بحيث تتعدد هذه التقسيمات بتعدد وجهة النظر التي تعتمد كأساس لهذه التقسيمات.</a:t>
            </a:r>
            <a:endParaRPr lang="ar-IQ" sz="1800" dirty="0">
              <a:latin typeface="Times New Roman" panose="02020603050405020304" pitchFamily="18" charset="0"/>
              <a:cs typeface="Times New Roman" panose="02020603050405020304" pitchFamily="18" charset="0"/>
            </a:endParaRPr>
          </a:p>
          <a:p>
            <a:pPr marL="0" lvl="0" indent="230188"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وبغض النظر عن الاعتبارات الفلسفية والفكرية لمثل هذه التقسيمات فأنه يمكن انطلاقا من الرغبة في التبسيط – تقسيم المنظمات الدولية على اساس الاهداف. وتعليل هذا المسلك يستند على واقعة أن الأهداف هي العنصر الأساسي في المنظمات الدولية.</a:t>
            </a:r>
          </a:p>
          <a:p>
            <a:pPr marL="0" lvl="0" indent="230188"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هذه الأهداف قد تكون عامة بحيث تشمل المسائل السياسية والاقتصادية والاجتماعية والثقافية والصحية وغيرها كما انما يمكن ان تكون خاصة بمسائل فنية دقيقة مثل المسائل الاقتصادية أو المالية أو الاجتماعية أو الثقافية أو الصحية أو غير ذلك. وتأسيسا على جرى الفقه على تقسيم المنظمات الدولية إلى منظمات عامة ومنظمات فنية أو متخصصة. وهذه تكون عالمية أي عالمية الاتجاه، وقد تكون إقليمية أي خاصة بمنطقة معينة. وكذلك فإن المنظمات المتخصصة قد تكون عالمية، كما أنها قد تكون منظمات متخصصة إقليمية. وبناء على ذلك يمكن وضع الشكل التالي لتوضيح أنواع المنظمات الدولية:</a:t>
            </a:r>
          </a:p>
        </p:txBody>
      </p:sp>
      <p:sp>
        <p:nvSpPr>
          <p:cNvPr id="172" name="Google Shape;172;p30"/>
          <p:cNvSpPr txBox="1">
            <a:spLocks noGrp="1"/>
          </p:cNvSpPr>
          <p:nvPr>
            <p:ph type="title"/>
          </p:nvPr>
        </p:nvSpPr>
        <p:spPr>
          <a:xfrm>
            <a:off x="421481" y="441225"/>
            <a:ext cx="8258175" cy="744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b="1" dirty="0">
                <a:latin typeface="Times New Roman" panose="02020603050405020304" pitchFamily="18" charset="0"/>
                <a:cs typeface="Times New Roman" panose="02020603050405020304" pitchFamily="18" charset="0"/>
              </a:rPr>
              <a:t>المبحث الثاني - أنواع المنظمات الدولية</a:t>
            </a:r>
            <a:endParaRP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687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319668"/>
            <a:ext cx="8215312" cy="4415883"/>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3600" b="1" dirty="0">
                <a:solidFill>
                  <a:schemeClr val="bg1"/>
                </a:solidFill>
                <a:latin typeface="Times New Roman" panose="02020603050405020304" pitchFamily="18" charset="0"/>
                <a:cs typeface="Times New Roman" panose="02020603050405020304" pitchFamily="18" charset="0"/>
              </a:rPr>
              <a:t>1 - المنظمات الدولية العامة</a:t>
            </a:r>
            <a:endParaRPr lang="ar-IQ" sz="3600" dirty="0">
              <a:solidFill>
                <a:schemeClr val="bg1"/>
              </a:solidFill>
              <a:latin typeface="Times New Roman" panose="02020603050405020304" pitchFamily="18" charset="0"/>
              <a:cs typeface="Times New Roman" panose="02020603050405020304" pitchFamily="18" charset="0"/>
            </a:endParaRPr>
          </a:p>
          <a:p>
            <a:pPr marL="58738"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المنظمات الدولية العامة هي تلك المنظمات التي تهدف إلى تحقيق التعاون الدولي في أمور عديدة سياسية واقتصادية واجتماعية وثقافية وصحية وغير ذلك. وحيث أن نشاط هذا النوع من المنظمات يشمل مسائل عديدة لذلك فهي حديثة نسبيا حيث كان نظام المؤتمرات الدولية يؤدي – بصورة غير دائمة – الغرض المراد تحقيقه. أن أول أنواع المنظمات الدولية العامة هو الاتحاد الأمريكي الذي كان يجمع دول القارتين الأمريكيتين.</a:t>
            </a:r>
          </a:p>
          <a:p>
            <a:pPr marL="58738" lvl="0" indent="0" algn="just"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282575" lvl="0" indent="-171450" algn="just"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أ. المنظمات الدولية العامة العالمية </a:t>
            </a:r>
          </a:p>
          <a:p>
            <a:pPr marL="282575"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المنظمة الدولية العامة هي تلك المنظمة التي يكون لكل دول العالم حق الانضمام إليها والتمتع بعضويتها، وليس من الضروري أن تضم المنظمة العالمية دول العالم كافة، بل يكفي أن يكون باب القبول لعضويتها مفتوحا لجميع الدول من حيث المبدأ بعد استكمال شروط العضوية ومثالها عصية الأمم سابقا ومنظمة الأمم المتحدة حاليا.</a:t>
            </a:r>
          </a:p>
          <a:p>
            <a:pPr marL="282575" lvl="0" indent="0" algn="just"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ب. المنظمات الدولية العامة الإقليمية </a:t>
            </a:r>
          </a:p>
          <a:p>
            <a:pPr marL="282575"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المنظمة الدولية العامة الإقليمية هي تلك المنظمة التي تختص بأمور عديدة سياسية واقتصادية واجتماعية وثقافية وصحية ومسائل الاتصال والمواصلات وغير ذلك، ولكن عضويتها قاصرة على بعض الدول فقط وليس حق الانضمام إليها مباحا لكل دول العالم.</a:t>
            </a:r>
          </a:p>
          <a:p>
            <a:pPr marL="282575" lvl="0" indent="-17145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97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1006804"/>
            <a:ext cx="8215312" cy="3758484"/>
          </a:xfrm>
          <a:prstGeom prst="rect">
            <a:avLst/>
          </a:prstGeom>
        </p:spPr>
        <p:txBody>
          <a:bodyPr spcFirstLastPara="1" wrap="square" lIns="91425" tIns="91425" rIns="91425" bIns="91425" anchor="t" anchorCtr="0">
            <a:noAutofit/>
          </a:bodyPr>
          <a:lstStyle/>
          <a:p>
            <a:pPr marL="0" lvl="0" indent="230188" algn="just" rtl="1">
              <a:spcBef>
                <a:spcPts val="0"/>
              </a:spcBef>
              <a:buSzPct val="100000"/>
              <a:buNone/>
            </a:pPr>
            <a:r>
              <a:rPr lang="ar-IQ" sz="1800" dirty="0">
                <a:solidFill>
                  <a:schemeClr val="dk2"/>
                </a:solidFill>
                <a:latin typeface="Times New Roman" panose="02020603050405020304" pitchFamily="18" charset="0"/>
                <a:cs typeface="Times New Roman" panose="02020603050405020304" pitchFamily="18" charset="0"/>
              </a:rPr>
              <a:t>المنظمات الدولية المتخصصة هي تلك المنظمات ذات الأهداف الخاصة بمسائل فنية دقيقة تشابه المسائل التي تختص بها المرافق العامة المختلفة داخل الدولة. ولهذا فإن كثيرين يطلقون عليها اسم المرافق العامة الدولية (</a:t>
            </a:r>
            <a:r>
              <a:rPr lang="en-US" sz="1800" dirty="0">
                <a:solidFill>
                  <a:schemeClr val="dk2"/>
                </a:solidFill>
                <a:latin typeface="Times New Roman" panose="02020603050405020304" pitchFamily="18" charset="0"/>
                <a:cs typeface="Times New Roman" panose="02020603050405020304" pitchFamily="18" charset="0"/>
              </a:rPr>
              <a:t>International public Services </a:t>
            </a:r>
            <a:r>
              <a:rPr lang="ar-IQ" sz="1800" dirty="0">
                <a:solidFill>
                  <a:schemeClr val="dk2"/>
                </a:solidFill>
                <a:latin typeface="Times New Roman" panose="02020603050405020304" pitchFamily="18" charset="0"/>
                <a:cs typeface="Times New Roman" panose="02020603050405020304" pitchFamily="18" charset="0"/>
              </a:rPr>
              <a:t>) على هذا النوع من المنظمات. </a:t>
            </a:r>
          </a:p>
          <a:p>
            <a:pPr marL="0" lvl="0" indent="230188" algn="just" rtl="1">
              <a:spcBef>
                <a:spcPts val="0"/>
              </a:spcBef>
              <a:buSzPct val="100000"/>
              <a:buNone/>
            </a:pPr>
            <a:endParaRPr lang="ar-IQ" sz="1000" dirty="0">
              <a:solidFill>
                <a:schemeClr val="dk2"/>
              </a:solidFill>
              <a:latin typeface="Times New Roman" panose="02020603050405020304" pitchFamily="18" charset="0"/>
              <a:cs typeface="Times New Roman" panose="02020603050405020304" pitchFamily="18" charset="0"/>
            </a:endParaRPr>
          </a:p>
          <a:p>
            <a:pPr marL="0" lvl="0" indent="230188" algn="just" rtl="1">
              <a:spcBef>
                <a:spcPts val="0"/>
              </a:spcBef>
              <a:buSzPct val="100000"/>
              <a:buNone/>
            </a:pPr>
            <a:r>
              <a:rPr lang="ar-IQ" sz="1800" dirty="0">
                <a:solidFill>
                  <a:schemeClr val="dk2"/>
                </a:solidFill>
                <a:latin typeface="Times New Roman" panose="02020603050405020304" pitchFamily="18" charset="0"/>
                <a:cs typeface="Times New Roman" panose="02020603050405020304" pitchFamily="18" charset="0"/>
              </a:rPr>
              <a:t>هذا النوع من المنظمات أكثر قدما من المنظمات العامة حيث سبق أن عرضنا كيف كانت المنظمات المتخصصة – وهو ما كان يطلق علية (الاتحادات) – أسبق في الظهور من المنظمات العامة. وسبب هذا يرجع أساسا إلى أن هذا النوع من المنظمات يقوم بتحقيق التعاون الدولي في مسائل فنية وليست سياسية وبالتالي كان أكثر قبولا من الدول لعدم مساسه بمبدأ سيادة الدول أو على الأقل عدم مساسه بهذا المبدأ بنفس الدرجة التي تثور بمناسبة المنظمات العامة.</a:t>
            </a:r>
          </a:p>
        </p:txBody>
      </p:sp>
      <p:sp>
        <p:nvSpPr>
          <p:cNvPr id="172" name="Google Shape;172;p30"/>
          <p:cNvSpPr txBox="1">
            <a:spLocks noGrp="1"/>
          </p:cNvSpPr>
          <p:nvPr>
            <p:ph type="title"/>
          </p:nvPr>
        </p:nvSpPr>
        <p:spPr>
          <a:xfrm>
            <a:off x="421481" y="441225"/>
            <a:ext cx="8258175" cy="744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b="1" dirty="0">
                <a:latin typeface="Times New Roman" panose="02020603050405020304" pitchFamily="18" charset="0"/>
                <a:cs typeface="Times New Roman" panose="02020603050405020304" pitchFamily="18" charset="0"/>
              </a:rPr>
              <a:t>2- المنظمات الدولية المتخصصة</a:t>
            </a:r>
            <a:endParaRP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130531"/>
      </p:ext>
    </p:extLst>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810</Words>
  <Application>Microsoft Office PowerPoint</Application>
  <PresentationFormat>عرض على الشاشة (16:9)</PresentationFormat>
  <Paragraphs>32</Paragraphs>
  <Slides>6</Slides>
  <Notes>6</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6</vt:i4>
      </vt:variant>
    </vt:vector>
  </HeadingPairs>
  <TitlesOfParts>
    <vt:vector size="12" baseType="lpstr">
      <vt:lpstr>Times New Roman</vt:lpstr>
      <vt:lpstr>Muli</vt:lpstr>
      <vt:lpstr>Arial</vt:lpstr>
      <vt:lpstr>Staatliches</vt:lpstr>
      <vt:lpstr>Raleway</vt:lpstr>
      <vt:lpstr>Law Lesson by Slidesgo</vt:lpstr>
      <vt:lpstr>الجامعة المستنصرية كلية القانون  المنظمـات الدوليــة</vt:lpstr>
      <vt:lpstr>المبحث الاول - تعريف المنظمة الدولية</vt:lpstr>
      <vt:lpstr>عرض تقديمي في PowerPoint</vt:lpstr>
      <vt:lpstr>المبحث الثاني - أنواع المنظمات الدولية</vt:lpstr>
      <vt:lpstr>عرض تقديمي في PowerPoint</vt:lpstr>
      <vt:lpstr>2- المنظمات الدولية المتخصصة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فراس</dc:creator>
  <cp:lastModifiedBy>فراس</cp:lastModifiedBy>
  <cp:revision>26</cp:revision>
  <dcterms:modified xsi:type="dcterms:W3CDTF">2022-11-26T14:10:21Z</dcterms:modified>
</cp:coreProperties>
</file>