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المنظمة الدولية باعتبارها شخصا من أشخاص القانون الدولي تتمتع كما سبق أن قلنا بالشخصية القانونية التي تمتلك إرادة ذاتية مستقلة عن إرادات الدولة الأعضاء، لذلك فإنه من الطبيعي أن يكون لها أجهزة تعبر عن إرادتها المميزة وتباشر باسمها الاختصاصات والوظائف اللازمة لتحقيق أهدافها وهي تمثل الهيكل الداخلي للمنظمة ويطلق عليها فروع أو أجهزة المنظمة. وهذه الأجهزة تختلف من منظمة إلى أخرى من حيث التعدد والاختصاصات ويرجع أسباب تعدد أجهزة المنظمة إلى اعتبارات فنية وسياسية وعملية.</a:t>
            </a:r>
            <a:endParaRPr lang="ar-IQ" sz="500" dirty="0">
              <a:latin typeface="Times New Roman" panose="02020603050405020304" pitchFamily="18" charset="0"/>
              <a:cs typeface="Times New Roman" panose="02020603050405020304" pitchFamily="18" charset="0"/>
            </a:endParaRPr>
          </a:p>
          <a:p>
            <a:pPr marL="230188" lvl="0" indent="-230188" algn="just" rtl="1">
              <a:spcBef>
                <a:spcPts val="0"/>
              </a:spcBef>
              <a:buNone/>
            </a:pPr>
            <a:r>
              <a:rPr lang="ar-IQ" sz="1800" b="1" dirty="0">
                <a:solidFill>
                  <a:schemeClr val="dk2"/>
                </a:solidFill>
                <a:latin typeface="Times New Roman" panose="02020603050405020304" pitchFamily="18" charset="0"/>
                <a:cs typeface="Times New Roman" panose="02020603050405020304" pitchFamily="18" charset="0"/>
              </a:rPr>
              <a:t>1</a:t>
            </a:r>
            <a:r>
              <a:rPr lang="ar-IQ" sz="1800" dirty="0">
                <a:solidFill>
                  <a:schemeClr val="dk2"/>
                </a:solidFill>
                <a:latin typeface="Times New Roman" panose="02020603050405020304" pitchFamily="18" charset="0"/>
                <a:cs typeface="Times New Roman" panose="02020603050405020304" pitchFamily="18" charset="0"/>
              </a:rPr>
              <a:t>. </a:t>
            </a:r>
            <a:r>
              <a:rPr lang="ar-IQ" sz="1800" b="1" dirty="0">
                <a:solidFill>
                  <a:schemeClr val="dk2"/>
                </a:solidFill>
                <a:latin typeface="Times New Roman" panose="02020603050405020304" pitchFamily="18" charset="0"/>
                <a:cs typeface="Times New Roman" panose="02020603050405020304" pitchFamily="18" charset="0"/>
              </a:rPr>
              <a:t>فالاعتبارات الفنية: </a:t>
            </a:r>
            <a:r>
              <a:rPr lang="ar-IQ" sz="1800" dirty="0">
                <a:solidFill>
                  <a:schemeClr val="dk2"/>
                </a:solidFill>
                <a:latin typeface="Times New Roman" panose="02020603050405020304" pitchFamily="18" charset="0"/>
                <a:cs typeface="Times New Roman" panose="02020603050405020304" pitchFamily="18" charset="0"/>
              </a:rPr>
              <a:t>ترجع إلى الرغبة في تقسيم العمل نتيجة لتعدد وزيادة اختصاصات المنظمة الدولية واتساع دارة نشاطها فأصبح من العسير على جهاز واحد أن يقوم بهذه الاختصاصات بل يتطلب الأمر توزيع هذه الاختصاصات على أكثر من جهاز دائم على أساس من التخصص ضمانا لكفاءة التنفيذ بحيث يكون للجهاز العام (الجهاز التشريعي) الذي تمثل فيه كافة الدول الأعضاء مهمة التداول والمناقشة واتخاذ القرارات، ويكون لجهاز أخر اقل عدداً (الجهاز التنفيذي) مهمة تنفيذ قرارات المنظمة وايجاد الحلول السريعة للمواقف الطارئة التي توجد المنظمة كما يكون لجهاز ثالث (الجهاز الإداري) مباشرة الأعمال الإدارية اليومية للمنظمة الدولية، وتتضمن مواثيق بعض المنظمات جهازاً يختص بالشؤون القضائية والآراء الاستشارية مثال ذلك المحكمة الإدارية للأمم المتحدة والهيئة القضائية لاتحاد المغرب العربي.</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الخامس - أجهزة المنظمات الدولية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230188" lvl="0" indent="-230188"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2. الاعتبارات السياسية: </a:t>
            </a:r>
            <a:r>
              <a:rPr lang="ar-IQ" sz="1800" dirty="0">
                <a:solidFill>
                  <a:schemeClr val="bg1"/>
                </a:solidFill>
                <a:latin typeface="Times New Roman" panose="02020603050405020304" pitchFamily="18" charset="0"/>
                <a:cs typeface="Times New Roman" panose="02020603050405020304" pitchFamily="18" charset="0"/>
              </a:rPr>
              <a:t>فهي تراجع إلى محاولة التوفيق بين مبدأ المساواة القانونية بين الدول أعضاء المنظمة وبين الأهمية الواقعية لبعض الدول، حيث تريد الدول الكبرى أن يكون لها وضع متميز داخل المنظمة الدولية باعتبار أن مصالحها الخاصة وإمكانياتها وما تتحمله من مسؤوليات أكبر في تحقيق وحماية أهداف المنظمة يستوجب تمتعها بقدر أكبر من الحقوق وهو ما ترفضه الدول الصغرى التي تنادي بالمساواة بين الدول كبيرها وصغيرها . </a:t>
            </a:r>
          </a:p>
          <a:p>
            <a:pPr marL="230188" lvl="0" indent="-230188"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230188" lvl="0" indent="-230188"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3. الاعتبارات العلمية: </a:t>
            </a:r>
            <a:r>
              <a:rPr lang="ar-IQ" sz="1800" dirty="0">
                <a:solidFill>
                  <a:schemeClr val="bg1"/>
                </a:solidFill>
                <a:latin typeface="Times New Roman" panose="02020603050405020304" pitchFamily="18" charset="0"/>
                <a:cs typeface="Times New Roman" panose="02020603050405020304" pitchFamily="18" charset="0"/>
              </a:rPr>
              <a:t>فإنها تتمثل في زيادة عدد الدول الأعضاء في المنظمات الدولية زيادة كبيرة مما يترتب عليه وجود جهاز محدود العضوية للقيام بتنفيذ قرارات المنظمة، فمن الناحية العلمية لا يمكن أن يجتمع ممثلو 166 دولة من دول العالم بصفة مستمرة وتصدر عنهم قرارات سريعة للمشاكل العاجلة، لذا تأخذ مواثيق المنظمات الدولية بوجود جهاز تنفيذي للمنظمة محدود العضوية يختص باتخاذ الإجراءات اللازمة لتنفيذ القرارات الصادرة عن المنظمة والنظر في المشاكل التي تثور فيما بين دورات الجهاز العام للمنظمة.</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القواعد التي تحكم تشكيل أجهزة المنظمة الدولية </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القاعدة العامة هي أن تشكيل أجهزة المنظمات الدولية يخضع للقواعد الخاصة التي تقررها الوثيقة المنشئة لكل منظمة ومع ذلك فإن تشكيلها يخضع للمبادئ العامة التالية:</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23748"/>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0" indent="0" algn="just" rtl="1">
              <a:buNone/>
            </a:pPr>
            <a:r>
              <a:rPr lang="ar-IQ" sz="2000" b="1" dirty="0">
                <a:latin typeface="Times New Roman" panose="02020603050405020304" pitchFamily="18" charset="0"/>
                <a:cs typeface="Times New Roman" panose="02020603050405020304" pitchFamily="18" charset="0"/>
              </a:rPr>
              <a:t>1 - لعضوية في أجهزة المنظمات الدولية – كقاعدة عامة –</a:t>
            </a:r>
          </a:p>
          <a:p>
            <a:pPr marL="0" indent="341313" algn="just" rtl="1">
              <a:buNone/>
            </a:pPr>
            <a:r>
              <a:rPr lang="ar-IQ" sz="1800" dirty="0">
                <a:latin typeface="Times New Roman" panose="02020603050405020304" pitchFamily="18" charset="0"/>
                <a:cs typeface="Times New Roman" panose="02020603050405020304" pitchFamily="18" charset="0"/>
              </a:rPr>
              <a:t>تتكون من ممثلين لحكومات الدول الأعضاء يتم اختيارهم من قبل حكوماتهم، إلا أن هذه القاعدة ليست مطلقة، إذ يرد عليها بعض الاستثناءات، فقد يتكون جهاز المنظمة من أشخاص يتم اختيارهم لصفتهم الشخصية وكفايتهم الخاصة كما هو الحال في انتخاب القضاة بمحكمة العدل الدولية، وتشكيل بعض الأجهزة في منظمة الصحة العالمية، والاتحاد الدولي للمواصلات السلكية واللاسلكية ومنظمة الطيران المدني الدولية. </a:t>
            </a:r>
          </a:p>
          <a:p>
            <a:pPr marL="0" indent="0" algn="just" rtl="1">
              <a:buNone/>
            </a:pPr>
            <a:endParaRPr lang="ar-IQ" sz="500" dirty="0">
              <a:latin typeface="Times New Roman" panose="02020603050405020304" pitchFamily="18" charset="0"/>
              <a:cs typeface="Times New Roman" panose="02020603050405020304" pitchFamily="18" charset="0"/>
            </a:endParaRPr>
          </a:p>
          <a:p>
            <a:pPr marL="0" indent="0" algn="just" rtl="1">
              <a:buNone/>
            </a:pPr>
            <a:r>
              <a:rPr lang="ar-IQ" sz="2000" b="1" dirty="0">
                <a:latin typeface="Times New Roman" panose="02020603050405020304" pitchFamily="18" charset="0"/>
                <a:cs typeface="Times New Roman" panose="02020603050405020304" pitchFamily="18" charset="0"/>
              </a:rPr>
              <a:t>2 - يراعي في اختيار أجهزة المنظمات الدولية المحددة العضوية أمران: </a:t>
            </a:r>
          </a:p>
          <a:p>
            <a:pPr marL="230188" indent="-230188" algn="just" rtl="1">
              <a:buNone/>
            </a:pPr>
            <a:r>
              <a:rPr lang="ar-IQ" sz="1800" dirty="0">
                <a:latin typeface="Times New Roman" panose="02020603050405020304" pitchFamily="18" charset="0"/>
                <a:cs typeface="Times New Roman" panose="02020603050405020304" pitchFamily="18" charset="0"/>
              </a:rPr>
              <a:t>أ. التوزيع الجغرافي العادل لكي يتاح تمثيل كل مناطق العالم ومدنياته في فروع المنظمات كما هو الحال في انتخاب قضاة محكمة العدل الدولية (م/ 9 من النظام الأساسي للمحكمة) التي جاء فيها (ينبغي أن يكون تأليف الهيئة في جملتها كفيلاً بتمثيل المدنيات الكبرى والنظم القانونية الرئيسية في العالم). </a:t>
            </a:r>
          </a:p>
          <a:p>
            <a:pPr marL="230188" indent="-230188" algn="just" rtl="1">
              <a:buNone/>
            </a:pPr>
            <a:r>
              <a:rPr lang="ar-IQ" sz="1800" dirty="0">
                <a:latin typeface="Times New Roman" panose="02020603050405020304" pitchFamily="18" charset="0"/>
                <a:cs typeface="Times New Roman" panose="02020603050405020304" pitchFamily="18" charset="0"/>
              </a:rPr>
              <a:t>ب. قدرة الدولة العضو على المساهمة في تحقيق مقاصد المنظمة، كما هو الحال في اختيار الأعضاء الدائمين وغير الدائمين في مجلس الأمن (م 23 من ميثاق الأمم المتحدة) وتتمتع الدول الخمس الأكثر تقدما في مجال النشاط الذري بعضوية مجلس إدارة الوكالة الدولية للطاقة الذرية، وتمتنع الدولة التي تتولى إدارة أقاليم المشمولة بالوصاية بالعضوية في مجلس الوصاية.</a:t>
            </a:r>
          </a:p>
          <a:p>
            <a:pPr marL="0" indent="0" algn="just" rtl="1">
              <a:buNone/>
            </a:pPr>
            <a:endParaRPr lang="ar-IQ"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74960"/>
            <a:ext cx="8215312" cy="439358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3. </a:t>
            </a:r>
            <a:r>
              <a:rPr lang="ar-IQ" sz="1800" b="1" dirty="0">
                <a:solidFill>
                  <a:schemeClr val="bg1"/>
                </a:solidFill>
                <a:latin typeface="Times New Roman" panose="02020603050405020304" pitchFamily="18" charset="0"/>
                <a:cs typeface="Times New Roman" panose="02020603050405020304" pitchFamily="18" charset="0"/>
              </a:rPr>
              <a:t>يتمتع الجهاز العام للمنظمة باختصاصات أوسع </a:t>
            </a:r>
            <a:r>
              <a:rPr lang="ar-IQ" sz="1800" dirty="0">
                <a:solidFill>
                  <a:schemeClr val="bg1"/>
                </a:solidFill>
                <a:latin typeface="Times New Roman" panose="02020603050405020304" pitchFamily="18" charset="0"/>
                <a:cs typeface="Times New Roman" panose="02020603050405020304" pitchFamily="18" charset="0"/>
              </a:rPr>
              <a:t>من الاختصاصات الممنوحة للأجهزة محدودة العضوية ، فالجمعية العامة للأمم المتحدة تتمتع بصلاحيات أوسع من صلاحيات مجلس الأمن للمادتين (10 و 34) من الميثاق.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4. </a:t>
            </a:r>
            <a:r>
              <a:rPr lang="ar-IQ" sz="1800" b="1" dirty="0">
                <a:solidFill>
                  <a:schemeClr val="bg1"/>
                </a:solidFill>
                <a:latin typeface="Times New Roman" panose="02020603050405020304" pitchFamily="18" charset="0"/>
                <a:cs typeface="Times New Roman" panose="02020603050405020304" pitchFamily="18" charset="0"/>
              </a:rPr>
              <a:t>العضوية في الأجهزة المحدودة العضوية مدتها قصيرة </a:t>
            </a:r>
            <a:r>
              <a:rPr lang="ar-IQ" sz="1800" dirty="0">
                <a:solidFill>
                  <a:schemeClr val="bg1"/>
                </a:solidFill>
                <a:latin typeface="Times New Roman" panose="02020603050405020304" pitchFamily="18" charset="0"/>
                <a:cs typeface="Times New Roman" panose="02020603050405020304" pitchFamily="18" charset="0"/>
              </a:rPr>
              <a:t>فهي لا تزيد عن ثلاث سنوات في المجلس الاقتصادي والاجتماعي ولا تزيد عن سنتين في مجلس الأمن بقصد إتاحة الفرصة لأكبر عدد من الدول الأعضاء الاشتراك في تلك الأجهزة. </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5. </a:t>
            </a:r>
            <a:r>
              <a:rPr lang="ar-IQ" sz="1800" b="1" dirty="0">
                <a:solidFill>
                  <a:schemeClr val="bg1"/>
                </a:solidFill>
                <a:latin typeface="Times New Roman" panose="02020603050405020304" pitchFamily="18" charset="0"/>
                <a:cs typeface="Times New Roman" panose="02020603050405020304" pitchFamily="18" charset="0"/>
              </a:rPr>
              <a:t>تتضمن المعاهدات المنشأة للمنظمات الدولية </a:t>
            </a:r>
            <a:r>
              <a:rPr lang="ar-IQ" sz="1800" dirty="0">
                <a:solidFill>
                  <a:schemeClr val="bg1"/>
                </a:solidFill>
                <a:latin typeface="Times New Roman" panose="02020603050405020304" pitchFamily="18" charset="0"/>
                <a:cs typeface="Times New Roman" panose="02020603050405020304" pitchFamily="18" charset="0"/>
              </a:rPr>
              <a:t>قواعد خاصة للأنتخابات أعضاء الأجهزة المحدودة العضوية عن طريق التصويت سواء بأغلبية الثلثين كما هو الحال في أنتخابات أعضاء مجلس الأمن الغير الدائمين وأعضاء مجلس الأقتصادي والاجتماعي واعضاء (2 من الميثاق) أو بالأغلبية البسيطة كما هو الحال في انتخابات / مجلس الوصاية (م 18) أعضاء مجلس إدارة المنظمات الدولية. </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3200" b="1" dirty="0">
                <a:solidFill>
                  <a:schemeClr val="bg1"/>
                </a:solidFill>
                <a:latin typeface="Times New Roman" panose="02020603050405020304" pitchFamily="18" charset="0"/>
                <a:cs typeface="Times New Roman" panose="02020603050405020304" pitchFamily="18" charset="0"/>
              </a:rPr>
              <a:t>الأجهزة الرئيسية للمنظمة الدولية: </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القاعدة العامة هي أن المنظمات الدولية تتكون من الأجهزة الرئيسية التالية: الجهاز العام (الجهاز التشريعي) والجهاز الخاص (الجهاز التنفيذي) والجهاز الأداري.</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401444"/>
            <a:ext cx="8215312" cy="4363844"/>
          </a:xfrm>
          <a:prstGeom prst="rect">
            <a:avLst/>
          </a:prstGeom>
        </p:spPr>
        <p:txBody>
          <a:bodyPr spcFirstLastPara="1" wrap="square" lIns="91425" tIns="91425" rIns="91425" bIns="91425" anchor="t" anchorCtr="0">
            <a:noAutofit/>
          </a:bodyPr>
          <a:lstStyle/>
          <a:p>
            <a:pPr marL="0" lvl="0" indent="0" algn="just" rtl="1">
              <a:spcBef>
                <a:spcPts val="0"/>
              </a:spcBef>
              <a:buSzPct val="100000"/>
              <a:buNone/>
            </a:pPr>
            <a:r>
              <a:rPr lang="ar-IQ" sz="2400" b="1" dirty="0">
                <a:solidFill>
                  <a:schemeClr val="dk2"/>
                </a:solidFill>
                <a:latin typeface="Times New Roman" panose="02020603050405020304" pitchFamily="18" charset="0"/>
                <a:cs typeface="Times New Roman" panose="02020603050405020304" pitchFamily="18" charset="0"/>
              </a:rPr>
              <a:t>أولاً: الجهاز العام للمنظمة الدولية</a:t>
            </a:r>
          </a:p>
          <a:p>
            <a:pPr marL="0" lvl="0" indent="230188"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يطلق على هذا الجهاز أسماء عديدة مثل الجمعية العامة والجمعية العمومية أو المؤتمر أو المجلس، وهو يضم كل دول الأعضاء في المنظمة على قدم المساواة وهي صاحب الأختصاص</a:t>
            </a:r>
            <a:r>
              <a:rPr lang="ar-IQ" sz="1800" dirty="0">
                <a:latin typeface="Times New Roman" panose="02020603050405020304" pitchFamily="18" charset="0"/>
                <a:cs typeface="Times New Roman" panose="02020603050405020304" pitchFamily="18" charset="0"/>
              </a:rPr>
              <a:t> </a:t>
            </a:r>
            <a:r>
              <a:rPr lang="ar-IQ" sz="1800" dirty="0">
                <a:solidFill>
                  <a:schemeClr val="dk2"/>
                </a:solidFill>
                <a:latin typeface="Times New Roman" panose="02020603050405020304" pitchFamily="18" charset="0"/>
                <a:cs typeface="Times New Roman" panose="02020603050405020304" pitchFamily="18" charset="0"/>
              </a:rPr>
              <a:t>الاصل الذي يملك مناقشة كل الأمور المتعلقة بالمنظمة المنصوص عليها في معاهدة أنشائها وأتخاذ القرارات والتوصيات بشأنها لذلك يطلق علية الجهاز التشريعي للمنظمة (م 10 من ميثاق الأمم المتحدة) وأجهزة المنظمة الدولية ملزمة بإحالة تقارير سنوية وخاصة إلى الجهاز العام، وتطبيقا لذلك نصت المادة العاشرة من ميثاق الأمم المتحدة على أن (للجمعية العامة أن تناقش أية مسألة أو أمر يدخل في نطاق هذا الميثاق أو يتصل بسلطات فرع من فروع المنصوص عليها فيه أ وظائفه). </a:t>
            </a:r>
          </a:p>
          <a:p>
            <a:pPr marL="0" lvl="0" indent="0" algn="just" rtl="1">
              <a:spcBef>
                <a:spcPts val="0"/>
              </a:spcBef>
              <a:buSzPct val="100000"/>
              <a:buNone/>
            </a:pPr>
            <a:endParaRPr lang="ar-IQ" sz="1000" dirty="0">
              <a:latin typeface="Times New Roman" panose="02020603050405020304" pitchFamily="18" charset="0"/>
              <a:cs typeface="Times New Roman" panose="02020603050405020304" pitchFamily="18" charset="0"/>
            </a:endParaRPr>
          </a:p>
          <a:p>
            <a:pPr marL="0" lvl="0" indent="0" algn="just" rtl="1">
              <a:spcBef>
                <a:spcPts val="0"/>
              </a:spcBef>
              <a:buSzPct val="100000"/>
              <a:buNone/>
            </a:pPr>
            <a:r>
              <a:rPr lang="ar-IQ" sz="2400" b="1" dirty="0">
                <a:solidFill>
                  <a:schemeClr val="dk2"/>
                </a:solidFill>
                <a:latin typeface="Times New Roman" panose="02020603050405020304" pitchFamily="18" charset="0"/>
                <a:cs typeface="Times New Roman" panose="02020603050405020304" pitchFamily="18" charset="0"/>
              </a:rPr>
              <a:t>ثانياً: الجهاز الخاص للمنظمة الدولية </a:t>
            </a:r>
          </a:p>
          <a:p>
            <a:pPr marL="0" lvl="0" indent="282575"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وهو الجهاز التنفيذي للمنظمة الذي يقوم ببحث المشاكل العاجلة وتنفيذ التوصيات والقرارات الصادرة عن الجهاز العام للمنظمة (الجهاز التشريعي) وهو يتمتع بسلطات واسعة لتحقيق أهداف المنظمة المنصوص عليها في وثيقة إنشائها.</a:t>
            </a:r>
          </a:p>
          <a:p>
            <a:pPr marL="342900" lvl="0" indent="-342900" algn="just" rtl="1">
              <a:spcBef>
                <a:spcPts val="0"/>
              </a:spcBef>
              <a:buSzPct val="100000"/>
              <a:buAutoNum type="arabic1Minus"/>
            </a:pPr>
            <a:endParaRPr lang="ar-IQ" sz="1800" dirty="0">
              <a:solidFill>
                <a:schemeClr val="dk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341313" lvl="0" indent="-341313"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ثالثاً: الجهاز الإداري للمنظمة الدولية </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وهو الجهاز المستقل عن أجهزة المنظمة والدول ويطلق عليه أسم الأمانة العامة أو السكرتارية ، مهمته تسير الأعمال الإدارية اليومية للمنظمة وإجراء الاتصالات الادارية الداخلية والخارجية فيما بين أجهزة المنظمة وأعضائها ومع المنظمات الدولية التي تتعاون مع المنظمة والإعداد لدورات وجلسات أجهزة المنظمة الأخرى مثل تحضير جدول الأعمال وإعداد التقارير ومحاضر الجلسات وإعداد مشروعات القرارات التي تصدرها وإعداد مشروع الميزانية ،كما يتولى كذلك متابعة تنفيذ ما أصدرته المنظمة من قرارات. </a:t>
            </a:r>
          </a:p>
          <a:p>
            <a:pPr marL="341313" lvl="0" indent="-341313"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341313" lvl="0" indent="-341313" algn="just" rtl="1">
              <a:spcBef>
                <a:spcPts val="0"/>
              </a:spcBef>
              <a:buNone/>
            </a:pPr>
            <a:r>
              <a:rPr lang="ar-IQ" sz="3200" b="1" dirty="0">
                <a:solidFill>
                  <a:schemeClr val="bg1"/>
                </a:solidFill>
                <a:latin typeface="Times New Roman" panose="02020603050405020304" pitchFamily="18" charset="0"/>
                <a:cs typeface="Times New Roman" panose="02020603050405020304" pitchFamily="18" charset="0"/>
              </a:rPr>
              <a:t>الاجهزة الثانوية للمنظمات الدولية</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تنشأ المنظمات الدولية لتعمل بصفة مستمرة في المجالات التي حددها الميثاق المنشئ لها ، ونظراً لعدم إمكانية التنبؤ بمدى اتساع نطاق عملها، وما قد يطرأ على المجتمع الدولي من ظروف تحتم فتح مجالات عمل جديدة أمام المنظمة، فقد منحت غالبية الوثائق المنشئة للمنظمات الدولية سلطة أنشاء أجهزة وفروع جديدة مؤقتة أو دائمة لمساعدتها في القيام بمهامها.</a:t>
            </a: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1081</Words>
  <Application>Microsoft Office PowerPoint</Application>
  <PresentationFormat>عرض على الشاشة (16:9)</PresentationFormat>
  <Paragraphs>34</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Muli</vt:lpstr>
      <vt:lpstr>Arial</vt:lpstr>
      <vt:lpstr>Staatliches</vt:lpstr>
      <vt:lpstr>Raleway</vt:lpstr>
      <vt:lpstr>Law Lesson by Slidesgo</vt:lpstr>
      <vt:lpstr>الجامعة المستنصرية كلية القانون  المنظمـات الدوليــة</vt:lpstr>
      <vt:lpstr>الفصل الخامس - أجهزة المنظمات الدولية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42</cp:revision>
  <dcterms:modified xsi:type="dcterms:W3CDTF">2022-11-26T14:11:20Z</dcterms:modified>
</cp:coreProperties>
</file>