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الدوليــة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المنظمة الدولية هيئة لها شخصيتها القانونية المستقلة، أنشئت لتحقيق مصالح مشتركة لدول الأعضاء ومزودة لأجل تحقيق ذلك باختصاصات ذاتية. لهذا تنص الوئاثق المؤسسة لها على تخويلها من السلطات ما يمكنها من مباشرة الأعمال الداخلة في اختصاصها، وتختلف هذه السلطات من منظمة إلى أخرى حسب طبيعة الوظائف التي تقوم بها المنظمة والغرض الذي أنشئت من أجله، وتتمثل أهم السلطات التي تباشرها المنظمات الدولية عموما في سلطة البحث والدراسة وسلطة عقد المعاهدات وإبرام الاتفاقات وسلطة إصدار القرارات سواء كانت قرارات ملزمة أو غير ملزمة، ويحد هذه السلطات بعض القيود التي وضعتها الدول الأعضاء.</a:t>
            </a:r>
          </a:p>
          <a:p>
            <a:pPr marL="0" lvl="0" indent="0" algn="just" rtl="1">
              <a:spcBef>
                <a:spcPts val="0"/>
              </a:spcBef>
              <a:buNone/>
            </a:pPr>
            <a:r>
              <a:rPr lang="ar-IQ" sz="2400" b="1" dirty="0">
                <a:solidFill>
                  <a:schemeClr val="dk2"/>
                </a:solidFill>
                <a:latin typeface="Times New Roman" panose="02020603050405020304" pitchFamily="18" charset="0"/>
                <a:cs typeface="Times New Roman" panose="02020603050405020304" pitchFamily="18" charset="0"/>
              </a:rPr>
              <a:t>أولاً: سلطة البحث والدراسة</a:t>
            </a:r>
          </a:p>
          <a:p>
            <a:pPr marL="0" lvl="0" indent="0" algn="just" rtl="1">
              <a:spcBef>
                <a:spcPts val="0"/>
              </a:spcBef>
              <a:buNone/>
            </a:pPr>
            <a:r>
              <a:rPr lang="ar-IQ" sz="1800" b="1" dirty="0">
                <a:solidFill>
                  <a:schemeClr val="dk2"/>
                </a:solidFill>
                <a:latin typeface="Times New Roman" panose="02020603050405020304" pitchFamily="18" charset="0"/>
                <a:cs typeface="Times New Roman" panose="02020603050405020304" pitchFamily="18" charset="0"/>
              </a:rPr>
              <a:t>وهذا يتم في ثلاث صور: </a:t>
            </a:r>
          </a:p>
          <a:p>
            <a:pPr marL="230188" lvl="0" indent="-230188" algn="just" rtl="1">
              <a:spcBef>
                <a:spcPts val="0"/>
              </a:spcBef>
              <a:buNone/>
            </a:pPr>
            <a:r>
              <a:rPr lang="ar-IQ" sz="1800" dirty="0">
                <a:latin typeface="Times New Roman" panose="02020603050405020304" pitchFamily="18" charset="0"/>
                <a:cs typeface="Times New Roman" panose="02020603050405020304" pitchFamily="18" charset="0"/>
              </a:rPr>
              <a:t>1. </a:t>
            </a:r>
            <a:r>
              <a:rPr lang="ar-IQ" sz="1800" dirty="0">
                <a:solidFill>
                  <a:schemeClr val="dk2"/>
                </a:solidFill>
                <a:latin typeface="Times New Roman" panose="02020603050405020304" pitchFamily="18" charset="0"/>
                <a:cs typeface="Times New Roman" panose="02020603050405020304" pitchFamily="18" charset="0"/>
              </a:rPr>
              <a:t>الأبحاث والدراسات التي تقوم بها المنظمة ذاتها. فمن حق المنظمة الدولية أن تقوم بجميع الأبحاث والدراسات التي تدخل في نطاق اختصاصها وأن تكل إلى فروعها بحث المسائل المتعلقة بأعمالها تمهيداً لعرضها على الدول الأعضاء. فالمادة (13) من الميثاق الأمم المتحدة تنص على أن تنشئ الجمعية العامة دراسات وتتخذ توصيات بقصد أنماء التعاون الدولي في مختلف الميادين وتشجيع التقدم المطرد للقانون الدولي.</a:t>
            </a:r>
          </a:p>
          <a:p>
            <a:pPr marL="0" lvl="0" indent="230188" algn="just" rtl="1">
              <a:spcBef>
                <a:spcPts val="0"/>
              </a:spcBef>
              <a:buNone/>
            </a:pPr>
            <a:endParaRPr lang="ar-IQ" sz="500" dirty="0">
              <a:latin typeface="Times New Roman" panose="02020603050405020304" pitchFamily="18" charset="0"/>
              <a:cs typeface="Times New Roman" panose="02020603050405020304" pitchFamily="18" charset="0"/>
            </a:endParaRP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الفصل السادس - سلطات المنظمات الدولية</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2. الأبحاث والدراسات التي تتم عن طريق المؤتمرات الدولية. فقد تعمد المنظمة إلى ممارسة صلاحياتها في البحث والدراسة عن طريق عقد المؤتمرات الدولية التي تجتمع لهذا الغرض. وهذه المؤتمرات التي تدعو إليها قد تعقد تحت إشرافها، وقد تكتفي المنظمة بالدعوة إلى المؤتمرات وإمدادها بالخبراء والمعلومات. </a:t>
            </a:r>
          </a:p>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3. الأبحاث والتقارير التي تطلبها المنظمة من الدول الأعضاء فيها. فبإمكان المنظمة أن تطالب الدول الأعضاء فيها بتقديم بعض الدراسات إليها بشكل تقارير مثلاً: تقارير عن خطوات التي أتخذتها الدول لتنفيذ توصيات المنظمة في المسائل الداخلية في أختصاصها.</a:t>
            </a: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b="1" dirty="0">
                <a:solidFill>
                  <a:schemeClr val="bg1"/>
                </a:solidFill>
                <a:latin typeface="Times New Roman" panose="02020603050405020304" pitchFamily="18" charset="0"/>
                <a:cs typeface="Times New Roman" panose="02020603050405020304" pitchFamily="18" charset="0"/>
              </a:rPr>
              <a:t>ثانياً: سلطة عقد الاتفاقات </a:t>
            </a:r>
          </a:p>
          <a:p>
            <a:pPr marL="0"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من حق المنظمة، ومن حق فروعها، عقد الاتفاقات اللازمة مع المنظمات الدولية الأخرى، أو مع دول الاعضاء فيها، أو مع دول الأجنبية عنها. وهذه الاتفاقات قد تكون ثنائية أو أجتماعية. وقد تكون عسكرية او اقتصادية أو غير ذلك. وهي ثلاث انواع:</a:t>
            </a:r>
          </a:p>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1. اتفاقات ينص عليها ميثاق المنظمة: وتسمى: اتفاقات مسمّاة، مثل: </a:t>
            </a:r>
          </a:p>
          <a:p>
            <a:pPr marL="285750" indent="-285750" algn="just" rtl="1">
              <a:buFont typeface="Wingdings" panose="05000000000000000000" pitchFamily="2" charset="2"/>
              <a:buChar char="§"/>
            </a:pPr>
            <a:r>
              <a:rPr lang="ar-IQ" sz="1800" dirty="0">
                <a:solidFill>
                  <a:schemeClr val="bg1"/>
                </a:solidFill>
                <a:latin typeface="Times New Roman" panose="02020603050405020304" pitchFamily="18" charset="0"/>
                <a:cs typeface="Times New Roman" panose="02020603050405020304" pitchFamily="18" charset="0"/>
              </a:rPr>
              <a:t>اتفاقات المقر، وهي التي تبرم بين المنظمة والدول التي يقع فيها مقر المنظمة. وهي تهتم بصورة عامة بين المنظمات والسلطات المحلية.</a:t>
            </a: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86472"/>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342900" indent="-342900" algn="just" rtl="1">
              <a:buFont typeface="Wingdings" panose="05000000000000000000" pitchFamily="2" charset="2"/>
              <a:buChar char="§"/>
            </a:pPr>
            <a:r>
              <a:rPr lang="ar-IQ" sz="2000" dirty="0">
                <a:latin typeface="Times New Roman" panose="02020603050405020304" pitchFamily="18" charset="0"/>
                <a:cs typeface="Times New Roman" panose="02020603050405020304" pitchFamily="18" charset="0"/>
              </a:rPr>
              <a:t>الاتفاقات الخاصة بالمزايا والحصانات التي تتمتع بها المنظمة. وهي تحدد المركز القانوني للمنظمة ولفروعها ولموظفيها ولمندوبي الدول الأعضاء في أقاليم هذه الدول.</a:t>
            </a:r>
          </a:p>
          <a:p>
            <a:pPr marL="342900" indent="-342900" algn="just" rtl="1">
              <a:buFont typeface="Wingdings" panose="05000000000000000000" pitchFamily="2" charset="2"/>
              <a:buChar char="§"/>
            </a:pPr>
            <a:r>
              <a:rPr lang="ar-IQ" sz="2000" dirty="0">
                <a:latin typeface="Times New Roman" panose="02020603050405020304" pitchFamily="18" charset="0"/>
                <a:cs typeface="Times New Roman" panose="02020603050405020304" pitchFamily="18" charset="0"/>
              </a:rPr>
              <a:t>الاتفاقات التي تمت بين الأمم والوكالات المتخصصة وفقا للمادة 63. والمجلس الاقتصادي والاجتماعي هو صلة الوصول بين هيئة الأمم وهذه الوكالات. وقد كّون المجلس لجنة للمفاوضة مع هذه الوكالات فوضعت مشروعات بالاتفاقات التي يجب أن تعقد معها وعرضتها عليه فوافق عليها ثم أحالها إلى الجمعية العامة مع توصية بإقرارها. وهذه الاتفاقات تسمى بـ (اتفاقات الوصول).</a:t>
            </a:r>
          </a:p>
          <a:p>
            <a:pPr marL="0" indent="0" algn="just" rtl="1">
              <a:buNone/>
            </a:pPr>
            <a:r>
              <a:rPr lang="ar-IQ" sz="2000" b="1" dirty="0">
                <a:latin typeface="Times New Roman" panose="02020603050405020304" pitchFamily="18" charset="0"/>
                <a:cs typeface="Times New Roman" panose="02020603050405020304" pitchFamily="18" charset="0"/>
              </a:rPr>
              <a:t>2</a:t>
            </a:r>
            <a:r>
              <a:rPr lang="ar-IQ" sz="2000" dirty="0">
                <a:latin typeface="Times New Roman" panose="02020603050405020304" pitchFamily="18" charset="0"/>
                <a:cs typeface="Times New Roman" panose="02020603050405020304" pitchFamily="18" charset="0"/>
              </a:rPr>
              <a:t>. </a:t>
            </a:r>
            <a:r>
              <a:rPr lang="ar-IQ" sz="2000" b="1" dirty="0">
                <a:latin typeface="Times New Roman" panose="02020603050405020304" pitchFamily="18" charset="0"/>
                <a:cs typeface="Times New Roman" panose="02020603050405020304" pitchFamily="18" charset="0"/>
              </a:rPr>
              <a:t>اتفاقات لا ينص عليها ميثاق المنظمة: </a:t>
            </a:r>
          </a:p>
          <a:p>
            <a:pPr marL="282575" indent="0" algn="just" rtl="1">
              <a:buNone/>
            </a:pPr>
            <a:r>
              <a:rPr lang="ar-IQ" sz="2000" dirty="0">
                <a:latin typeface="Times New Roman" panose="02020603050405020304" pitchFamily="18" charset="0"/>
                <a:cs typeface="Times New Roman" panose="02020603050405020304" pitchFamily="18" charset="0"/>
              </a:rPr>
              <a:t>وتسمى: اتفاقات غير مسمّاة. وهي تتناول الشؤون التي تدخل ضمن اختصاص المنظمات وترمي إلى تعزيز التعاون بين الدول في مختلف الميادين الإنسانية. وهذه الاتفاقات على نوعين: اتفاقات تبرم بين المنظمات والدول، واتفاقات تبرم فيما بين المنظمات أنفسها، مثل:</a:t>
            </a:r>
          </a:p>
          <a:p>
            <a:pPr marL="282575" indent="0" algn="just" rtl="1">
              <a:buNone/>
            </a:pPr>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74960"/>
            <a:ext cx="8215312" cy="4393580"/>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 الاتفاقات بين هيئة الامم الوكالات المتخصصة.</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 والاتفاقات بين هيئة الامم والمنظمات والإقليمية.</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 والاتفاقات بين الوكالات المتخصصة والمنظمات الإقليمية.</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 والاتفاقات فيما بين الوكالات المتخصصة.</a:t>
            </a:r>
          </a:p>
          <a:p>
            <a:pPr marL="285750" lvl="0" indent="-285750" algn="just" rtl="1">
              <a:spcBef>
                <a:spcPts val="0"/>
              </a:spcBef>
              <a:buFontTx/>
              <a:buChar char="-"/>
            </a:pPr>
            <a:r>
              <a:rPr lang="ar-IQ" sz="1800" dirty="0">
                <a:solidFill>
                  <a:schemeClr val="bg1"/>
                </a:solidFill>
                <a:latin typeface="Times New Roman" panose="02020603050405020304" pitchFamily="18" charset="0"/>
                <a:cs typeface="Times New Roman" panose="02020603050405020304" pitchFamily="18" charset="0"/>
              </a:rPr>
              <a:t>والاتفاقات فيما بين المنظمات الإقليمية.</a:t>
            </a: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3. </a:t>
            </a:r>
            <a:r>
              <a:rPr lang="ar-IQ" sz="1800" b="1" dirty="0">
                <a:solidFill>
                  <a:schemeClr val="bg1"/>
                </a:solidFill>
                <a:latin typeface="Times New Roman" panose="02020603050405020304" pitchFamily="18" charset="0"/>
                <a:cs typeface="Times New Roman" panose="02020603050405020304" pitchFamily="18" charset="0"/>
              </a:rPr>
              <a:t>اتفاقات تشريعية: </a:t>
            </a:r>
            <a:r>
              <a:rPr lang="ar-IQ" sz="1800" dirty="0">
                <a:solidFill>
                  <a:schemeClr val="bg1"/>
                </a:solidFill>
                <a:latin typeface="Times New Roman" panose="02020603050405020304" pitchFamily="18" charset="0"/>
                <a:cs typeface="Times New Roman" panose="02020603050405020304" pitchFamily="18" charset="0"/>
              </a:rPr>
              <a:t>ويمكن أن ينص عليها ميثاق المنظمة أو لا ينص. وهي وسيلة تستطيع المنظمة </a:t>
            </a:r>
            <a:r>
              <a:rPr lang="ar-IQ" sz="1800" dirty="0" err="1">
                <a:solidFill>
                  <a:schemeClr val="bg1"/>
                </a:solidFill>
                <a:latin typeface="Times New Roman" panose="02020603050405020304" pitchFamily="18" charset="0"/>
                <a:cs typeface="Times New Roman" panose="02020603050405020304" pitchFamily="18" charset="0"/>
              </a:rPr>
              <a:t>الدالمولية</a:t>
            </a:r>
            <a:r>
              <a:rPr lang="ar-IQ" sz="1800" dirty="0">
                <a:solidFill>
                  <a:schemeClr val="bg1"/>
                </a:solidFill>
                <a:latin typeface="Times New Roman" panose="02020603050405020304" pitchFamily="18" charset="0"/>
                <a:cs typeface="Times New Roman" panose="02020603050405020304" pitchFamily="18" charset="0"/>
              </a:rPr>
              <a:t> بواسطتها أن تضع التشريعات في بعض المواضيع التي تهم الدول جميعها. والاتفاقات التشريعية، بخلاف الاتفاقات المسماة وغير المسماة ،اتفاقات مفتوحة تتضمن غالبا نصا يبيح الانضمام اللاحق اليها.</a:t>
            </a:r>
          </a:p>
          <a:p>
            <a:pPr marL="0" lvl="0" indent="0" algn="just" rtl="1">
              <a:spcBef>
                <a:spcPts val="0"/>
              </a:spcBef>
              <a:buNone/>
            </a:pPr>
            <a:endParaRPr lang="ar-IQ" sz="1000" b="1"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b="1" dirty="0">
                <a:solidFill>
                  <a:schemeClr val="bg1"/>
                </a:solidFill>
                <a:latin typeface="Times New Roman" panose="02020603050405020304" pitchFamily="18" charset="0"/>
                <a:cs typeface="Times New Roman" panose="02020603050405020304" pitchFamily="18" charset="0"/>
              </a:rPr>
              <a:t>ثالثاً: سلطة أصدار القرارات واتخاذ التوصيات </a:t>
            </a:r>
          </a:p>
          <a:p>
            <a:pPr marL="0"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للمنظمة الدولية سلطة أصدار القرارات والوصيات في الشؤون التي تدخل في اختصاصها. وتلك هي الصلاحية الحقيقية التي يمكن للمنظمات أن تحقق بمقتضاها أهدافها. وتوجد في هذا الصدد ملاحظتان:</a:t>
            </a: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389828"/>
            <a:ext cx="8215312" cy="4363844"/>
          </a:xfrm>
          <a:prstGeom prst="rect">
            <a:avLst/>
          </a:prstGeom>
        </p:spPr>
        <p:txBody>
          <a:bodyPr spcFirstLastPara="1" wrap="square" lIns="91425" tIns="91425" rIns="91425" bIns="91425" anchor="t" anchorCtr="0">
            <a:noAutofit/>
          </a:bodyPr>
          <a:lstStyle/>
          <a:p>
            <a:pPr marL="0" lvl="0" indent="0" algn="just" rtl="1">
              <a:spcBef>
                <a:spcPts val="0"/>
              </a:spcBef>
              <a:buSzPct val="100000"/>
              <a:buNone/>
            </a:pPr>
            <a:endParaRPr lang="ar-IQ" sz="1800" b="1"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SzPct val="100000"/>
              <a:buNone/>
            </a:pPr>
            <a:r>
              <a:rPr lang="ar-IQ" sz="1800" b="1" dirty="0">
                <a:solidFill>
                  <a:schemeClr val="dk2"/>
                </a:solidFill>
                <a:latin typeface="Times New Roman" panose="02020603050405020304" pitchFamily="18" charset="0"/>
                <a:cs typeface="Times New Roman" panose="02020603050405020304" pitchFamily="18" charset="0"/>
              </a:rPr>
              <a:t>الملاحظة الأولى: </a:t>
            </a:r>
            <a:r>
              <a:rPr lang="ar-IQ" sz="1800" dirty="0">
                <a:solidFill>
                  <a:schemeClr val="dk2"/>
                </a:solidFill>
                <a:latin typeface="Times New Roman" panose="02020603050405020304" pitchFamily="18" charset="0"/>
                <a:cs typeface="Times New Roman" panose="02020603050405020304" pitchFamily="18" charset="0"/>
              </a:rPr>
              <a:t>هي أنه لا يعمل، في عالم المنظمات الدولية، بمبدأ فصل السلطات. فالقرارات والتوصيات التي تصدر عن المنظمات قد تكون من أختصاص السلطة التشريعية (كالموافقة على الاتفاقات ووضع الانظمة الداخلية)، أو من أختصاص السلطة التنفيذية (كفرض العقوبات على الدولة الاعضاء المخالفة) أو من أختصاص السلطة القضائية (كتسوية المنازعات الدولية).</a:t>
            </a:r>
          </a:p>
          <a:p>
            <a:pPr marL="0" lvl="0" indent="0" algn="just" rtl="1">
              <a:buSzPct val="100000"/>
              <a:buNone/>
            </a:pPr>
            <a:endParaRPr lang="ar-IQ" sz="1800" b="1" dirty="0">
              <a:solidFill>
                <a:schemeClr val="dk2"/>
              </a:solidFill>
              <a:latin typeface="Times New Roman" panose="02020603050405020304" pitchFamily="18" charset="0"/>
              <a:cs typeface="Times New Roman" panose="02020603050405020304" pitchFamily="18" charset="0"/>
            </a:endParaRPr>
          </a:p>
          <a:p>
            <a:pPr marL="0" lvl="0" indent="0" algn="just" rtl="1">
              <a:buSzPct val="100000"/>
              <a:buNone/>
            </a:pPr>
            <a:r>
              <a:rPr lang="ar-IQ" sz="1800" b="1" dirty="0">
                <a:solidFill>
                  <a:schemeClr val="dk2"/>
                </a:solidFill>
                <a:latin typeface="Times New Roman" panose="02020603050405020304" pitchFamily="18" charset="0"/>
                <a:cs typeface="Times New Roman" panose="02020603050405020304" pitchFamily="18" charset="0"/>
              </a:rPr>
              <a:t>الملاحظة الثانية: </a:t>
            </a:r>
            <a:r>
              <a:rPr lang="ar-IQ" sz="1800" dirty="0">
                <a:solidFill>
                  <a:schemeClr val="dk2"/>
                </a:solidFill>
                <a:latin typeface="Times New Roman" panose="02020603050405020304" pitchFamily="18" charset="0"/>
                <a:cs typeface="Times New Roman" panose="02020603050405020304" pitchFamily="18" charset="0"/>
              </a:rPr>
              <a:t>هي أن القاموس الاصطلاحي لتنظيم الدولي ما زال يفتقر الى الكلمات والألفاظ الدقيقة والواضحة التي تعبر عن مظاهر الصلاحيات التي تتمتع بها المنظمات. وقد أدى ذلك إلى كثير من حالات اللبس والغموض، ومنها حالة الخلط بين القرار والتوصية وإستعمالها بشكل يوحي بترادف الكلمتين. والواقع أن هنالك فرق واضحا بين الكلمتين يجدر بنا ان ننتبه اليه هي مجرد أبداء نصيحة أو (</a:t>
            </a:r>
            <a:r>
              <a:rPr lang="en-US" sz="1800" dirty="0">
                <a:latin typeface="Times New Roman" panose="02020603050405020304" pitchFamily="18" charset="0"/>
                <a:cs typeface="Times New Roman" panose="02020603050405020304" pitchFamily="18" charset="0"/>
              </a:rPr>
              <a:t>Recommendation</a:t>
            </a:r>
            <a:r>
              <a:rPr lang="ar-IQ" sz="1800" dirty="0">
                <a:solidFill>
                  <a:schemeClr val="dk2"/>
                </a:solidFill>
                <a:latin typeface="Times New Roman" panose="02020603050405020304" pitchFamily="18" charset="0"/>
                <a:cs typeface="Times New Roman" panose="02020603050405020304" pitchFamily="18" charset="0"/>
              </a:rPr>
              <a:t>) أن للكلمتين معنين مختلفين، فالتوصية رغبة أو دعوة يمكن أن تقبل أو ترفض.</a:t>
            </a:r>
          </a:p>
          <a:p>
            <a:pPr marL="0" lvl="0" indent="0" algn="just" rtl="1">
              <a:buSzPct val="100000"/>
              <a:buNone/>
            </a:pPr>
            <a:endParaRPr lang="ar-IQ" sz="1800" dirty="0">
              <a:solidFill>
                <a:schemeClr val="dk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341313" lvl="0" indent="-341313" algn="just" rtl="1">
              <a:spcBef>
                <a:spcPts val="0"/>
              </a:spcBef>
              <a:buNone/>
            </a:pPr>
            <a:r>
              <a:rPr lang="ar-IQ" sz="3600" b="1" dirty="0">
                <a:solidFill>
                  <a:schemeClr val="bg1"/>
                </a:solidFill>
                <a:latin typeface="Times New Roman" panose="02020603050405020304" pitchFamily="18" charset="0"/>
                <a:cs typeface="Times New Roman" panose="02020603050405020304" pitchFamily="18" charset="0"/>
              </a:rPr>
              <a:t>القيود على السلطات المنظمات الدولية: </a:t>
            </a:r>
          </a:p>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1. سلطات المنظمة الدولية تحددها الوثيقة المؤسسة لها. وأي تعديل في هذه السلطات يفترض من حيث المبدأ تعديلاً في هذه الوثيقة المؤسسة. الأمر الذي لا يتم إلا بإتفاق بين أطرافها. وانطلاقا من مبدأ سيادة الدول، تفسر النصوص الموضحة لسلطات المنظمة الدولية تفسيراً ضيقا، وذلك كقادة عامة، على أن يكون ذلك في إطار ذلك الالتزام بتجنب التفسير الذي من شأنه إفقاد المنظمة الغرض الذ أنشئت من أجله.</a:t>
            </a:r>
          </a:p>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2. عدم التدخل في الشؤون التي تكون من صميم الاختصاص الداخلي </a:t>
            </a:r>
            <a:r>
              <a:rPr lang="ar-IQ" sz="1800">
                <a:solidFill>
                  <a:schemeClr val="bg1"/>
                </a:solidFill>
                <a:latin typeface="Times New Roman" panose="02020603050405020304" pitchFamily="18" charset="0"/>
                <a:cs typeface="Times New Roman" panose="02020603050405020304" pitchFamily="18" charset="0"/>
              </a:rPr>
              <a:t>للدول الأعضاء، وهو </a:t>
            </a:r>
            <a:r>
              <a:rPr lang="ar-IQ" sz="1800" dirty="0">
                <a:solidFill>
                  <a:schemeClr val="bg1"/>
                </a:solidFill>
                <a:latin typeface="Times New Roman" panose="02020603050405020304" pitchFamily="18" charset="0"/>
                <a:cs typeface="Times New Roman" panose="02020603050405020304" pitchFamily="18" charset="0"/>
              </a:rPr>
              <a:t>قيد أساسي يرد على سلطات المنظمات الدولية حتى ولو لم يرد النص عليه صراحة في </a:t>
            </a:r>
            <a:r>
              <a:rPr lang="ar-IQ" sz="1800">
                <a:solidFill>
                  <a:schemeClr val="bg1"/>
                </a:solidFill>
                <a:latin typeface="Times New Roman" panose="02020603050405020304" pitchFamily="18" charset="0"/>
                <a:cs typeface="Times New Roman" panose="02020603050405020304" pitchFamily="18" charset="0"/>
              </a:rPr>
              <a:t>وثيقتها المؤسسة. </a:t>
            </a:r>
            <a:r>
              <a:rPr lang="ar-IQ" sz="1800" dirty="0">
                <a:solidFill>
                  <a:schemeClr val="bg1"/>
                </a:solidFill>
                <a:latin typeface="Times New Roman" panose="02020603050405020304" pitchFamily="18" charset="0"/>
                <a:cs typeface="Times New Roman" panose="02020603050405020304" pitchFamily="18" charset="0"/>
              </a:rPr>
              <a:t>ويقوم على أساس أن الدول أعضاء المنظمة تحتفظ بسيادتها ويقتضي هذا أن يكون لها قدراً من السلطات والاختصاصات لا يحق للمنظمات الدولية التدخل فيها.</a:t>
            </a: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932</Words>
  <Application>Microsoft Office PowerPoint</Application>
  <PresentationFormat>عرض على الشاشة (16:9)</PresentationFormat>
  <Paragraphs>36</Paragraphs>
  <Slides>7</Slides>
  <Notes>7</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7</vt:i4>
      </vt:variant>
    </vt:vector>
  </HeadingPairs>
  <TitlesOfParts>
    <vt:vector size="14" baseType="lpstr">
      <vt:lpstr>Times New Roman</vt:lpstr>
      <vt:lpstr>Wingdings</vt:lpstr>
      <vt:lpstr>Arial</vt:lpstr>
      <vt:lpstr>Muli</vt:lpstr>
      <vt:lpstr>Staatliches</vt:lpstr>
      <vt:lpstr>Raleway</vt:lpstr>
      <vt:lpstr>Law Lesson by Slidesgo</vt:lpstr>
      <vt:lpstr>الجامعة المستنصرية كلية القانون  المنظمـات الدوليــة</vt:lpstr>
      <vt:lpstr>الفصل السادس - سلطات المنظمات الدولية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45</cp:revision>
  <dcterms:modified xsi:type="dcterms:W3CDTF">2022-11-26T14:11:33Z</dcterms:modified>
</cp:coreProperties>
</file>