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9"/>
  </p:notesMasterIdLst>
  <p:sldIdLst>
    <p:sldId id="264" r:id="rId2"/>
    <p:sldId id="257" r:id="rId3"/>
    <p:sldId id="272" r:id="rId4"/>
    <p:sldId id="268" r:id="rId5"/>
    <p:sldId id="273" r:id="rId6"/>
    <p:sldId id="274" r:id="rId7"/>
    <p:sldId id="275" r:id="rId8"/>
  </p:sldIdLst>
  <p:sldSz cx="9144000" cy="5143500" type="screen16x9"/>
  <p:notesSz cx="6858000" cy="9144000"/>
  <p:embeddedFontLst>
    <p:embeddedFont>
      <p:font typeface="Muli" panose="020B0604020202020204" charset="0"/>
      <p:regular r:id="rId10"/>
      <p:italic r:id="rId11"/>
    </p:embeddedFont>
    <p:embeddedFont>
      <p:font typeface="Raleway" pitchFamily="2" charset="0"/>
      <p:regular r:id="rId12"/>
      <p:bold r:id="rId13"/>
      <p:italic r:id="rId14"/>
      <p:boldItalic r:id="rId15"/>
    </p:embeddedFont>
    <p:embeddedFont>
      <p:font typeface="Staatliches" pitchFamily="2"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50C52D-48C9-4CC8-BB6B-68B029D9B6C5}">
  <a:tblStyle styleId="{E450C52D-48C9-4CC8-BB6B-68B029D9B6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63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397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5597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60e221998_0_245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60e221998_0_245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030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75f10c3a2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75f10c3a2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1170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709775" y="1399650"/>
            <a:ext cx="74349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2"/>
              </a:buClr>
              <a:buSzPts val="1200"/>
              <a:buAutoNum type="arabicPeriod"/>
              <a:defRPr sz="1200"/>
            </a:lvl1pPr>
            <a:lvl2pPr marL="914400" lvl="1" indent="-304800" rtl="0">
              <a:spcBef>
                <a:spcPts val="1600"/>
              </a:spcBef>
              <a:spcAft>
                <a:spcPts val="0"/>
              </a:spcAft>
              <a:buClr>
                <a:schemeClr val="dk1"/>
              </a:buClr>
              <a:buSzPts val="1200"/>
              <a:buFont typeface="Muli"/>
              <a:buAutoNum type="alphaLcPeriod"/>
              <a:defRPr sz="1200"/>
            </a:lvl2pPr>
            <a:lvl3pPr marL="1371600" lvl="2" indent="-304800" rtl="0">
              <a:spcBef>
                <a:spcPts val="1600"/>
              </a:spcBef>
              <a:spcAft>
                <a:spcPts val="0"/>
              </a:spcAft>
              <a:buClr>
                <a:schemeClr val="dk1"/>
              </a:buClr>
              <a:buSzPts val="1200"/>
              <a:buFont typeface="Muli"/>
              <a:buAutoNum type="romanLcPeriod"/>
              <a:defRPr sz="1200"/>
            </a:lvl3pPr>
            <a:lvl4pPr marL="1828800" lvl="3" indent="-304800" rtl="0">
              <a:spcBef>
                <a:spcPts val="1600"/>
              </a:spcBef>
              <a:spcAft>
                <a:spcPts val="0"/>
              </a:spcAft>
              <a:buClr>
                <a:schemeClr val="dk1"/>
              </a:buClr>
              <a:buSzPts val="1200"/>
              <a:buFont typeface="Muli"/>
              <a:buAutoNum type="arabicPeriod"/>
              <a:defRPr sz="1200"/>
            </a:lvl4pPr>
            <a:lvl5pPr marL="2286000" lvl="4" indent="-304800" rtl="0">
              <a:spcBef>
                <a:spcPts val="1600"/>
              </a:spcBef>
              <a:spcAft>
                <a:spcPts val="0"/>
              </a:spcAft>
              <a:buClr>
                <a:schemeClr val="dk1"/>
              </a:buClr>
              <a:buSzPts val="1200"/>
              <a:buFont typeface="Muli"/>
              <a:buAutoNum type="alphaLcPeriod"/>
              <a:defRPr sz="1200"/>
            </a:lvl5pPr>
            <a:lvl6pPr marL="2743200" lvl="5" indent="-304800" rtl="0">
              <a:spcBef>
                <a:spcPts val="1600"/>
              </a:spcBef>
              <a:spcAft>
                <a:spcPts val="0"/>
              </a:spcAft>
              <a:buClr>
                <a:schemeClr val="dk1"/>
              </a:buClr>
              <a:buSzPts val="1200"/>
              <a:buFont typeface="Muli"/>
              <a:buAutoNum type="romanLcPeriod"/>
              <a:defRPr sz="1200"/>
            </a:lvl6pPr>
            <a:lvl7pPr marL="3200400" lvl="6" indent="-304800" rtl="0">
              <a:spcBef>
                <a:spcPts val="1600"/>
              </a:spcBef>
              <a:spcAft>
                <a:spcPts val="0"/>
              </a:spcAft>
              <a:buClr>
                <a:schemeClr val="dk1"/>
              </a:buClr>
              <a:buSzPts val="1200"/>
              <a:buFont typeface="Muli"/>
              <a:buAutoNum type="arabicPeriod"/>
              <a:defRPr sz="1200"/>
            </a:lvl7pPr>
            <a:lvl8pPr marL="3657600" lvl="7" indent="-304800" rtl="0">
              <a:spcBef>
                <a:spcPts val="1600"/>
              </a:spcBef>
              <a:spcAft>
                <a:spcPts val="0"/>
              </a:spcAft>
              <a:buClr>
                <a:schemeClr val="dk1"/>
              </a:buClr>
              <a:buSzPts val="1200"/>
              <a:buFont typeface="Muli"/>
              <a:buAutoNum type="alphaLcPeriod"/>
              <a:defRPr sz="1200"/>
            </a:lvl8pPr>
            <a:lvl9pPr marL="4114800" lvl="8" indent="-304800" rtl="0">
              <a:spcBef>
                <a:spcPts val="1600"/>
              </a:spcBef>
              <a:spcAft>
                <a:spcPts val="1600"/>
              </a:spcAft>
              <a:buClr>
                <a:schemeClr val="dk1"/>
              </a:buClr>
              <a:buSzPts val="1200"/>
              <a:buFont typeface="Muli"/>
              <a:buAutoNum type="romanLcPeriod"/>
              <a:defRPr sz="1200"/>
            </a:lvl9pPr>
          </a:lstStyle>
          <a:p>
            <a:endParaRPr/>
          </a:p>
        </p:txBody>
      </p:sp>
      <p:sp>
        <p:nvSpPr>
          <p:cNvPr id="20" name="Google Shape;20;p4"/>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2"/>
        </a:solidFill>
        <a:effectLst/>
      </p:bgPr>
    </p:bg>
    <p:spTree>
      <p:nvGrpSpPr>
        <p:cNvPr id="1" name="Shape 39"/>
        <p:cNvGrpSpPr/>
        <p:nvPr/>
      </p:nvGrpSpPr>
      <p:grpSpPr>
        <a:xfrm>
          <a:off x="0" y="0"/>
          <a:ext cx="0" cy="0"/>
          <a:chOff x="0" y="0"/>
          <a:chExt cx="0" cy="0"/>
        </a:xfrm>
      </p:grpSpPr>
      <p:sp>
        <p:nvSpPr>
          <p:cNvPr id="40" name="Google Shape;40;p9"/>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5004775" y="619586"/>
            <a:ext cx="2811000" cy="733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2" name="Google Shape;42;p9"/>
          <p:cNvSpPr txBox="1">
            <a:spLocks noGrp="1"/>
          </p:cNvSpPr>
          <p:nvPr>
            <p:ph type="body" idx="1"/>
          </p:nvPr>
        </p:nvSpPr>
        <p:spPr>
          <a:xfrm>
            <a:off x="5004775" y="2564575"/>
            <a:ext cx="3226200" cy="1917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solidFill>
                  <a:schemeClr val="dk2"/>
                </a:solidFill>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1">
  <p:cSld name="TITLE_AND_BODY_1">
    <p:bg>
      <p:bgPr>
        <a:solidFill>
          <a:schemeClr val="dk2"/>
        </a:solidFill>
        <a:effectLst/>
      </p:bgPr>
    </p:bg>
    <p:spTree>
      <p:nvGrpSpPr>
        <p:cNvPr id="1" name="Shape 68"/>
        <p:cNvGrpSpPr/>
        <p:nvPr/>
      </p:nvGrpSpPr>
      <p:grpSpPr>
        <a:xfrm>
          <a:off x="0" y="0"/>
          <a:ext cx="0" cy="0"/>
          <a:chOff x="0" y="0"/>
          <a:chExt cx="0" cy="0"/>
        </a:xfrm>
      </p:grpSpPr>
      <p:sp>
        <p:nvSpPr>
          <p:cNvPr id="69" name="Google Shape;69;p14"/>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1" name="Google Shape;71;p14"/>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a:solidFill>
                  <a:schemeClr val="dk2"/>
                </a:solidFill>
                <a:latin typeface="Staatliches"/>
                <a:ea typeface="Staatliches"/>
                <a:cs typeface="Staatliches"/>
                <a:sym typeface="Staatliches"/>
              </a:defRPr>
            </a:lvl1pPr>
            <a:lvl2pPr lvl="1">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2pPr>
            <a:lvl3pPr lvl="2">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3pPr>
            <a:lvl4pPr lvl="3">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4pPr>
            <a:lvl5pPr lvl="4">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5pPr>
            <a:lvl6pPr lvl="5">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6pPr>
            <a:lvl7pPr lvl="6">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7pPr>
            <a:lvl8pPr lvl="7">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8pPr>
            <a:lvl9pPr lvl="8">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160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1600"/>
              </a:spcBef>
              <a:spcAft>
                <a:spcPts val="160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 id="214748366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7"/>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t="173" b="1611"/>
          <a:stretch/>
        </p:blipFill>
        <p:spPr>
          <a:xfrm>
            <a:off x="678657" y="652445"/>
            <a:ext cx="2540922" cy="2446020"/>
          </a:xfrm>
          <a:prstGeom prst="rect">
            <a:avLst/>
          </a:prstGeom>
          <a:noFill/>
          <a:ln w="28575">
            <a:solidFill>
              <a:schemeClr val="accent6">
                <a:lumMod val="25000"/>
              </a:schemeClr>
            </a:solidFill>
            <a:extLst>
              <a:ext uri="{C807C97D-BFC1-408E-A445-0C87EB9F89A2}">
                <ask:lineSketchStyleProps xmlns:ask="http://schemas.microsoft.com/office/drawing/2018/sketchyshapes">
                  <ask:type>
                    <ask:lineSketchNone/>
                  </ask:type>
                </ask:lineSketchStyleProps>
              </a:ext>
            </a:extLst>
          </a:ln>
        </p:spPr>
      </p:pic>
      <p:sp>
        <p:nvSpPr>
          <p:cNvPr id="226" name="Google Shape;226;p37"/>
          <p:cNvSpPr txBox="1">
            <a:spLocks noGrp="1"/>
          </p:cNvSpPr>
          <p:nvPr>
            <p:ph type="title"/>
          </p:nvPr>
        </p:nvSpPr>
        <p:spPr>
          <a:xfrm>
            <a:off x="3512820" y="619585"/>
            <a:ext cx="4952523" cy="3716195"/>
          </a:xfrm>
          <a:prstGeom prst="rect">
            <a:avLst/>
          </a:prstGeom>
        </p:spPr>
        <p:txBody>
          <a:bodyPr spcFirstLastPara="1" wrap="square" lIns="91425" tIns="91425" rIns="91425" bIns="91425" anchor="t" anchorCtr="0">
            <a:noAutofit/>
          </a:bodyPr>
          <a:lstStyle/>
          <a:p>
            <a:pPr lvl="0" algn="ctr" rtl="1"/>
            <a:r>
              <a:rPr lang="ar-IQ" sz="4800" b="1" dirty="0">
                <a:latin typeface="+mn-lt"/>
                <a:cs typeface="+mj-cs"/>
              </a:rPr>
              <a:t>الجامعة المستنصرية</a:t>
            </a:r>
            <a:br>
              <a:rPr lang="ar-IQ" sz="4800" b="1" dirty="0">
                <a:latin typeface="+mn-lt"/>
                <a:cs typeface="+mj-cs"/>
              </a:rPr>
            </a:br>
            <a:r>
              <a:rPr lang="ar-IQ" sz="4800" b="1" dirty="0">
                <a:latin typeface="+mn-lt"/>
                <a:cs typeface="+mj-cs"/>
              </a:rPr>
              <a:t>كلية القانون</a:t>
            </a:r>
            <a:br>
              <a:rPr lang="en-US" sz="4800" b="1" dirty="0">
                <a:latin typeface="+mn-lt"/>
                <a:cs typeface="+mj-cs"/>
              </a:rPr>
            </a:br>
            <a:br>
              <a:rPr lang="en-US" sz="4800" b="1" dirty="0">
                <a:latin typeface="+mn-lt"/>
                <a:cs typeface="+mj-cs"/>
              </a:rPr>
            </a:br>
            <a:r>
              <a:rPr lang="ar-IQ" b="1" dirty="0">
                <a:latin typeface="+mn-lt"/>
                <a:cs typeface="+mj-cs"/>
              </a:rPr>
              <a:t>المنظمـات الدوليــة</a:t>
            </a:r>
            <a:endParaRPr sz="4800" b="1" dirty="0">
              <a:latin typeface="+mn-lt"/>
              <a:cs typeface="+mj-cs"/>
            </a:endParaRPr>
          </a:p>
        </p:txBody>
      </p:sp>
      <p:sp>
        <p:nvSpPr>
          <p:cNvPr id="227" name="Google Shape;227;p37"/>
          <p:cNvSpPr txBox="1">
            <a:spLocks noGrp="1"/>
          </p:cNvSpPr>
          <p:nvPr>
            <p:ph type="body" idx="1"/>
          </p:nvPr>
        </p:nvSpPr>
        <p:spPr>
          <a:xfrm>
            <a:off x="678657" y="3347070"/>
            <a:ext cx="2540922" cy="1176845"/>
          </a:xfrm>
          <a:prstGeom prst="rect">
            <a:avLst/>
          </a:prstGeom>
        </p:spPr>
        <p:txBody>
          <a:bodyPr spcFirstLastPara="1" wrap="square" lIns="91425" tIns="91425" rIns="91425" bIns="91425" anchor="t" anchorCtr="0">
            <a:noAutofit/>
          </a:bodyPr>
          <a:lstStyle/>
          <a:p>
            <a:pPr marL="0" lvl="0" indent="0" algn="ctr" rtl="1">
              <a:lnSpc>
                <a:spcPct val="150000"/>
              </a:lnSpc>
              <a:spcBef>
                <a:spcPts val="0"/>
              </a:spcBef>
              <a:buNone/>
            </a:pPr>
            <a:r>
              <a:rPr lang="ar-IQ" sz="2000" b="1" dirty="0">
                <a:cs typeface="+mj-cs"/>
              </a:rPr>
              <a:t>تدريسي </a:t>
            </a:r>
          </a:p>
          <a:p>
            <a:pPr marL="0" lvl="0" indent="0" algn="ctr" rtl="1">
              <a:lnSpc>
                <a:spcPct val="150000"/>
              </a:lnSpc>
              <a:spcBef>
                <a:spcPts val="0"/>
              </a:spcBef>
              <a:buNone/>
            </a:pPr>
            <a:r>
              <a:rPr lang="ar-IQ" sz="2000" b="1" dirty="0" err="1">
                <a:cs typeface="+mj-cs"/>
              </a:rPr>
              <a:t>أ.م.د</a:t>
            </a:r>
            <a:r>
              <a:rPr lang="ar-IQ" sz="2000" b="1" dirty="0">
                <a:cs typeface="+mj-cs"/>
              </a:rPr>
              <a:t> مالك منسي الحسيني</a:t>
            </a:r>
            <a:endParaRPr sz="2400" b="1" dirty="0">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1006804"/>
            <a:ext cx="8215312" cy="3758484"/>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2400" b="1" dirty="0">
                <a:solidFill>
                  <a:schemeClr val="dk2"/>
                </a:solidFill>
                <a:latin typeface="Times New Roman" panose="02020603050405020304" pitchFamily="18" charset="0"/>
                <a:cs typeface="Times New Roman" panose="02020603050405020304" pitchFamily="18" charset="0"/>
              </a:rPr>
              <a:t>أولاً : تعريف الموظف الدولي</a:t>
            </a: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المنظمة الدولية وأجهزتها تقوم بأداء وظائفها بواسطة أشخاص طبيعين هؤلاء الأشخاص الطبيعيون يشملون ممثلي الدول الأعضاء بالمنظمة ويشملون كذلك أفراداً يعملون بالمنظمة. هؤلاء الآخرون يطلق عليهم اصطلاح (الموظفين الدوليين). وقد كان لظهور فئة الموظفين الدوليين فضل وضوح الفارق الكبير بين المؤتمر الدولي وبين المنظمة الدولية. فالأول ينتهي بمجرد انتهاء جلساته على حين أن موظفي المنظمة الدولية يقومون بالإشراف ومتابعة تنفيذ ما صدر عن المنظمة وفروعها من قرارات بحيث لا ينقطع العمل الدولي. وهؤلاء الموظفون الدوليون لا يجب الخلط بينهم وبين المستخدمين الدوليين حيث أن الموظف الدولي هو مستخدم دولي ولكن ليس كل مستخدم دولي موظفا دولياً</a:t>
            </a:r>
            <a:r>
              <a:rPr lang="ar-IQ" sz="1800" dirty="0">
                <a:latin typeface="Times New Roman" panose="02020603050405020304" pitchFamily="18" charset="0"/>
                <a:cs typeface="Times New Roman" panose="02020603050405020304" pitchFamily="18" charset="0"/>
              </a:rPr>
              <a:t>. </a:t>
            </a:r>
          </a:p>
          <a:p>
            <a:pPr marL="0" lvl="0" indent="230188" algn="just" rtl="1">
              <a:spcBef>
                <a:spcPts val="0"/>
              </a:spcBef>
              <a:buNone/>
            </a:pPr>
            <a:endParaRPr lang="ar-IQ" sz="1000" dirty="0">
              <a:latin typeface="Times New Roman" panose="02020603050405020304" pitchFamily="18" charset="0"/>
              <a:cs typeface="Times New Roman" panose="02020603050405020304" pitchFamily="18" charset="0"/>
            </a:endParaRPr>
          </a:p>
          <a:p>
            <a:pPr marL="0" lvl="0" indent="230188" algn="just" rtl="1">
              <a:spcBef>
                <a:spcPts val="0"/>
              </a:spcBef>
              <a:buNone/>
            </a:pPr>
            <a:r>
              <a:rPr lang="ar-IQ" sz="1800" dirty="0">
                <a:solidFill>
                  <a:schemeClr val="dk2"/>
                </a:solidFill>
                <a:latin typeface="Times New Roman" panose="02020603050405020304" pitchFamily="18" charset="0"/>
                <a:cs typeface="Times New Roman" panose="02020603050405020304" pitchFamily="18" charset="0"/>
              </a:rPr>
              <a:t>وبذلك يتميز الموظف الدولي عن مندوبي الدول الأعضاء في المنظمة وكذلك يتميز عن موظفي هذه الدول من عدة نواح تمثل في نفس الوقت خصائص الموظف الدولي.</a:t>
            </a:r>
          </a:p>
        </p:txBody>
      </p:sp>
      <p:sp>
        <p:nvSpPr>
          <p:cNvPr id="172" name="Google Shape;172;p30"/>
          <p:cNvSpPr txBox="1">
            <a:spLocks noGrp="1"/>
          </p:cNvSpPr>
          <p:nvPr>
            <p:ph type="title"/>
          </p:nvPr>
        </p:nvSpPr>
        <p:spPr>
          <a:xfrm>
            <a:off x="421481" y="441225"/>
            <a:ext cx="8258175" cy="744000"/>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b="1" dirty="0">
                <a:latin typeface="Times New Roman" panose="02020603050405020304" pitchFamily="18" charset="0"/>
                <a:cs typeface="Times New Roman" panose="02020603050405020304" pitchFamily="18" charset="0"/>
              </a:rPr>
              <a:t>الفصل السابع - الموظف الدولي</a:t>
            </a:r>
            <a:endParaRPr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304370"/>
          </a:xfrm>
          <a:prstGeom prst="rect">
            <a:avLst/>
          </a:prstGeom>
        </p:spPr>
        <p:txBody>
          <a:bodyPr spcFirstLastPara="1" wrap="square" lIns="91425" tIns="91425" rIns="91425" bIns="91425" anchor="t" anchorCtr="0">
            <a:noAutofit/>
          </a:bodyPr>
          <a:lstStyle/>
          <a:p>
            <a:pPr marL="230188" lvl="0" indent="-230188"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1. يعمل الموظف الدولي في خدمة منظمة دولية هي التي تتولى تعيينه ويعتبر مسؤولا أمامها عن الأعمال التي يعهد إليه بها. ولذلك لا تعتبر موظفا دوليا من يعمل في خدمة دولية معينة أو مؤسسة خاصة تابعة لأكثر من دولة.</a:t>
            </a:r>
          </a:p>
          <a:p>
            <a:pPr marL="230188" lvl="0" indent="-230188" algn="justLow"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2. يعمل الموظف الدولي في إطار الأهداف التي أنشئت من أجلها المنظمة الدولي في سبيل تحقيقها، فالموظف الدولي لا يعمل لتحقيق مصالح خاصة لدولة عضو في المنظمة، وإنما لتحقيق مصالح الجماعة الدولية التي تمثل هدف المنظمة .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3. تنصرف آثار التصرفات التي يجريها الموظف الدولي إلى المنظمة الدولية التي يعمل لديها، بصرف النظر عن الدولة التي يتبعها بجنسيته، في حين أن تصرفات ممثل الدولة العضو تنصرف آثارها إلى الدول التي يمثلها، ولا تنصرف تصرفات هذا الممثل إلى المنظمة إلا في حالة اشتراكه في التصويت على قرارات المنظمة. </a:t>
            </a:r>
          </a:p>
          <a:p>
            <a:pPr marL="230188" lvl="0" indent="-230188"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4. الموظف الدولي غير خاضع للإشراف الإداري لأي دولة، وأنما يؤدي عمله تحت مراقبة وإشراف الجهاز الإداري للمنظمة الدولية التي يعمل لديها. ومعنى هذا أنه في مباشرته لعمله لا يكون محكوما إلا بالنظم واللوائح الداخلية للمنظمة، وذلك على خلاف ممثل الدولة العضو في المنظمة حيث يخضع لقوانين ولوائح هذه الدولة وكذلك إشرافها الإداري.</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716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3" name="Google Shape;171;p30">
            <a:extLst>
              <a:ext uri="{FF2B5EF4-FFF2-40B4-BE49-F238E27FC236}">
                <a16:creationId xmlns:a16="http://schemas.microsoft.com/office/drawing/2014/main" id="{39ED2F7E-7BC3-4D24-8231-6C541E3BF257}"/>
              </a:ext>
            </a:extLst>
          </p:cNvPr>
          <p:cNvSpPr txBox="1">
            <a:spLocks/>
          </p:cNvSpPr>
          <p:nvPr/>
        </p:nvSpPr>
        <p:spPr>
          <a:xfrm>
            <a:off x="464344" y="486472"/>
            <a:ext cx="8215312" cy="41705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Raleway"/>
              <a:buAutoNum type="arabicPeriod"/>
              <a:defRPr sz="1200" b="0" i="0" u="none" strike="noStrike" cap="none">
                <a:solidFill>
                  <a:schemeClr val="dk2"/>
                </a:solidFill>
                <a:latin typeface="Raleway"/>
                <a:ea typeface="Raleway"/>
                <a:cs typeface="Raleway"/>
                <a:sym typeface="Raleway"/>
              </a:defRPr>
            </a:lvl1pPr>
            <a:lvl2pPr marL="914400" marR="0" lvl="1"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2pPr>
            <a:lvl3pPr marL="1371600" marR="0" lvl="2"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3pPr>
            <a:lvl4pPr marL="1828800" marR="0" lvl="3"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4pPr>
            <a:lvl5pPr marL="2286000" marR="0" lvl="4"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5pPr>
            <a:lvl6pPr marL="2743200" marR="0" lvl="5" indent="-304800" algn="l" rtl="0">
              <a:lnSpc>
                <a:spcPct val="100000"/>
              </a:lnSpc>
              <a:spcBef>
                <a:spcPts val="1600"/>
              </a:spcBef>
              <a:spcAft>
                <a:spcPts val="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6pPr>
            <a:lvl7pPr marL="3200400" marR="0" lvl="6" indent="-304800" algn="l" rtl="0">
              <a:lnSpc>
                <a:spcPct val="100000"/>
              </a:lnSpc>
              <a:spcBef>
                <a:spcPts val="1600"/>
              </a:spcBef>
              <a:spcAft>
                <a:spcPts val="0"/>
              </a:spcAft>
              <a:buClr>
                <a:schemeClr val="dk1"/>
              </a:buClr>
              <a:buSzPts val="1200"/>
              <a:buFont typeface="Muli"/>
              <a:buAutoNum type="arabicPeriod"/>
              <a:defRPr sz="1200" b="0" i="0" u="none" strike="noStrike" cap="none">
                <a:solidFill>
                  <a:schemeClr val="dk2"/>
                </a:solidFill>
                <a:latin typeface="Raleway"/>
                <a:ea typeface="Raleway"/>
                <a:cs typeface="Raleway"/>
                <a:sym typeface="Raleway"/>
              </a:defRPr>
            </a:lvl7pPr>
            <a:lvl8pPr marL="3657600" marR="0" lvl="7" indent="-304800" algn="l" rtl="0">
              <a:lnSpc>
                <a:spcPct val="100000"/>
              </a:lnSpc>
              <a:spcBef>
                <a:spcPts val="1600"/>
              </a:spcBef>
              <a:spcAft>
                <a:spcPts val="0"/>
              </a:spcAft>
              <a:buClr>
                <a:schemeClr val="dk1"/>
              </a:buClr>
              <a:buSzPts val="1200"/>
              <a:buFont typeface="Muli"/>
              <a:buAutoNum type="alphaLcPeriod"/>
              <a:defRPr sz="1200" b="0" i="0" u="none" strike="noStrike" cap="none">
                <a:solidFill>
                  <a:schemeClr val="dk2"/>
                </a:solidFill>
                <a:latin typeface="Raleway"/>
                <a:ea typeface="Raleway"/>
                <a:cs typeface="Raleway"/>
                <a:sym typeface="Raleway"/>
              </a:defRPr>
            </a:lvl8pPr>
            <a:lvl9pPr marL="4114800" marR="0" lvl="8" indent="-304800" algn="l" rtl="0">
              <a:lnSpc>
                <a:spcPct val="100000"/>
              </a:lnSpc>
              <a:spcBef>
                <a:spcPts val="1600"/>
              </a:spcBef>
              <a:spcAft>
                <a:spcPts val="1600"/>
              </a:spcAft>
              <a:buClr>
                <a:schemeClr val="dk1"/>
              </a:buClr>
              <a:buSzPts val="1200"/>
              <a:buFont typeface="Muli"/>
              <a:buAutoNum type="romanLcPeriod"/>
              <a:defRPr sz="1200" b="0" i="0" u="none" strike="noStrike" cap="none">
                <a:solidFill>
                  <a:schemeClr val="dk2"/>
                </a:solidFill>
                <a:latin typeface="Raleway"/>
                <a:ea typeface="Raleway"/>
                <a:cs typeface="Raleway"/>
                <a:sym typeface="Raleway"/>
              </a:defRPr>
            </a:lvl9pPr>
          </a:lstStyle>
          <a:p>
            <a:pPr marL="230188" indent="-230188" algn="just" rtl="1">
              <a:buNone/>
            </a:pPr>
            <a:r>
              <a:rPr lang="ar-IQ" sz="1800" b="1" dirty="0">
                <a:latin typeface="Times New Roman" panose="02020603050405020304" pitchFamily="18" charset="0"/>
                <a:cs typeface="Times New Roman" panose="02020603050405020304" pitchFamily="18" charset="0"/>
              </a:rPr>
              <a:t>5</a:t>
            </a:r>
            <a:r>
              <a:rPr lang="ar-IQ" sz="1800" dirty="0">
                <a:latin typeface="Times New Roman" panose="02020603050405020304" pitchFamily="18" charset="0"/>
                <a:cs typeface="Times New Roman" panose="02020603050405020304" pitchFamily="18" charset="0"/>
              </a:rPr>
              <a:t>. يكرس الموظف الدولي وقته كاملاً لممارسته وظيفته. ولا يعني ذلك أن وظيفته لدى المنظمة يجب أن تكون دائمة، وإنما المقصود هو أن الموظف يكون كلية في خدمة المنظمة طوال فترة خدمته المحددة في العقد الذي أبرمه مع المنظمة للعمل لديها وبذلك لا يعتبر موظفا دوليا من يعهد إليه من قبل المنظمة أو أي جهة دولية أخرى بمهام دولية . مؤقتة مثل أعضاء لجان التحقيق أو لجان التحكيم أو الخبراء الفنيين. </a:t>
            </a:r>
          </a:p>
          <a:p>
            <a:pPr marL="230188" indent="-230188" algn="just" rtl="1">
              <a:buNone/>
            </a:pPr>
            <a:endParaRPr lang="ar-IQ" sz="500" b="1" dirty="0">
              <a:latin typeface="Times New Roman" panose="02020603050405020304" pitchFamily="18" charset="0"/>
              <a:cs typeface="Times New Roman" panose="02020603050405020304" pitchFamily="18" charset="0"/>
            </a:endParaRPr>
          </a:p>
          <a:p>
            <a:pPr marL="230188" indent="-230188" algn="just" rtl="1">
              <a:buNone/>
            </a:pPr>
            <a:r>
              <a:rPr lang="ar-IQ" sz="2400" b="1" dirty="0">
                <a:latin typeface="Times New Roman" panose="02020603050405020304" pitchFamily="18" charset="0"/>
                <a:cs typeface="Times New Roman" panose="02020603050405020304" pitchFamily="18" charset="0"/>
              </a:rPr>
              <a:t>ثانياً: تعيين الموظف الدولي </a:t>
            </a:r>
          </a:p>
          <a:p>
            <a:pPr marL="0" indent="282575" algn="just" rtl="1">
              <a:buNone/>
            </a:pPr>
            <a:r>
              <a:rPr lang="ar-IQ" sz="1800" dirty="0">
                <a:latin typeface="Times New Roman" panose="02020603050405020304" pitchFamily="18" charset="0"/>
                <a:cs typeface="Times New Roman" panose="02020603050405020304" pitchFamily="18" charset="0"/>
              </a:rPr>
              <a:t>تتمتع المنظمة الدولية بحرية واستقلال كاملين في اختيار موظفيها بعيداً عن أي ضغط سياسي أو شخصي ، فتعيين الموظفين الدوليين من اختصاص المنظمة الدولية وليس الدول ويتولى أمين عام المنظمة سلطة تعيين الموظفين الدوليين العاملين بالمنظمة الدولية . </a:t>
            </a:r>
          </a:p>
          <a:p>
            <a:pPr marL="0" indent="0" algn="just" rtl="1">
              <a:buNone/>
            </a:pPr>
            <a:r>
              <a:rPr lang="ar-IQ" sz="1800" dirty="0">
                <a:latin typeface="Times New Roman" panose="02020603050405020304" pitchFamily="18" charset="0"/>
                <a:cs typeface="Times New Roman" panose="02020603050405020304" pitchFamily="18" charset="0"/>
              </a:rPr>
              <a:t>على سبيل المثال نجد أن ميثاق الأمم المتحدة ينص صراحة في المادة (1/101) بأن الأمين العام يعين موظفي الأمانة العامة طبقا للوائح التي تضعها الجمعية العامة. </a:t>
            </a:r>
          </a:p>
        </p:txBody>
      </p:sp>
    </p:spTree>
    <p:extLst>
      <p:ext uri="{BB962C8B-B14F-4D97-AF65-F5344CB8AC3E}">
        <p14:creationId xmlns:p14="http://schemas.microsoft.com/office/powerpoint/2010/main" val="22337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374960"/>
            <a:ext cx="8215312" cy="4393580"/>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b="1" dirty="0">
                <a:solidFill>
                  <a:schemeClr val="bg1"/>
                </a:solidFill>
                <a:latin typeface="Times New Roman" panose="02020603050405020304" pitchFamily="18" charset="0"/>
                <a:cs typeface="Times New Roman" panose="02020603050405020304" pitchFamily="18" charset="0"/>
              </a:rPr>
              <a:t>ثالثاً: طبيعة العلاقة بين الموظف الدولي والمنظمة الدولية </a:t>
            </a:r>
          </a:p>
          <a:p>
            <a:pPr marL="0" lvl="0" indent="341313"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وجد بخصوص هذه المسألة ثلاثة مذاهب: </a:t>
            </a:r>
            <a:r>
              <a:rPr lang="ar-IQ" sz="1800" b="1" dirty="0">
                <a:solidFill>
                  <a:schemeClr val="bg1"/>
                </a:solidFill>
                <a:latin typeface="Times New Roman" panose="02020603050405020304" pitchFamily="18" charset="0"/>
                <a:cs typeface="Times New Roman" panose="02020603050405020304" pitchFamily="18" charset="0"/>
              </a:rPr>
              <a:t>الأول</a:t>
            </a:r>
            <a:r>
              <a:rPr lang="ar-IQ" sz="1800" dirty="0">
                <a:solidFill>
                  <a:schemeClr val="bg1"/>
                </a:solidFill>
                <a:latin typeface="Times New Roman" panose="02020603050405020304" pitchFamily="18" charset="0"/>
                <a:cs typeface="Times New Roman" panose="02020603050405020304" pitchFamily="18" charset="0"/>
              </a:rPr>
              <a:t> يرى أن المنظمة الدولية والوضع القانوني للموظف الدولي يقومان على أساس تعاقدي، </a:t>
            </a:r>
            <a:r>
              <a:rPr lang="ar-IQ" sz="1800" b="1" dirty="0">
                <a:solidFill>
                  <a:schemeClr val="bg1"/>
                </a:solidFill>
                <a:latin typeface="Times New Roman" panose="02020603050405020304" pitchFamily="18" charset="0"/>
                <a:cs typeface="Times New Roman" panose="02020603050405020304" pitchFamily="18" charset="0"/>
              </a:rPr>
              <a:t>والمذهب الثاني: </a:t>
            </a:r>
            <a:r>
              <a:rPr lang="ar-IQ" sz="1800" dirty="0">
                <a:solidFill>
                  <a:schemeClr val="bg1"/>
                </a:solidFill>
                <a:latin typeface="Times New Roman" panose="02020603050405020304" pitchFamily="18" charset="0"/>
                <a:cs typeface="Times New Roman" panose="02020603050405020304" pitchFamily="18" charset="0"/>
              </a:rPr>
              <a:t>دافع عن وجهة النظر الخاصة بأن الموظف الدولي يوجد في مركز تنظيمي، يجعل الموظف الدولي خاضعا كلية للمنظمة الدولية، التي تتصرف فيه كما يتراءى لها مثله في ذلك مثل الموظف العام في القانون العام الداخلي، في حين المذهب التعاقدي قد يحد من قدرة المنظمة الدولية ويمنعها من العمل على تطوير الوظيفة العامة الدولية، على أساس ظروف العمل المتغيرة. وطبقا </a:t>
            </a:r>
            <a:r>
              <a:rPr lang="ar-IQ" sz="1800" b="1" dirty="0">
                <a:solidFill>
                  <a:schemeClr val="bg1"/>
                </a:solidFill>
                <a:latin typeface="Times New Roman" panose="02020603050405020304" pitchFamily="18" charset="0"/>
                <a:cs typeface="Times New Roman" panose="02020603050405020304" pitchFamily="18" charset="0"/>
              </a:rPr>
              <a:t>لمذهب الثالث: </a:t>
            </a:r>
            <a:r>
              <a:rPr lang="ar-IQ" sz="1800" dirty="0">
                <a:solidFill>
                  <a:schemeClr val="bg1"/>
                </a:solidFill>
                <a:latin typeface="Times New Roman" panose="02020603050405020304" pitchFamily="18" charset="0"/>
                <a:cs typeface="Times New Roman" panose="02020603050405020304" pitchFamily="18" charset="0"/>
              </a:rPr>
              <a:t>يطلق عليه النظرية المختلطة، ويعد الموظف الدولي قد قبل بمقتضى العقد الذي يبرمه المنظمة الدولية وضعا معينا وما يطرأ عليه من تغييرات محتملة بحيث يكون احترام الحقوق المكتسبة للموظف الدولي مرتبطا بهذه المتغيرات، وقد وجد هذا المذهب تطبيقا له في المادة (1/12) من النظام القانوني لموظفي منظمة الأمم المتحدة.</a:t>
            </a:r>
          </a:p>
          <a:p>
            <a:pPr marL="0" lvl="0" indent="0" algn="just" rtl="1">
              <a:buNone/>
            </a:pPr>
            <a:endParaRPr lang="ar-IQ" sz="1000" dirty="0">
              <a:solidFill>
                <a:schemeClr val="bg1"/>
              </a:solidFill>
              <a:latin typeface="Times New Roman" panose="02020603050405020304" pitchFamily="18" charset="0"/>
              <a:cs typeface="Times New Roman" panose="02020603050405020304" pitchFamily="18" charset="0"/>
            </a:endParaRPr>
          </a:p>
          <a:p>
            <a:pPr marL="0" lvl="0" indent="0" algn="just" rtl="1">
              <a:buNone/>
            </a:pPr>
            <a:r>
              <a:rPr lang="ar-IQ" b="1" dirty="0">
                <a:solidFill>
                  <a:schemeClr val="bg1"/>
                </a:solidFill>
                <a:latin typeface="Times New Roman" panose="02020603050405020304" pitchFamily="18" charset="0"/>
                <a:cs typeface="Times New Roman" panose="02020603050405020304" pitchFamily="18" charset="0"/>
              </a:rPr>
              <a:t>رابعا : واجبات الموظف الدولي </a:t>
            </a:r>
          </a:p>
          <a:p>
            <a:pPr marL="0" lvl="0" indent="230188" algn="just" rtl="1">
              <a:buNone/>
            </a:pPr>
            <a:r>
              <a:rPr lang="ar-IQ" sz="1800" dirty="0">
                <a:solidFill>
                  <a:schemeClr val="bg1"/>
                </a:solidFill>
                <a:latin typeface="Times New Roman" panose="02020603050405020304" pitchFamily="18" charset="0"/>
                <a:cs typeface="Times New Roman" panose="02020603050405020304" pitchFamily="18" charset="0"/>
              </a:rPr>
              <a:t>يلتزم الموظفون الدوليون بأن يقدموا بوظائفهم طبقاً للشروط المحددة في العقد المبرم بينهم وبين المنظمة والقواعد العامة المنصوص عليها في المواثيق المؤسسة للمنظمات الدولية ولوائحها الداخلية واتفاقية المقر بكل حيدة وأمانة ونزاهة ووفقا لتعليمات رؤسائهم في المنظمة الدولية.</a:t>
            </a:r>
          </a:p>
        </p:txBody>
      </p:sp>
    </p:spTree>
    <p:extLst>
      <p:ext uri="{BB962C8B-B14F-4D97-AF65-F5344CB8AC3E}">
        <p14:creationId xmlns:p14="http://schemas.microsoft.com/office/powerpoint/2010/main" val="2151976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body" idx="1"/>
          </p:nvPr>
        </p:nvSpPr>
        <p:spPr>
          <a:xfrm>
            <a:off x="464344" y="389828"/>
            <a:ext cx="8215312" cy="4363844"/>
          </a:xfrm>
          <a:prstGeom prst="rect">
            <a:avLst/>
          </a:prstGeom>
        </p:spPr>
        <p:txBody>
          <a:bodyPr spcFirstLastPara="1" wrap="square" lIns="91425" tIns="91425" rIns="91425" bIns="91425" anchor="t" anchorCtr="0">
            <a:noAutofit/>
          </a:bodyPr>
          <a:lstStyle/>
          <a:p>
            <a:pPr marL="0" lvl="0" indent="0" algn="just" rtl="1">
              <a:spcBef>
                <a:spcPts val="0"/>
              </a:spcBef>
              <a:buSzPct val="100000"/>
              <a:buNone/>
            </a:pPr>
            <a:r>
              <a:rPr lang="ar-IQ" sz="2400" b="1" dirty="0">
                <a:solidFill>
                  <a:schemeClr val="dk2"/>
                </a:solidFill>
                <a:latin typeface="Times New Roman" panose="02020603050405020304" pitchFamily="18" charset="0"/>
                <a:cs typeface="Times New Roman" panose="02020603050405020304" pitchFamily="18" charset="0"/>
              </a:rPr>
              <a:t>خامساً:</a:t>
            </a:r>
            <a:r>
              <a:rPr lang="ar-IQ" sz="2400" b="1" dirty="0">
                <a:latin typeface="Times New Roman" panose="02020603050405020304" pitchFamily="18" charset="0"/>
                <a:cs typeface="Times New Roman" panose="02020603050405020304" pitchFamily="18" charset="0"/>
              </a:rPr>
              <a:t> </a:t>
            </a:r>
            <a:r>
              <a:rPr lang="ar-IQ" sz="2400" b="1" dirty="0">
                <a:solidFill>
                  <a:schemeClr val="dk2"/>
                </a:solidFill>
                <a:latin typeface="Times New Roman" panose="02020603050405020304" pitchFamily="18" charset="0"/>
                <a:cs typeface="Times New Roman" panose="02020603050405020304" pitchFamily="18" charset="0"/>
              </a:rPr>
              <a:t>حقوق الموظف الدولي </a:t>
            </a:r>
          </a:p>
          <a:p>
            <a:pPr marL="0" lvl="0" indent="282575"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يتمتع الأمين العام والموظفون الدوليون بالمنظمة بمجموعة من الحقوق نصت عليها المواثيق المنشئة للمنظمات الدولية ولوائحها الداخلية. وهذه الحقوق أما حقوق شخصية نابعة من رابطة الوظيفة الدولية ويقصد بها تعويض الموظف مقابل الخدمة التي يقدمها لجهة الإدارة الدولية التي يعمل بها وهذه الحقوق تنصرف آثارها مباشرة إلى الموظف الدولي، وأما حقوق لا تنصرف آثارها إلى الموظف ذاته بقدر اهتمامها بالوظيفة العامة الدولية التي يشغلها الموظف وهي ما يعبر عنها بالحصانات.</a:t>
            </a:r>
            <a:endParaRPr lang="ar-IQ" sz="1800" dirty="0">
              <a:latin typeface="Times New Roman" panose="02020603050405020304" pitchFamily="18" charset="0"/>
              <a:cs typeface="Times New Roman" panose="02020603050405020304" pitchFamily="18" charset="0"/>
            </a:endParaRPr>
          </a:p>
          <a:p>
            <a:pPr marL="0" lvl="0" indent="0" algn="just" rtl="1">
              <a:spcBef>
                <a:spcPts val="0"/>
              </a:spcBef>
              <a:buSzPct val="100000"/>
              <a:buNone/>
            </a:pPr>
            <a:endParaRPr lang="ar-IQ" sz="1000" dirty="0">
              <a:solidFill>
                <a:schemeClr val="dk2"/>
              </a:solidFill>
              <a:latin typeface="Times New Roman" panose="02020603050405020304" pitchFamily="18" charset="0"/>
              <a:cs typeface="Times New Roman" panose="02020603050405020304" pitchFamily="18" charset="0"/>
            </a:endParaRPr>
          </a:p>
          <a:p>
            <a:pPr marL="0" lvl="0" indent="0" algn="just" rtl="1">
              <a:spcBef>
                <a:spcPts val="0"/>
              </a:spcBef>
              <a:buSzPct val="100000"/>
              <a:buNone/>
            </a:pPr>
            <a:r>
              <a:rPr lang="ar-IQ" sz="2400" b="1" dirty="0">
                <a:solidFill>
                  <a:schemeClr val="dk2"/>
                </a:solidFill>
                <a:latin typeface="Times New Roman" panose="02020603050405020304" pitchFamily="18" charset="0"/>
                <a:cs typeface="Times New Roman" panose="02020603050405020304" pitchFamily="18" charset="0"/>
              </a:rPr>
              <a:t>سادساً: مزايا وحصانات الموظف الدولي </a:t>
            </a:r>
          </a:p>
          <a:p>
            <a:pPr marL="0" lvl="0" indent="0" algn="just" rtl="1">
              <a:spcBef>
                <a:spcPts val="0"/>
              </a:spcBef>
              <a:buSzPct val="100000"/>
              <a:buNone/>
            </a:pPr>
            <a:r>
              <a:rPr lang="ar-IQ" sz="1800" dirty="0">
                <a:solidFill>
                  <a:schemeClr val="dk2"/>
                </a:solidFill>
                <a:latin typeface="Times New Roman" panose="02020603050405020304" pitchFamily="18" charset="0"/>
                <a:cs typeface="Times New Roman" panose="02020603050405020304" pitchFamily="18" charset="0"/>
              </a:rPr>
              <a:t>يتمتع الموظفون الدوليون بالحصانات والإعفاءات الضرورية للمحافظة على استقلال المنظمات وتنفيذ وظائفها المختلفة.</a:t>
            </a:r>
          </a:p>
          <a:p>
            <a:pPr marL="0" lvl="0" indent="0" algn="just" rtl="1">
              <a:spcBef>
                <a:spcPts val="0"/>
              </a:spcBef>
              <a:buSzPct val="100000"/>
              <a:buNone/>
            </a:pPr>
            <a:r>
              <a:rPr lang="ar-IQ" sz="1800" b="0" i="0" u="none" strike="noStrike" baseline="0" dirty="0">
                <a:latin typeface="Times New Roman" panose="02020603050405020304" pitchFamily="18" charset="0"/>
                <a:cs typeface="Times New Roman" panose="02020603050405020304" pitchFamily="18" charset="0"/>
              </a:rPr>
              <a:t>ويجري العمل على التمييز بين الفئات التالية من الموظفين الدوليين:</a:t>
            </a:r>
            <a:endParaRPr lang="ar-IQ" sz="1800" dirty="0">
              <a:solidFill>
                <a:schemeClr val="dk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0130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8" name="Google Shape;171;p30">
            <a:extLst>
              <a:ext uri="{FF2B5EF4-FFF2-40B4-BE49-F238E27FC236}">
                <a16:creationId xmlns:a16="http://schemas.microsoft.com/office/drawing/2014/main" id="{E864DB06-A940-411A-B772-85925C86E2A2}"/>
              </a:ext>
            </a:extLst>
          </p:cNvPr>
          <p:cNvSpPr txBox="1">
            <a:spLocks noGrp="1"/>
          </p:cNvSpPr>
          <p:nvPr>
            <p:ph type="body" idx="1"/>
          </p:nvPr>
        </p:nvSpPr>
        <p:spPr>
          <a:xfrm>
            <a:off x="464344" y="490654"/>
            <a:ext cx="8215312" cy="4140819"/>
          </a:xfrm>
          <a:prstGeom prst="rect">
            <a:avLst/>
          </a:prstGeom>
        </p:spPr>
        <p:txBody>
          <a:bodyPr spcFirstLastPara="1" wrap="square" lIns="91425" tIns="91425" rIns="91425" bIns="91425" anchor="t" anchorCtr="0">
            <a:noAutofit/>
          </a:bodyPr>
          <a:lstStyle/>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أ. كبار الموظفين الدوليين كالأمين العام والأمناء المساعدين وهؤلاء يتمتعون علاوة على المزايا والحصانات التي يتمتع بها افراد الفئة التالية، سواء فيما يختص بهم أو بزوجاتهم وأولادهم القصر، بالمزايا والحصانات والتسهيلات الممنوحة للمبعوثين الدبلوماسيين. </a:t>
            </a:r>
          </a:p>
          <a:p>
            <a:pPr marL="0" lvl="0" indent="0" algn="just" rtl="1">
              <a:spcBef>
                <a:spcPts val="0"/>
              </a:spcBef>
              <a:buNone/>
            </a:pPr>
            <a:endParaRPr lang="ar-IQ" sz="5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ب. فئة الموظفين الذين تقوم المنظمة بتعيينهم ويحدد الأمين العام للمنظمة عادة أفراد هذه الطائفة ويخطر بها حكومات جميع الدول الأعضاء. ج-باقي الموظفين الإداريين (الكتبة والمستخدمون المؤقتون) وهؤلاء لا يتمتعون بأي حصانات. </a:t>
            </a:r>
          </a:p>
          <a:p>
            <a:pPr marL="0" lvl="0" indent="0" algn="just" rtl="1">
              <a:spcBef>
                <a:spcPts val="0"/>
              </a:spcBef>
              <a:buNone/>
            </a:pPr>
            <a:endParaRPr lang="ar-IQ" sz="1800" dirty="0">
              <a:solidFill>
                <a:schemeClr val="bg1"/>
              </a:solidFill>
              <a:latin typeface="Times New Roman" panose="02020603050405020304" pitchFamily="18" charset="0"/>
              <a:cs typeface="Times New Roman" panose="02020603050405020304" pitchFamily="18" charset="0"/>
            </a:endParaRPr>
          </a:p>
          <a:p>
            <a:pPr marL="0" lvl="0" indent="0" algn="just" rtl="1">
              <a:spcBef>
                <a:spcPts val="0"/>
              </a:spcBef>
              <a:buNone/>
            </a:pPr>
            <a:r>
              <a:rPr lang="ar-IQ" sz="1800" dirty="0">
                <a:solidFill>
                  <a:schemeClr val="bg1"/>
                </a:solidFill>
                <a:latin typeface="Times New Roman" panose="02020603050405020304" pitchFamily="18" charset="0"/>
                <a:cs typeface="Times New Roman" panose="02020603050405020304" pitchFamily="18" charset="0"/>
              </a:rPr>
              <a:t>ويلاحظ أن الموظفين الدوليين لا تقرر لهم الحصانات إلا إذا أسبغها عليهم اتفاق صريح. وفيما عدا ذلك لا تلتزم الدول الا بعدم التعرض لهم مع تمتع المحفوظات والمكاتبات بالحصانة، ولا يدفع الموظفون الدوليون بالحصانة القضائية إلا إذا ورد صريحا على ذلك.</a:t>
            </a:r>
          </a:p>
        </p:txBody>
      </p:sp>
    </p:spTree>
    <p:extLst>
      <p:ext uri="{BB962C8B-B14F-4D97-AF65-F5344CB8AC3E}">
        <p14:creationId xmlns:p14="http://schemas.microsoft.com/office/powerpoint/2010/main" val="854791824"/>
      </p:ext>
    </p:extLst>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925</Words>
  <Application>Microsoft Office PowerPoint</Application>
  <PresentationFormat>عرض على الشاشة (16:9)</PresentationFormat>
  <Paragraphs>33</Paragraphs>
  <Slides>7</Slides>
  <Notes>7</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Times New Roman</vt:lpstr>
      <vt:lpstr>Muli</vt:lpstr>
      <vt:lpstr>Staatliches</vt:lpstr>
      <vt:lpstr>Arial</vt:lpstr>
      <vt:lpstr>Raleway</vt:lpstr>
      <vt:lpstr>Law Lesson by Slidesgo</vt:lpstr>
      <vt:lpstr>الجامعة المستنصرية كلية القانون  المنظمـات الدوليــة</vt:lpstr>
      <vt:lpstr>الفصل السابع - الموظف الدولي</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فراس</dc:creator>
  <cp:lastModifiedBy>فراس</cp:lastModifiedBy>
  <cp:revision>48</cp:revision>
  <dcterms:modified xsi:type="dcterms:W3CDTF">2022-11-26T14:11:44Z</dcterms:modified>
</cp:coreProperties>
</file>