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72" r:id="rId4"/>
    <p:sldId id="268" r:id="rId5"/>
    <p:sldId id="273" r:id="rId6"/>
    <p:sldId id="274" r:id="rId7"/>
    <p:sldId id="275" r:id="rId8"/>
  </p:sldIdLst>
  <p:sldSz cx="9144000" cy="5143500" type="screen16x9"/>
  <p:notesSz cx="6858000" cy="9144000"/>
  <p:embeddedFontLst>
    <p:embeddedFont>
      <p:font typeface="Muli" panose="020B0604020202020204" charset="0"/>
      <p:regular r:id="rId10"/>
      <p:italic r:id="rId11"/>
    </p:embeddedFont>
    <p:embeddedFont>
      <p:font typeface="Raleway" pitchFamily="2" charset="0"/>
      <p:regular r:id="rId12"/>
      <p:bold r:id="rId13"/>
      <p:italic r:id="rId14"/>
      <p:boldItalic r:id="rId15"/>
    </p:embeddedFont>
    <p:embeddedFont>
      <p:font typeface="Staatliches"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العالميــة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507207" y="1479396"/>
            <a:ext cx="8215312" cy="3222880"/>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400" dirty="0">
                <a:solidFill>
                  <a:schemeClr val="dk2"/>
                </a:solidFill>
                <a:latin typeface="Times New Roman" panose="02020603050405020304" pitchFamily="18" charset="0"/>
                <a:cs typeface="Times New Roman" panose="02020603050405020304" pitchFamily="18" charset="0"/>
              </a:rPr>
              <a:t>شهدت خريف عام 1939 انهيار النظام العالمي الدولي برمته بما في ذلك عصبة الأمم، وذلك بعد أن اصبحت أوربا ميدانا لحرب طاحنة </a:t>
            </a:r>
            <a:r>
              <a:rPr lang="ar-IQ" sz="2400" dirty="0" err="1">
                <a:solidFill>
                  <a:schemeClr val="dk2"/>
                </a:solidFill>
                <a:latin typeface="Times New Roman" panose="02020603050405020304" pitchFamily="18" charset="0"/>
                <a:cs typeface="Times New Roman" panose="02020603050405020304" pitchFamily="18" charset="0"/>
              </a:rPr>
              <a:t>مالبث</a:t>
            </a:r>
            <a:r>
              <a:rPr lang="ar-IQ" sz="2400" dirty="0">
                <a:solidFill>
                  <a:schemeClr val="dk2"/>
                </a:solidFill>
                <a:latin typeface="Times New Roman" panose="02020603050405020304" pitchFamily="18" charset="0"/>
                <a:cs typeface="Times New Roman" panose="02020603050405020304" pitchFamily="18" charset="0"/>
              </a:rPr>
              <a:t> سعيراً ان امتد لكي تكتوي به جميع شعوب العالم تقريباً.</a:t>
            </a:r>
          </a:p>
          <a:p>
            <a:pPr marL="0" lvl="0" indent="0" algn="just" rtl="1">
              <a:spcBef>
                <a:spcPts val="0"/>
              </a:spcBef>
              <a:buNone/>
            </a:pPr>
            <a:r>
              <a:rPr lang="ar-IQ" sz="2400" dirty="0">
                <a:solidFill>
                  <a:schemeClr val="dk2"/>
                </a:solidFill>
                <a:latin typeface="Times New Roman" panose="02020603050405020304" pitchFamily="18" charset="0"/>
                <a:cs typeface="Times New Roman" panose="02020603050405020304" pitchFamily="18" charset="0"/>
              </a:rPr>
              <a:t>من ثم فقد اصطبغت الاجتماعات واللقاءات والتحالفات التي عقدت بين القوى العظمى بهدف مواجهة دول المحور بالتنويه أو الاشارة او التصريح إلى ضرورة اقامة تنظيم دولي يخلف العصبة على ان يكون أوفى تنظيما وأكثر فاعلية واشمل اختصاصا من سلفة وذلك بغية اقامة مجتمع دولي جديد يسوده السلام والأمن، وتتجنب فيه البشرية مخاطر خوض حرب كونية أخرى.</a:t>
            </a:r>
          </a:p>
          <a:p>
            <a:pPr marL="0" lvl="0" indent="0" algn="just" rtl="1">
              <a:spcBef>
                <a:spcPts val="0"/>
              </a:spcBef>
              <a:buNone/>
            </a:pPr>
            <a:endParaRPr lang="ar-IQ" sz="1800" dirty="0">
              <a:solidFill>
                <a:schemeClr val="dk2"/>
              </a:solidFill>
              <a:latin typeface="Times New Roman" panose="02020603050405020304" pitchFamily="18" charset="0"/>
              <a:cs typeface="Times New Roman" panose="02020603050405020304" pitchFamily="18" charset="0"/>
            </a:endParaRPr>
          </a:p>
        </p:txBody>
      </p:sp>
      <p:sp>
        <p:nvSpPr>
          <p:cNvPr id="172" name="Google Shape;172;p30"/>
          <p:cNvSpPr txBox="1">
            <a:spLocks noGrp="1"/>
          </p:cNvSpPr>
          <p:nvPr>
            <p:ph type="title"/>
          </p:nvPr>
        </p:nvSpPr>
        <p:spPr>
          <a:xfrm>
            <a:off x="421481" y="441226"/>
            <a:ext cx="8258175" cy="103817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الفصل الثالث</a:t>
            </a:r>
            <a:r>
              <a:rPr lang="en-US" b="1" dirty="0">
                <a:latin typeface="Times New Roman" panose="02020603050405020304" pitchFamily="18" charset="0"/>
                <a:cs typeface="Times New Roman" panose="02020603050405020304" pitchFamily="18" charset="0"/>
              </a:rPr>
              <a:t> - </a:t>
            </a:r>
            <a:r>
              <a:rPr lang="ar-IQ" b="1" dirty="0">
                <a:latin typeface="Times New Roman" panose="02020603050405020304" pitchFamily="18" charset="0"/>
                <a:cs typeface="Times New Roman" panose="02020603050405020304" pitchFamily="18" charset="0"/>
              </a:rPr>
              <a:t>الأمم المتحدة</a:t>
            </a:r>
            <a:br>
              <a:rPr lang="ar-IQ" b="1" dirty="0">
                <a:latin typeface="Times New Roman" panose="02020603050405020304" pitchFamily="18" charset="0"/>
                <a:cs typeface="Times New Roman" panose="02020603050405020304" pitchFamily="18" charset="0"/>
              </a:rPr>
            </a:br>
            <a:r>
              <a:rPr lang="ar-IQ" sz="2400" b="1" dirty="0">
                <a:latin typeface="Times New Roman" panose="02020603050405020304" pitchFamily="18" charset="0"/>
                <a:cs typeface="Times New Roman" panose="02020603050405020304" pitchFamily="18" charset="0"/>
              </a:rPr>
              <a:t>المبحث الأول - نشأة الأمم المتحدة</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304370"/>
          </a:xfrm>
          <a:prstGeom prst="rect">
            <a:avLst/>
          </a:prstGeom>
        </p:spPr>
        <p:txBody>
          <a:bodyPr spcFirstLastPara="1" wrap="square" lIns="91425" tIns="91425" rIns="91425" bIns="91425" anchor="t" anchorCtr="0">
            <a:noAutofit/>
          </a:bodyPr>
          <a:lstStyle/>
          <a:p>
            <a:pPr marL="0" lvl="0" indent="0" algn="justLow" rtl="1">
              <a:spcBef>
                <a:spcPts val="0"/>
              </a:spcBef>
              <a:buNone/>
            </a:pPr>
            <a:r>
              <a:rPr lang="ar-IQ" b="1" dirty="0">
                <a:solidFill>
                  <a:schemeClr val="bg1"/>
                </a:solidFill>
                <a:latin typeface="Times New Roman" panose="02020603050405020304" pitchFamily="18" charset="0"/>
                <a:cs typeface="Times New Roman" panose="02020603050405020304" pitchFamily="18" charset="0"/>
              </a:rPr>
              <a:t>المبحث الثاني - أهداف الأمم المتحدة ومبادئها</a:t>
            </a:r>
          </a:p>
          <a:p>
            <a:pPr marL="0" lvl="0" indent="0" algn="justLow" rtl="1">
              <a:spcBef>
                <a:spcPts val="0"/>
              </a:spcBef>
              <a:buNone/>
            </a:pPr>
            <a:r>
              <a:rPr lang="ar-IQ" sz="1800" b="1" dirty="0">
                <a:solidFill>
                  <a:schemeClr val="bg1"/>
                </a:solidFill>
                <a:latin typeface="Times New Roman" panose="02020603050405020304" pitchFamily="18" charset="0"/>
                <a:cs typeface="Times New Roman" panose="02020603050405020304" pitchFamily="18" charset="0"/>
              </a:rPr>
              <a:t>وردت أهداف الأمم المتحدة ومبادئها في ديباجة ميثاق الأمم المتحدة وفي المادتين الاولى والثانية: وهو ما سنتكلم عنه في المطلبين الآتين:</a:t>
            </a:r>
          </a:p>
          <a:p>
            <a:pPr marL="0" lvl="0" indent="0" algn="justLow" rtl="1">
              <a:spcBef>
                <a:spcPts val="0"/>
              </a:spcBef>
              <a:buNone/>
            </a:pPr>
            <a:endParaRPr lang="ar-IQ" sz="1000" b="1" dirty="0">
              <a:solidFill>
                <a:schemeClr val="bg1"/>
              </a:solidFill>
              <a:latin typeface="Times New Roman" panose="02020603050405020304" pitchFamily="18" charset="0"/>
              <a:cs typeface="Times New Roman" panose="02020603050405020304" pitchFamily="18" charset="0"/>
            </a:endParaRPr>
          </a:p>
          <a:p>
            <a:pPr marL="0" lvl="0" indent="0" algn="justLow"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المطلب الأول - أهداف الأمم المتحدة</a:t>
            </a:r>
          </a:p>
          <a:p>
            <a:pPr marL="0" lvl="0" indent="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يمكن تلخيص أهداف الأمم المتحدة التي أوردتها الماد (1) من الميثاق بالنقاط التالية:</a:t>
            </a:r>
          </a:p>
          <a:p>
            <a:pPr marL="0" lvl="0" indent="0" algn="justLow" rtl="1">
              <a:spcBef>
                <a:spcPts val="0"/>
              </a:spcBef>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Low"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1. حفظ السلام والأمن الدوليين </a:t>
            </a:r>
          </a:p>
          <a:p>
            <a:pPr marL="230188" lvl="0" indent="0"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نصت المادة الاولى في فقرتها الأولى على ما يلي "حفظ السلام والأمن الدولي، وتحقيقاً لهذه الغاية الهيئة التدابير المشتركة الفعالة لمنع الأسباب التي تهدد السلم ولإزالتها، وتقمع أعمال العدوان وغيرها من وجوده الإخلال بالسلم وتتذرع بالوسائل السليمة وفقا لمبادئ العدل والقانون الدولي، لحل المنازعات الدولية التي قد تؤدي إلى الإخلال بالسلم أو لتسويتها.</a:t>
            </a: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86472"/>
            <a:ext cx="8215312" cy="4170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0" indent="0" algn="just" rtl="1">
              <a:buNone/>
            </a:pPr>
            <a:r>
              <a:rPr lang="ar-IQ" sz="2000" b="1" dirty="0">
                <a:latin typeface="Times New Roman" panose="02020603050405020304" pitchFamily="18" charset="0"/>
                <a:cs typeface="Times New Roman" panose="02020603050405020304" pitchFamily="18" charset="0"/>
              </a:rPr>
              <a:t>2. إنماء العلاقات الودية بين الأمم </a:t>
            </a:r>
          </a:p>
          <a:p>
            <a:pPr marL="282575" indent="0" algn="just" rtl="1">
              <a:buNone/>
            </a:pPr>
            <a:r>
              <a:rPr lang="ar-IQ" sz="1800" dirty="0">
                <a:latin typeface="Times New Roman" panose="02020603050405020304" pitchFamily="18" charset="0"/>
                <a:cs typeface="Times New Roman" panose="02020603050405020304" pitchFamily="18" charset="0"/>
              </a:rPr>
              <a:t>وقد نصت على هذا الهدف الفقرة الثانية من المادة الاولى من الميثاق التي دعت إلى " إنماء العلاقات بين الأمم على أساس احترام المبدأ الذي يقضي بالمساواة في الحقوق بين الشعوب وبأن يكون لكل منها تقرير مصيرها وكذلك اتخاذ التدابير الأخرى الملائمة لتعزيز السلم العام".</a:t>
            </a:r>
          </a:p>
          <a:p>
            <a:pPr marL="0" indent="0" algn="just" rtl="1">
              <a:buNone/>
            </a:pPr>
            <a:endParaRPr lang="ar-IQ" sz="1000" dirty="0">
              <a:latin typeface="Times New Roman" panose="02020603050405020304" pitchFamily="18" charset="0"/>
              <a:cs typeface="Times New Roman" panose="02020603050405020304" pitchFamily="18" charset="0"/>
            </a:endParaRPr>
          </a:p>
          <a:p>
            <a:pPr marL="0" indent="0" algn="just" rtl="1">
              <a:buNone/>
            </a:pPr>
            <a:r>
              <a:rPr lang="ar-IQ" sz="2000" b="1" dirty="0">
                <a:latin typeface="Times New Roman" panose="02020603050405020304" pitchFamily="18" charset="0"/>
                <a:cs typeface="Times New Roman" panose="02020603050405020304" pitchFamily="18" charset="0"/>
              </a:rPr>
              <a:t>3. تحقيق التعاون الدولي في الشؤون الاقتصادية والاجتماعية </a:t>
            </a:r>
          </a:p>
          <a:p>
            <a:pPr marL="230188" indent="0" algn="just" rtl="1">
              <a:buNone/>
            </a:pPr>
            <a:r>
              <a:rPr lang="ar-IQ" sz="1800" dirty="0">
                <a:latin typeface="Times New Roman" panose="02020603050405020304" pitchFamily="18" charset="0"/>
                <a:cs typeface="Times New Roman" panose="02020603050405020304" pitchFamily="18" charset="0"/>
              </a:rPr>
              <a:t>وهذا الهدف من أهداف المنظمة ورد في الفقرة الثالثة من المادة الاولى من الميثاق حيث نصت على ما يلي: "تحقيق التعاون الدولي على حل المسائل الدولية ذات الصبغة الاقتصادية والاجتماعية والثقافية والانسانية وعلى تعزيز احترام حقوق الانسان والحريات الأساسية للناس جميعا والتشجيع على ذلك اطلاقا بدون تمييز بسبب الجنس او اللغة او الدين ولا تفريق بين الرجال والنساء". </a:t>
            </a:r>
          </a:p>
          <a:p>
            <a:pPr marL="0" indent="0" algn="just" rtl="1">
              <a:buNone/>
            </a:pPr>
            <a:endParaRPr lang="ar-IQ" sz="1000" dirty="0">
              <a:latin typeface="Times New Roman" panose="02020603050405020304" pitchFamily="18" charset="0"/>
              <a:cs typeface="Times New Roman" panose="02020603050405020304" pitchFamily="18" charset="0"/>
            </a:endParaRPr>
          </a:p>
          <a:p>
            <a:pPr marL="0" indent="0" algn="just" rtl="1">
              <a:buNone/>
            </a:pPr>
            <a:r>
              <a:rPr lang="ar-IQ" sz="2000" b="1" dirty="0">
                <a:latin typeface="Times New Roman" panose="02020603050405020304" pitchFamily="18" charset="0"/>
                <a:cs typeface="Times New Roman" panose="02020603050405020304" pitchFamily="18" charset="0"/>
              </a:rPr>
              <a:t>4. تنسيق اعمال الامم </a:t>
            </a:r>
          </a:p>
          <a:p>
            <a:pPr marL="230188" indent="0" algn="just" rtl="1">
              <a:buNone/>
            </a:pPr>
            <a:r>
              <a:rPr lang="ar-IQ" sz="1800" dirty="0">
                <a:latin typeface="Times New Roman" panose="02020603050405020304" pitchFamily="18" charset="0"/>
                <a:cs typeface="Times New Roman" panose="02020603050405020304" pitchFamily="18" charset="0"/>
              </a:rPr>
              <a:t>وهذا ما نصت عليه المادة الاولى من الميثاق فقرة 4 كما يلي: "جعل هذه المنظمة مرجعا لتنسيق اعمال وتوجيهها نحو ادراك هذه الغايات المشتركة". </a:t>
            </a: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52657"/>
            <a:ext cx="8215312" cy="446466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b="1" dirty="0">
                <a:solidFill>
                  <a:schemeClr val="bg1"/>
                </a:solidFill>
                <a:latin typeface="Times New Roman" panose="02020603050405020304" pitchFamily="18" charset="0"/>
                <a:cs typeface="Times New Roman" panose="02020603050405020304" pitchFamily="18" charset="0"/>
              </a:rPr>
              <a:t>المطلب الثاني - مبادئ الامم المتحدة</a:t>
            </a:r>
          </a:p>
          <a:p>
            <a:pPr marL="342900" lvl="0" indent="-342900" algn="just" rtl="1">
              <a:spcBef>
                <a:spcPts val="0"/>
              </a:spcBef>
              <a:buAutoNum type="arabicPeriod"/>
            </a:pPr>
            <a:r>
              <a:rPr lang="ar-IQ" sz="2000" b="1" dirty="0">
                <a:solidFill>
                  <a:schemeClr val="bg1"/>
                </a:solidFill>
                <a:latin typeface="Times New Roman" panose="02020603050405020304" pitchFamily="18" charset="0"/>
                <a:cs typeface="Times New Roman" panose="02020603050405020304" pitchFamily="18" charset="0"/>
              </a:rPr>
              <a:t>المساواة بين الدول </a:t>
            </a:r>
          </a:p>
          <a:p>
            <a:pPr marL="341313"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نصت الفقرة 1 من المادة الثانية على انه: "تقوم الهيئة على مبدأ المساواة في السيادة بين جميع أعضائها بين جميع اعضائها". بينا سابقا ام من ضمن الوسائل التي يمكن بواسطتها انماء العلاقات الودية بين الامم تطبيق مبدأ المساواة بين الدول، وهذا يتأتى من أن لكل دولة سيادتها واستقلالها في شؤونها. </a:t>
            </a:r>
          </a:p>
          <a:p>
            <a:pPr marL="230188" lvl="0" indent="-230188"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2. تنفيذ الالتزامات بحسن نية </a:t>
            </a:r>
          </a:p>
          <a:p>
            <a:pPr marL="230188"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وقد أكدت على هذا المبدأ الفقرة الثانية التي نصت على أنه "لكي يكفل أعضاء المنظمة لأنفسهم جميع الحقوق والمزايا المترتبة على صفة العضوية فانهم يقومون في حسن نية بالالتزامات الت أخذوها على انفسهم بهذا الميثاق".</a:t>
            </a:r>
          </a:p>
          <a:p>
            <a:pPr marL="230188" lvl="0" indent="-230188"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3. فض المنازعات بالطرق السلمية </a:t>
            </a:r>
          </a:p>
          <a:p>
            <a:pPr marL="230188"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نصت على المبدأ الفقرة الثالثة من المادة الثانية منال ميثاق بالقول: "يفض جميع اعضاء المنظمة منازعاتهم الدولية بالوسائل السليمة على وجه لا يجعل السلم والأمن والعدل الدولي عرضة للخطر". وواضح من النص أن المنازعات المقصودة أن تكون بين الدول ولا تتعلق بالمنازعات دخل الدول.</a:t>
            </a: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389828"/>
            <a:ext cx="8215312" cy="4363844"/>
          </a:xfrm>
          <a:prstGeom prst="rect">
            <a:avLst/>
          </a:prstGeom>
        </p:spPr>
        <p:txBody>
          <a:bodyPr spcFirstLastPara="1" wrap="square" lIns="91425" tIns="91425" rIns="91425" bIns="91425" anchor="t" anchorCtr="0">
            <a:noAutofit/>
          </a:bodyPr>
          <a:lstStyle/>
          <a:p>
            <a:pPr marL="0" lvl="0" indent="0" algn="just" rtl="1">
              <a:buSzPct val="100000"/>
              <a:buNone/>
            </a:pPr>
            <a:r>
              <a:rPr lang="ar-IQ" sz="2000" b="1" dirty="0">
                <a:solidFill>
                  <a:schemeClr val="dk2"/>
                </a:solidFill>
                <a:latin typeface="Times New Roman" panose="02020603050405020304" pitchFamily="18" charset="0"/>
                <a:cs typeface="Times New Roman" panose="02020603050405020304" pitchFamily="18" charset="0"/>
              </a:rPr>
              <a:t>4 الامتناع عن استعمال القوة</a:t>
            </a:r>
          </a:p>
          <a:p>
            <a:pPr marL="0" lvl="0" indent="0" algn="just" rtl="1">
              <a:buSzPct val="100000"/>
              <a:buNone/>
            </a:pPr>
            <a:r>
              <a:rPr lang="ar-IQ" sz="1800" dirty="0">
                <a:solidFill>
                  <a:schemeClr val="dk2"/>
                </a:solidFill>
                <a:latin typeface="Times New Roman" panose="02020603050405020304" pitchFamily="18" charset="0"/>
                <a:cs typeface="Times New Roman" panose="02020603050405020304" pitchFamily="18" charset="0"/>
              </a:rPr>
              <a:t>وقد ذكرنا في مقدمة الميثاق ثم في الفقرة الرابعة من المادة الثانية التي نصت على انه "يمتنع أعضاء المنظمة جميعا في علاقاتهم الدولية عن التهديد باستعمال القوة او استخدامها ضد سلامة الأراضي او الاستقلال السياسي لأية دولة او وجه اخر لا يتفق ومقاصد الأمم المتحدة ". ومثل هذا النص لم يكن له مثيل في عهد عصبة الأمم.</a:t>
            </a:r>
          </a:p>
          <a:p>
            <a:pPr marL="0" lvl="0" indent="0" algn="just" rtl="1">
              <a:buSzPct val="100000"/>
              <a:buNone/>
            </a:pPr>
            <a:r>
              <a:rPr lang="ar-IQ" sz="2000" b="1" dirty="0">
                <a:latin typeface="Times New Roman" panose="02020603050405020304" pitchFamily="18" charset="0"/>
                <a:cs typeface="Times New Roman" panose="02020603050405020304" pitchFamily="18" charset="0"/>
              </a:rPr>
              <a:t>5</a:t>
            </a:r>
            <a:r>
              <a:rPr lang="ar-IQ" sz="2000" b="1" dirty="0">
                <a:solidFill>
                  <a:schemeClr val="dk2"/>
                </a:solidFill>
                <a:latin typeface="Times New Roman" panose="02020603050405020304" pitchFamily="18" charset="0"/>
                <a:cs typeface="Times New Roman" panose="02020603050405020304" pitchFamily="18" charset="0"/>
              </a:rPr>
              <a:t>. معاونة المنظمة ايجابيا وسلبياً </a:t>
            </a:r>
          </a:p>
          <a:p>
            <a:pPr marL="0" lvl="0" indent="0" algn="just" rtl="1">
              <a:buSzPct val="100000"/>
              <a:buNone/>
            </a:pPr>
            <a:r>
              <a:rPr lang="ar-IQ" sz="1800" dirty="0">
                <a:solidFill>
                  <a:schemeClr val="dk2"/>
                </a:solidFill>
                <a:latin typeface="Times New Roman" panose="02020603050405020304" pitchFamily="18" charset="0"/>
                <a:cs typeface="Times New Roman" panose="02020603050405020304" pitchFamily="18" charset="0"/>
              </a:rPr>
              <a:t>بموجب الفقرة الخامسة من المادة الثانية ينبغي ان "يقدم جميع الاعضاء كل ما في وسعهم من عون إلى الأمم المتحدة في أي عمل تتخذه وفق هذا الميثاق كما ويمتنعون عن مساعدة أية دولة تتخذ الأمم المتحدة إزاءها عملاً من أعمال المنع أو القمع.</a:t>
            </a:r>
          </a:p>
          <a:p>
            <a:pPr marL="0" lvl="0" indent="0" algn="just" rtl="1">
              <a:buSzPct val="100000"/>
              <a:buNone/>
            </a:pPr>
            <a:r>
              <a:rPr lang="ar-IQ" sz="2000" b="1" dirty="0">
                <a:solidFill>
                  <a:schemeClr val="dk2"/>
                </a:solidFill>
                <a:latin typeface="Times New Roman" panose="02020603050405020304" pitchFamily="18" charset="0"/>
                <a:cs typeface="Times New Roman" panose="02020603050405020304" pitchFamily="18" charset="0"/>
              </a:rPr>
              <a:t>6. واجب الدول غير الأعضاء في المنظمة </a:t>
            </a:r>
          </a:p>
          <a:p>
            <a:pPr marL="0" lvl="0" indent="0" algn="just" rtl="1">
              <a:buSzPct val="100000"/>
              <a:buNone/>
            </a:pPr>
            <a:r>
              <a:rPr lang="ar-IQ" sz="1800" dirty="0">
                <a:solidFill>
                  <a:schemeClr val="dk2"/>
                </a:solidFill>
                <a:latin typeface="Times New Roman" panose="02020603050405020304" pitchFamily="18" charset="0"/>
                <a:cs typeface="Times New Roman" panose="02020603050405020304" pitchFamily="18" charset="0"/>
              </a:rPr>
              <a:t>نصت الفقرة السادسة من المادة الثانية من الميثاق كما يلي :"تعمل المنظمة على ان تسير الدول غير الأعضاء فيها على هذه المبادئ. بقدر ما تقتضيه ضرورة حفظ السلم والأمن الدولي". يتبين من هذه الفقرة ان الدول غير المنتمية إلى منظمة الأمم المتحدة تلتزم مع ذلك ببعض الالتزامات .وهذا المبدأ يشكل قاعدة جديدة في القانون الدولي لان المفروض في الدول بحكم سيادتها واستقلالها في شؤونها ألا تلتزم بأي شيء من دون ان ترغب فيه وتقبله بإرادتها وان المعاهدات لا تلزم سوى الدول الاطراف فيها. وهكذا ارادت هذه المنظمة العالمية ان تكون المحور لما يدور في العالم الدولي من مشكلات.</a:t>
            </a: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000" b="1" dirty="0">
                <a:solidFill>
                  <a:schemeClr val="bg1"/>
                </a:solidFill>
                <a:latin typeface="Times New Roman" panose="02020603050405020304" pitchFamily="18" charset="0"/>
                <a:cs typeface="Times New Roman" panose="02020603050405020304" pitchFamily="18" charset="0"/>
              </a:rPr>
              <a:t>7. عدم تدخل المنظمة في الشؤون الداخلية للدول</a:t>
            </a:r>
          </a:p>
          <a:p>
            <a:pPr marL="230188" lvl="0" indent="0" algn="just" rtl="1">
              <a:spcBef>
                <a:spcPts val="0"/>
              </a:spcBef>
              <a:buNone/>
            </a:pPr>
            <a:r>
              <a:rPr lang="ar-IQ" sz="2000" dirty="0">
                <a:solidFill>
                  <a:schemeClr val="bg1"/>
                </a:solidFill>
                <a:latin typeface="Times New Roman" panose="02020603050405020304" pitchFamily="18" charset="0"/>
                <a:cs typeface="Times New Roman" panose="02020603050405020304" pitchFamily="18" charset="0"/>
              </a:rPr>
              <a:t>نصت الفقرة 7 من المادة 2 على انه: "ليس في هذا الميثاق ما يسوغ "لأمم المتحدة" أن</a:t>
            </a:r>
            <a:r>
              <a:rPr lang="en-US" sz="2000" dirty="0">
                <a:solidFill>
                  <a:schemeClr val="bg1"/>
                </a:solidFill>
                <a:latin typeface="Times New Roman" panose="02020603050405020304" pitchFamily="18" charset="0"/>
                <a:cs typeface="Times New Roman" panose="02020603050405020304" pitchFamily="18" charset="0"/>
              </a:rPr>
              <a:t> </a:t>
            </a:r>
            <a:r>
              <a:rPr lang="ar-IQ" sz="2000" dirty="0">
                <a:solidFill>
                  <a:schemeClr val="bg1"/>
                </a:solidFill>
                <a:latin typeface="Times New Roman" panose="02020603050405020304" pitchFamily="18" charset="0"/>
                <a:cs typeface="Times New Roman" panose="02020603050405020304" pitchFamily="18" charset="0"/>
              </a:rPr>
              <a:t>تتدخل في الشؤون التي تكون من صميم السلطان الداخلي لدولة ما، وليس فيه ما يقتضي</a:t>
            </a:r>
            <a:r>
              <a:rPr lang="en-US" sz="2000" dirty="0">
                <a:solidFill>
                  <a:schemeClr val="bg1"/>
                </a:solidFill>
                <a:latin typeface="Times New Roman" panose="02020603050405020304" pitchFamily="18" charset="0"/>
                <a:cs typeface="Times New Roman" panose="02020603050405020304" pitchFamily="18" charset="0"/>
              </a:rPr>
              <a:t> </a:t>
            </a:r>
            <a:r>
              <a:rPr lang="ar-IQ" sz="2000" dirty="0">
                <a:solidFill>
                  <a:schemeClr val="bg1"/>
                </a:solidFill>
                <a:latin typeface="Times New Roman" panose="02020603050405020304" pitchFamily="18" charset="0"/>
                <a:cs typeface="Times New Roman" panose="02020603050405020304" pitchFamily="18" charset="0"/>
              </a:rPr>
              <a:t>الأعضاء أن يعرضوا مثل هذه المسائل لأن تحل بحكم هذا الميثاق، على أن هذا المبدأ لا</a:t>
            </a:r>
            <a:r>
              <a:rPr lang="en-US" sz="2000" dirty="0">
                <a:solidFill>
                  <a:schemeClr val="bg1"/>
                </a:solidFill>
                <a:latin typeface="Times New Roman" panose="02020603050405020304" pitchFamily="18" charset="0"/>
                <a:cs typeface="Times New Roman" panose="02020603050405020304" pitchFamily="18" charset="0"/>
              </a:rPr>
              <a:t> </a:t>
            </a:r>
            <a:r>
              <a:rPr lang="ar-IQ" sz="2000" dirty="0">
                <a:solidFill>
                  <a:schemeClr val="bg1"/>
                </a:solidFill>
                <a:latin typeface="Times New Roman" panose="02020603050405020304" pitchFamily="18" charset="0"/>
                <a:cs typeface="Times New Roman" panose="02020603050405020304" pitchFamily="18" charset="0"/>
              </a:rPr>
              <a:t>يخل بتطبيق تدابير القمع الواردة في الفصل السابع".</a:t>
            </a:r>
          </a:p>
        </p:txBody>
      </p:sp>
    </p:spTree>
    <p:extLst>
      <p:ext uri="{BB962C8B-B14F-4D97-AF65-F5344CB8AC3E}">
        <p14:creationId xmlns:p14="http://schemas.microsoft.com/office/powerpoint/2010/main" val="854791824"/>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854</Words>
  <Application>Microsoft Office PowerPoint</Application>
  <PresentationFormat>عرض على الشاشة (16:9)</PresentationFormat>
  <Paragraphs>37</Paragraphs>
  <Slides>7</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Staatliches</vt:lpstr>
      <vt:lpstr>Times New Roman</vt:lpstr>
      <vt:lpstr>Arial</vt:lpstr>
      <vt:lpstr>Raleway</vt:lpstr>
      <vt:lpstr>Muli</vt:lpstr>
      <vt:lpstr>Law Lesson by Slidesgo</vt:lpstr>
      <vt:lpstr>الجامعة المستنصرية كلية القانون  المنظمـات العالميــة</vt:lpstr>
      <vt:lpstr>الفصل الثالث - الأمم المتحدة المبحث الأول - نشأة الأمم المتحدة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68</cp:revision>
  <dcterms:modified xsi:type="dcterms:W3CDTF">2022-11-26T14:12:24Z</dcterms:modified>
</cp:coreProperties>
</file>