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9"/>
  </p:notesMasterIdLst>
  <p:sldIdLst>
    <p:sldId id="264" r:id="rId2"/>
    <p:sldId id="257" r:id="rId3"/>
    <p:sldId id="272" r:id="rId4"/>
    <p:sldId id="268" r:id="rId5"/>
    <p:sldId id="273" r:id="rId6"/>
    <p:sldId id="274" r:id="rId7"/>
    <p:sldId id="275" r:id="rId8"/>
  </p:sldIdLst>
  <p:sldSz cx="9144000" cy="5143500" type="screen16x9"/>
  <p:notesSz cx="6858000" cy="9144000"/>
  <p:embeddedFontLst>
    <p:embeddedFont>
      <p:font typeface="Muli" panose="020B0604020202020204" charset="0"/>
      <p:regular r:id="rId10"/>
      <p:italic r:id="rId11"/>
    </p:embeddedFont>
    <p:embeddedFont>
      <p:font typeface="Raleway" pitchFamily="2" charset="0"/>
      <p:regular r:id="rId12"/>
      <p:bold r:id="rId13"/>
      <p:italic r:id="rId14"/>
      <p:boldItalic r:id="rId15"/>
    </p:embeddedFont>
    <p:embeddedFont>
      <p:font typeface="Staatliches" pitchFamily="2"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50C52D-48C9-4CC8-BB6B-68B029D9B6C5}">
  <a:tblStyle styleId="{E450C52D-48C9-4CC8-BB6B-68B029D9B6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5f10c3a2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5f10c3a2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3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397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59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030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1170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709775" y="1399650"/>
            <a:ext cx="7434900" cy="3023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2"/>
              </a:buClr>
              <a:buSzPts val="1200"/>
              <a:buAutoNum type="arabicPeriod"/>
              <a:defRPr sz="1200"/>
            </a:lvl1pPr>
            <a:lvl2pPr marL="914400" lvl="1" indent="-304800" rtl="0">
              <a:spcBef>
                <a:spcPts val="1600"/>
              </a:spcBef>
              <a:spcAft>
                <a:spcPts val="0"/>
              </a:spcAft>
              <a:buClr>
                <a:schemeClr val="dk1"/>
              </a:buClr>
              <a:buSzPts val="1200"/>
              <a:buFont typeface="Muli"/>
              <a:buAutoNum type="alphaLcPeriod"/>
              <a:defRPr sz="1200"/>
            </a:lvl2pPr>
            <a:lvl3pPr marL="1371600" lvl="2" indent="-304800" rtl="0">
              <a:spcBef>
                <a:spcPts val="1600"/>
              </a:spcBef>
              <a:spcAft>
                <a:spcPts val="0"/>
              </a:spcAft>
              <a:buClr>
                <a:schemeClr val="dk1"/>
              </a:buClr>
              <a:buSzPts val="1200"/>
              <a:buFont typeface="Muli"/>
              <a:buAutoNum type="romanLcPeriod"/>
              <a:defRPr sz="1200"/>
            </a:lvl3pPr>
            <a:lvl4pPr marL="1828800" lvl="3" indent="-304800" rtl="0">
              <a:spcBef>
                <a:spcPts val="1600"/>
              </a:spcBef>
              <a:spcAft>
                <a:spcPts val="0"/>
              </a:spcAft>
              <a:buClr>
                <a:schemeClr val="dk1"/>
              </a:buClr>
              <a:buSzPts val="1200"/>
              <a:buFont typeface="Muli"/>
              <a:buAutoNum type="arabicPeriod"/>
              <a:defRPr sz="1200"/>
            </a:lvl4pPr>
            <a:lvl5pPr marL="2286000" lvl="4" indent="-304800" rtl="0">
              <a:spcBef>
                <a:spcPts val="1600"/>
              </a:spcBef>
              <a:spcAft>
                <a:spcPts val="0"/>
              </a:spcAft>
              <a:buClr>
                <a:schemeClr val="dk1"/>
              </a:buClr>
              <a:buSzPts val="1200"/>
              <a:buFont typeface="Muli"/>
              <a:buAutoNum type="alphaLcPeriod"/>
              <a:defRPr sz="1200"/>
            </a:lvl5pPr>
            <a:lvl6pPr marL="2743200" lvl="5" indent="-304800" rtl="0">
              <a:spcBef>
                <a:spcPts val="1600"/>
              </a:spcBef>
              <a:spcAft>
                <a:spcPts val="0"/>
              </a:spcAft>
              <a:buClr>
                <a:schemeClr val="dk1"/>
              </a:buClr>
              <a:buSzPts val="1200"/>
              <a:buFont typeface="Muli"/>
              <a:buAutoNum type="romanLcPeriod"/>
              <a:defRPr sz="1200"/>
            </a:lvl6pPr>
            <a:lvl7pPr marL="3200400" lvl="6" indent="-304800" rtl="0">
              <a:spcBef>
                <a:spcPts val="1600"/>
              </a:spcBef>
              <a:spcAft>
                <a:spcPts val="0"/>
              </a:spcAft>
              <a:buClr>
                <a:schemeClr val="dk1"/>
              </a:buClr>
              <a:buSzPts val="1200"/>
              <a:buFont typeface="Muli"/>
              <a:buAutoNum type="arabicPeriod"/>
              <a:defRPr sz="1200"/>
            </a:lvl7pPr>
            <a:lvl8pPr marL="3657600" lvl="7" indent="-304800" rtl="0">
              <a:spcBef>
                <a:spcPts val="1600"/>
              </a:spcBef>
              <a:spcAft>
                <a:spcPts val="0"/>
              </a:spcAft>
              <a:buClr>
                <a:schemeClr val="dk1"/>
              </a:buClr>
              <a:buSzPts val="1200"/>
              <a:buFont typeface="Muli"/>
              <a:buAutoNum type="alphaLcPeriod"/>
              <a:defRPr sz="1200"/>
            </a:lvl8pPr>
            <a:lvl9pPr marL="4114800" lvl="8" indent="-304800" rtl="0">
              <a:spcBef>
                <a:spcPts val="1600"/>
              </a:spcBef>
              <a:spcAft>
                <a:spcPts val="1600"/>
              </a:spcAft>
              <a:buClr>
                <a:schemeClr val="dk1"/>
              </a:buClr>
              <a:buSzPts val="1200"/>
              <a:buFont typeface="Muli"/>
              <a:buAutoNum type="romanLcPeriod"/>
              <a:defRPr sz="1200"/>
            </a:lvl9pPr>
          </a:lstStyle>
          <a:p>
            <a:endParaRPr/>
          </a:p>
        </p:txBody>
      </p:sp>
      <p:sp>
        <p:nvSpPr>
          <p:cNvPr id="20" name="Google Shape;20;p4"/>
          <p:cNvSpPr txBox="1">
            <a:spLocks noGrp="1"/>
          </p:cNvSpPr>
          <p:nvPr>
            <p:ph type="title"/>
          </p:nvPr>
        </p:nvSpPr>
        <p:spPr>
          <a:xfrm>
            <a:off x="701600" y="612675"/>
            <a:ext cx="7232700" cy="74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39"/>
        <p:cNvGrpSpPr/>
        <p:nvPr/>
      </p:nvGrpSpPr>
      <p:grpSpPr>
        <a:xfrm>
          <a:off x="0" y="0"/>
          <a:ext cx="0" cy="0"/>
          <a:chOff x="0" y="0"/>
          <a:chExt cx="0" cy="0"/>
        </a:xfrm>
      </p:grpSpPr>
      <p:sp>
        <p:nvSpPr>
          <p:cNvPr id="40" name="Google Shape;40;p9"/>
          <p:cNvSpPr/>
          <p:nvPr/>
        </p:nvSpPr>
        <p:spPr>
          <a:xfrm>
            <a:off x="286800" y="280450"/>
            <a:ext cx="8583000" cy="45891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5004775" y="619586"/>
            <a:ext cx="2811000" cy="733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2" name="Google Shape;42;p9"/>
          <p:cNvSpPr txBox="1">
            <a:spLocks noGrp="1"/>
          </p:cNvSpPr>
          <p:nvPr>
            <p:ph type="body" idx="1"/>
          </p:nvPr>
        </p:nvSpPr>
        <p:spPr>
          <a:xfrm>
            <a:off x="5004775" y="2564575"/>
            <a:ext cx="3226200" cy="1917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solidFill>
                  <a:schemeClr val="dk2"/>
                </a:solidFill>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1">
  <p:cSld name="TITLE_AND_BODY_1">
    <p:bg>
      <p:bgPr>
        <a:solidFill>
          <a:schemeClr val="dk2"/>
        </a:solidFill>
        <a:effectLst/>
      </p:bgPr>
    </p:bg>
    <p:spTree>
      <p:nvGrpSpPr>
        <p:cNvPr id="1" name="Shape 68"/>
        <p:cNvGrpSpPr/>
        <p:nvPr/>
      </p:nvGrpSpPr>
      <p:grpSpPr>
        <a:xfrm>
          <a:off x="0" y="0"/>
          <a:ext cx="0" cy="0"/>
          <a:chOff x="0" y="0"/>
          <a:chExt cx="0" cy="0"/>
        </a:xfrm>
      </p:grpSpPr>
      <p:sp>
        <p:nvSpPr>
          <p:cNvPr id="69" name="Google Shape;69;p14"/>
          <p:cNvSpPr/>
          <p:nvPr/>
        </p:nvSpPr>
        <p:spPr>
          <a:xfrm>
            <a:off x="286800" y="280450"/>
            <a:ext cx="8583000" cy="4589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txBox="1">
            <a:spLocks noGrp="1"/>
          </p:cNvSpPr>
          <p:nvPr>
            <p:ph type="title"/>
          </p:nvPr>
        </p:nvSpPr>
        <p:spPr>
          <a:xfrm>
            <a:off x="5673000" y="4015536"/>
            <a:ext cx="2811000" cy="733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None/>
              <a:defRPr sz="2400" b="0">
                <a:solidFill>
                  <a:schemeClr val="lt2"/>
                </a:solidFill>
              </a:defRPr>
            </a:lvl1pPr>
            <a:lvl2pPr lvl="1" rtl="0">
              <a:spcBef>
                <a:spcPts val="0"/>
              </a:spcBef>
              <a:spcAft>
                <a:spcPts val="0"/>
              </a:spcAft>
              <a:buClr>
                <a:schemeClr val="lt2"/>
              </a:buClr>
              <a:buSzPts val="2400"/>
              <a:buNone/>
              <a:defRPr sz="2400" b="0">
                <a:solidFill>
                  <a:schemeClr val="lt2"/>
                </a:solidFill>
              </a:defRPr>
            </a:lvl2pPr>
            <a:lvl3pPr lvl="2" rtl="0">
              <a:spcBef>
                <a:spcPts val="0"/>
              </a:spcBef>
              <a:spcAft>
                <a:spcPts val="0"/>
              </a:spcAft>
              <a:buClr>
                <a:schemeClr val="lt2"/>
              </a:buClr>
              <a:buSzPts val="2400"/>
              <a:buNone/>
              <a:defRPr sz="2400" b="0">
                <a:solidFill>
                  <a:schemeClr val="lt2"/>
                </a:solidFill>
              </a:defRPr>
            </a:lvl3pPr>
            <a:lvl4pPr lvl="3" rtl="0">
              <a:spcBef>
                <a:spcPts val="0"/>
              </a:spcBef>
              <a:spcAft>
                <a:spcPts val="0"/>
              </a:spcAft>
              <a:buClr>
                <a:schemeClr val="lt2"/>
              </a:buClr>
              <a:buSzPts val="2400"/>
              <a:buNone/>
              <a:defRPr sz="2400" b="0">
                <a:solidFill>
                  <a:schemeClr val="lt2"/>
                </a:solidFill>
              </a:defRPr>
            </a:lvl4pPr>
            <a:lvl5pPr lvl="4" rtl="0">
              <a:spcBef>
                <a:spcPts val="0"/>
              </a:spcBef>
              <a:spcAft>
                <a:spcPts val="0"/>
              </a:spcAft>
              <a:buClr>
                <a:schemeClr val="lt2"/>
              </a:buClr>
              <a:buSzPts val="2400"/>
              <a:buNone/>
              <a:defRPr sz="2400" b="0">
                <a:solidFill>
                  <a:schemeClr val="lt2"/>
                </a:solidFill>
              </a:defRPr>
            </a:lvl5pPr>
            <a:lvl6pPr lvl="5" rtl="0">
              <a:spcBef>
                <a:spcPts val="0"/>
              </a:spcBef>
              <a:spcAft>
                <a:spcPts val="0"/>
              </a:spcAft>
              <a:buClr>
                <a:schemeClr val="lt2"/>
              </a:buClr>
              <a:buSzPts val="2400"/>
              <a:buNone/>
              <a:defRPr sz="2400" b="0">
                <a:solidFill>
                  <a:schemeClr val="lt2"/>
                </a:solidFill>
              </a:defRPr>
            </a:lvl6pPr>
            <a:lvl7pPr lvl="6" rtl="0">
              <a:spcBef>
                <a:spcPts val="0"/>
              </a:spcBef>
              <a:spcAft>
                <a:spcPts val="0"/>
              </a:spcAft>
              <a:buClr>
                <a:schemeClr val="lt2"/>
              </a:buClr>
              <a:buSzPts val="2400"/>
              <a:buNone/>
              <a:defRPr sz="2400" b="0">
                <a:solidFill>
                  <a:schemeClr val="lt2"/>
                </a:solidFill>
              </a:defRPr>
            </a:lvl7pPr>
            <a:lvl8pPr lvl="7" rtl="0">
              <a:spcBef>
                <a:spcPts val="0"/>
              </a:spcBef>
              <a:spcAft>
                <a:spcPts val="0"/>
              </a:spcAft>
              <a:buClr>
                <a:schemeClr val="lt2"/>
              </a:buClr>
              <a:buSzPts val="2400"/>
              <a:buNone/>
              <a:defRPr sz="2400" b="0">
                <a:solidFill>
                  <a:schemeClr val="lt2"/>
                </a:solidFill>
              </a:defRPr>
            </a:lvl8pPr>
            <a:lvl9pPr lvl="8" rtl="0">
              <a:spcBef>
                <a:spcPts val="0"/>
              </a:spcBef>
              <a:spcAft>
                <a:spcPts val="0"/>
              </a:spcAft>
              <a:buClr>
                <a:schemeClr val="lt2"/>
              </a:buClr>
              <a:buSzPts val="2400"/>
              <a:buNone/>
              <a:defRPr sz="2400" b="0">
                <a:solidFill>
                  <a:schemeClr val="lt2"/>
                </a:solidFill>
              </a:defRPr>
            </a:lvl9pPr>
          </a:lstStyle>
          <a:p>
            <a:endParaRPr/>
          </a:p>
        </p:txBody>
      </p:sp>
      <p:sp>
        <p:nvSpPr>
          <p:cNvPr id="71" name="Google Shape;71;p14"/>
          <p:cNvSpPr txBox="1">
            <a:spLocks noGrp="1"/>
          </p:cNvSpPr>
          <p:nvPr>
            <p:ph type="body" idx="1"/>
          </p:nvPr>
        </p:nvSpPr>
        <p:spPr>
          <a:xfrm>
            <a:off x="2134350" y="1470225"/>
            <a:ext cx="4887900" cy="19422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Clr>
                <a:schemeClr val="lt2"/>
              </a:buClr>
              <a:buSzPts val="2400"/>
              <a:buChar char="●"/>
              <a:defRPr sz="2400">
                <a:solidFill>
                  <a:schemeClr val="lt2"/>
                </a:solidFill>
              </a:defRPr>
            </a:lvl1pPr>
            <a:lvl2pPr marL="914400" lvl="1" indent="-381000" algn="ctr" rtl="0">
              <a:spcBef>
                <a:spcPts val="1600"/>
              </a:spcBef>
              <a:spcAft>
                <a:spcPts val="0"/>
              </a:spcAft>
              <a:buClr>
                <a:schemeClr val="lt2"/>
              </a:buClr>
              <a:buSzPts val="2400"/>
              <a:buChar char="○"/>
              <a:defRPr sz="2400">
                <a:solidFill>
                  <a:schemeClr val="lt2"/>
                </a:solidFill>
              </a:defRPr>
            </a:lvl2pPr>
            <a:lvl3pPr marL="1371600" lvl="2" indent="-381000" algn="ctr" rtl="0">
              <a:spcBef>
                <a:spcPts val="1600"/>
              </a:spcBef>
              <a:spcAft>
                <a:spcPts val="0"/>
              </a:spcAft>
              <a:buClr>
                <a:schemeClr val="lt2"/>
              </a:buClr>
              <a:buSzPts val="2400"/>
              <a:buChar char="■"/>
              <a:defRPr sz="2400">
                <a:solidFill>
                  <a:schemeClr val="lt2"/>
                </a:solidFill>
              </a:defRPr>
            </a:lvl3pPr>
            <a:lvl4pPr marL="1828800" lvl="3" indent="-381000" algn="ctr" rtl="0">
              <a:spcBef>
                <a:spcPts val="1600"/>
              </a:spcBef>
              <a:spcAft>
                <a:spcPts val="0"/>
              </a:spcAft>
              <a:buClr>
                <a:schemeClr val="lt2"/>
              </a:buClr>
              <a:buSzPts val="2400"/>
              <a:buChar char="●"/>
              <a:defRPr sz="2400">
                <a:solidFill>
                  <a:schemeClr val="lt2"/>
                </a:solidFill>
              </a:defRPr>
            </a:lvl4pPr>
            <a:lvl5pPr marL="2286000" lvl="4" indent="-381000" algn="ctr" rtl="0">
              <a:spcBef>
                <a:spcPts val="1600"/>
              </a:spcBef>
              <a:spcAft>
                <a:spcPts val="0"/>
              </a:spcAft>
              <a:buClr>
                <a:schemeClr val="lt2"/>
              </a:buClr>
              <a:buSzPts val="2400"/>
              <a:buChar char="○"/>
              <a:defRPr sz="2400">
                <a:solidFill>
                  <a:schemeClr val="lt2"/>
                </a:solidFill>
              </a:defRPr>
            </a:lvl5pPr>
            <a:lvl6pPr marL="2743200" lvl="5" indent="-381000" algn="ctr" rtl="0">
              <a:spcBef>
                <a:spcPts val="1600"/>
              </a:spcBef>
              <a:spcAft>
                <a:spcPts val="0"/>
              </a:spcAft>
              <a:buClr>
                <a:schemeClr val="lt2"/>
              </a:buClr>
              <a:buSzPts val="2400"/>
              <a:buChar char="■"/>
              <a:defRPr sz="2400">
                <a:solidFill>
                  <a:schemeClr val="lt2"/>
                </a:solidFill>
              </a:defRPr>
            </a:lvl6pPr>
            <a:lvl7pPr marL="3200400" lvl="6" indent="-381000" algn="ctr" rtl="0">
              <a:spcBef>
                <a:spcPts val="1600"/>
              </a:spcBef>
              <a:spcAft>
                <a:spcPts val="0"/>
              </a:spcAft>
              <a:buClr>
                <a:schemeClr val="lt2"/>
              </a:buClr>
              <a:buSzPts val="2400"/>
              <a:buChar char="●"/>
              <a:defRPr sz="2400">
                <a:solidFill>
                  <a:schemeClr val="lt2"/>
                </a:solidFill>
              </a:defRPr>
            </a:lvl7pPr>
            <a:lvl8pPr marL="3657600" lvl="7" indent="-381000" algn="ctr" rtl="0">
              <a:spcBef>
                <a:spcPts val="1600"/>
              </a:spcBef>
              <a:spcAft>
                <a:spcPts val="0"/>
              </a:spcAft>
              <a:buClr>
                <a:schemeClr val="lt2"/>
              </a:buClr>
              <a:buSzPts val="2400"/>
              <a:buChar char="○"/>
              <a:defRPr sz="2400">
                <a:solidFill>
                  <a:schemeClr val="lt2"/>
                </a:solidFill>
              </a:defRPr>
            </a:lvl8pPr>
            <a:lvl9pPr marL="4114800" lvl="8" indent="-381000" algn="ctr" rtl="0">
              <a:spcBef>
                <a:spcPts val="1600"/>
              </a:spcBef>
              <a:spcAft>
                <a:spcPts val="1600"/>
              </a:spcAft>
              <a:buClr>
                <a:schemeClr val="lt2"/>
              </a:buClr>
              <a:buSzPts val="2400"/>
              <a:buChar char="■"/>
              <a:defRPr sz="2400">
                <a:solidFill>
                  <a:schemeClr val="lt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Staatliches"/>
              <a:buNone/>
              <a:defRPr sz="2800">
                <a:solidFill>
                  <a:schemeClr val="dk2"/>
                </a:solidFill>
                <a:latin typeface="Staatliches"/>
                <a:ea typeface="Staatliches"/>
                <a:cs typeface="Staatliches"/>
                <a:sym typeface="Staatliches"/>
              </a:defRPr>
            </a:lvl1pPr>
            <a:lvl2pPr lvl="1">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2pPr>
            <a:lvl3pPr lvl="2">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3pPr>
            <a:lvl4pPr lvl="3">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4pPr>
            <a:lvl5pPr lvl="4">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5pPr>
            <a:lvl6pPr lvl="5">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6pPr>
            <a:lvl7pPr lvl="6">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7pPr>
            <a:lvl8pPr lvl="7">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8pPr>
            <a:lvl9pPr lvl="8">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00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5" r:id="rId2"/>
    <p:sldLayoutId id="214748366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7"/>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20000" contrast="40000"/>
                    </a14:imgEffect>
                  </a14:imgLayer>
                </a14:imgProps>
              </a:ext>
            </a:extLst>
          </a:blip>
          <a:srcRect t="173" b="1611"/>
          <a:stretch/>
        </p:blipFill>
        <p:spPr>
          <a:xfrm>
            <a:off x="678657" y="652445"/>
            <a:ext cx="2540922" cy="2446020"/>
          </a:xfrm>
          <a:prstGeom prst="rect">
            <a:avLst/>
          </a:prstGeom>
          <a:noFill/>
          <a:ln w="28575">
            <a:solidFill>
              <a:schemeClr val="accent6">
                <a:lumMod val="25000"/>
              </a:schemeClr>
            </a:solidFill>
            <a:extLst>
              <a:ext uri="{C807C97D-BFC1-408E-A445-0C87EB9F89A2}">
                <ask:lineSketchStyleProps xmlns:ask="http://schemas.microsoft.com/office/drawing/2018/sketchyshapes">
                  <ask:type>
                    <ask:lineSketchNone/>
                  </ask:type>
                </ask:lineSketchStyleProps>
              </a:ext>
            </a:extLst>
          </a:ln>
        </p:spPr>
      </p:pic>
      <p:sp>
        <p:nvSpPr>
          <p:cNvPr id="226" name="Google Shape;226;p37"/>
          <p:cNvSpPr txBox="1">
            <a:spLocks noGrp="1"/>
          </p:cNvSpPr>
          <p:nvPr>
            <p:ph type="title"/>
          </p:nvPr>
        </p:nvSpPr>
        <p:spPr>
          <a:xfrm>
            <a:off x="3512820" y="619585"/>
            <a:ext cx="4952523" cy="3716195"/>
          </a:xfrm>
          <a:prstGeom prst="rect">
            <a:avLst/>
          </a:prstGeom>
        </p:spPr>
        <p:txBody>
          <a:bodyPr spcFirstLastPara="1" wrap="square" lIns="91425" tIns="91425" rIns="91425" bIns="91425" anchor="t" anchorCtr="0">
            <a:noAutofit/>
          </a:bodyPr>
          <a:lstStyle/>
          <a:p>
            <a:pPr lvl="0" algn="ctr" rtl="1"/>
            <a:r>
              <a:rPr lang="ar-IQ" sz="4800" b="1" dirty="0">
                <a:latin typeface="+mn-lt"/>
                <a:cs typeface="+mj-cs"/>
              </a:rPr>
              <a:t>الجامعة المستنصرية</a:t>
            </a:r>
            <a:br>
              <a:rPr lang="ar-IQ" sz="4800" b="1" dirty="0">
                <a:latin typeface="+mn-lt"/>
                <a:cs typeface="+mj-cs"/>
              </a:rPr>
            </a:br>
            <a:r>
              <a:rPr lang="ar-IQ" sz="4800" b="1" dirty="0">
                <a:latin typeface="+mn-lt"/>
                <a:cs typeface="+mj-cs"/>
              </a:rPr>
              <a:t>كلية القانون</a:t>
            </a:r>
            <a:br>
              <a:rPr lang="en-US" sz="4800" b="1" dirty="0">
                <a:latin typeface="+mn-lt"/>
                <a:cs typeface="+mj-cs"/>
              </a:rPr>
            </a:br>
            <a:br>
              <a:rPr lang="en-US" sz="4800" b="1" dirty="0">
                <a:latin typeface="+mn-lt"/>
                <a:cs typeface="+mj-cs"/>
              </a:rPr>
            </a:br>
            <a:r>
              <a:rPr lang="ar-IQ" b="1" dirty="0">
                <a:latin typeface="+mn-lt"/>
                <a:cs typeface="+mj-cs"/>
              </a:rPr>
              <a:t>المنظمـات العالميــة</a:t>
            </a:r>
            <a:endParaRPr sz="4800" b="1" dirty="0">
              <a:latin typeface="+mn-lt"/>
              <a:cs typeface="+mj-cs"/>
            </a:endParaRPr>
          </a:p>
        </p:txBody>
      </p:sp>
      <p:sp>
        <p:nvSpPr>
          <p:cNvPr id="227" name="Google Shape;227;p37"/>
          <p:cNvSpPr txBox="1">
            <a:spLocks noGrp="1"/>
          </p:cNvSpPr>
          <p:nvPr>
            <p:ph type="body" idx="1"/>
          </p:nvPr>
        </p:nvSpPr>
        <p:spPr>
          <a:xfrm>
            <a:off x="678657" y="3347070"/>
            <a:ext cx="2540922" cy="1176845"/>
          </a:xfrm>
          <a:prstGeom prst="rect">
            <a:avLst/>
          </a:prstGeom>
        </p:spPr>
        <p:txBody>
          <a:bodyPr spcFirstLastPara="1" wrap="square" lIns="91425" tIns="91425" rIns="91425" bIns="91425" anchor="t" anchorCtr="0">
            <a:noAutofit/>
          </a:bodyPr>
          <a:lstStyle/>
          <a:p>
            <a:pPr marL="0" lvl="0" indent="0" algn="ctr" rtl="1">
              <a:lnSpc>
                <a:spcPct val="150000"/>
              </a:lnSpc>
              <a:spcBef>
                <a:spcPts val="0"/>
              </a:spcBef>
              <a:buNone/>
            </a:pPr>
            <a:r>
              <a:rPr lang="ar-IQ" sz="2000" b="1" dirty="0">
                <a:cs typeface="+mj-cs"/>
              </a:rPr>
              <a:t>تدريسي </a:t>
            </a:r>
          </a:p>
          <a:p>
            <a:pPr marL="0" lvl="0" indent="0" algn="ctr" rtl="1">
              <a:lnSpc>
                <a:spcPct val="150000"/>
              </a:lnSpc>
              <a:spcBef>
                <a:spcPts val="0"/>
              </a:spcBef>
              <a:buNone/>
            </a:pPr>
            <a:r>
              <a:rPr lang="ar-IQ" sz="2000" b="1" dirty="0" err="1">
                <a:cs typeface="+mj-cs"/>
              </a:rPr>
              <a:t>أ.م.د</a:t>
            </a:r>
            <a:r>
              <a:rPr lang="ar-IQ" sz="2000" b="1" dirty="0">
                <a:cs typeface="+mj-cs"/>
              </a:rPr>
              <a:t> مالك منسي الحسيني</a:t>
            </a:r>
            <a:endParaRPr sz="2400" b="1" dirty="0">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42911" y="862358"/>
            <a:ext cx="8344249" cy="3765574"/>
          </a:xfrm>
          <a:prstGeom prst="rect">
            <a:avLst/>
          </a:prstGeom>
        </p:spPr>
        <p:txBody>
          <a:bodyPr spcFirstLastPara="1" wrap="square" lIns="91425" tIns="91425" rIns="91425" bIns="91425" anchor="t" anchorCtr="0">
            <a:noAutofit/>
          </a:bodyPr>
          <a:lstStyle/>
          <a:p>
            <a:pPr marL="0" lvl="0" indent="341313"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من الملامح البارزة في تاريخ المنظمة العالمية ان كل الدول تقريبا قد اجتمعت اثر ولادة المنظمة، على طلب الانضمام إلى عضويتها، الا أن الخلاف الذي دبّ بين المعسكرين المتنازعين أدى إلى تجميد البث في الطلبات. فمن عام 1945 حتى خريف عام 1955 لم تنظم إلى المنظمة الا تسع دول فقط.</a:t>
            </a:r>
            <a:endParaRPr lang="ar-IQ" sz="1000" dirty="0">
              <a:latin typeface="Times New Roman" panose="02020603050405020304" pitchFamily="18" charset="0"/>
              <a:cs typeface="Times New Roman" panose="02020603050405020304" pitchFamily="18" charset="0"/>
            </a:endParaRPr>
          </a:p>
          <a:p>
            <a:pPr marL="0" lvl="0" indent="0" algn="just" rtl="1">
              <a:spcBef>
                <a:spcPts val="0"/>
              </a:spcBef>
              <a:buNone/>
            </a:pPr>
            <a:endParaRPr lang="ar-IQ" sz="500" b="1" dirty="0">
              <a:solidFill>
                <a:schemeClr val="dk2"/>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2000" b="1" dirty="0">
                <a:solidFill>
                  <a:schemeClr val="dk2"/>
                </a:solidFill>
                <a:latin typeface="Times New Roman" panose="02020603050405020304" pitchFamily="18" charset="0"/>
                <a:cs typeface="Times New Roman" panose="02020603050405020304" pitchFamily="18" charset="0"/>
              </a:rPr>
              <a:t>الحياد وعضوية المنظمة: </a:t>
            </a:r>
          </a:p>
          <a:p>
            <a:pPr marL="0" lvl="0" indent="0"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الحياد نوعان: الحياد دائم وحياد عرضي والنوع الثاني من الحياد العرضي أو غي الدائم لا يتعارض صراحة مع النصوص الميثاق بحيث لا يترتب عليه حرمان الدولة التي تمارسه من التمتع بعضوية المنظمة. وعلى ذلك فالمشكلة تظهر بجلاء بمناسبة الحياد الدائم حيث يكون وسيلة لعدم تنفيذ الالتزامات الواردة في الميثاق وهو ما يعني عدم توافر احد الشروط الموضوعية. </a:t>
            </a:r>
          </a:p>
          <a:p>
            <a:pPr marL="0" lvl="0" indent="0" algn="just" rtl="1">
              <a:spcBef>
                <a:spcPts val="0"/>
              </a:spcBef>
              <a:buNone/>
            </a:pPr>
            <a:r>
              <a:rPr lang="ar-IQ" sz="1800" b="1" dirty="0">
                <a:solidFill>
                  <a:schemeClr val="dk2"/>
                </a:solidFill>
                <a:latin typeface="Times New Roman" panose="02020603050405020304" pitchFamily="18" charset="0"/>
                <a:cs typeface="Times New Roman" panose="02020603050405020304" pitchFamily="18" charset="0"/>
              </a:rPr>
              <a:t>ايقاف العضوية وانتهاؤها: </a:t>
            </a:r>
          </a:p>
          <a:p>
            <a:pPr marL="0" lvl="0" indent="0"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إذا ما توافرت الشروط الموضوعية والاجرائية التي سبق التعرض لدراستها فأن الدولة المعينة تكتسب عضوية الأمم المتحدة. والاصل ان هذه العضوية ينبغي لها أن تستمر ما لم يعترض استمرارها احد الاسباب المؤدية إلى ايقاف العضوية أو إلى انهائها. وأخيراً قد يكون بسبب فقد الدولة أحد الشروط الموضوعية اللازم توافرها لاكتساب العضوية. </a:t>
            </a:r>
          </a:p>
        </p:txBody>
      </p:sp>
      <p:sp>
        <p:nvSpPr>
          <p:cNvPr id="172" name="Google Shape;172;p30"/>
          <p:cNvSpPr txBox="1">
            <a:spLocks noGrp="1"/>
          </p:cNvSpPr>
          <p:nvPr>
            <p:ph type="title"/>
          </p:nvPr>
        </p:nvSpPr>
        <p:spPr>
          <a:xfrm>
            <a:off x="442911" y="362063"/>
            <a:ext cx="8258175" cy="599554"/>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IQ" sz="3200" b="1" dirty="0">
                <a:solidFill>
                  <a:schemeClr val="dk2"/>
                </a:solidFill>
                <a:latin typeface="Times New Roman" panose="02020603050405020304" pitchFamily="18" charset="0"/>
                <a:cs typeface="Times New Roman" panose="02020603050405020304" pitchFamily="18" charset="0"/>
              </a:rPr>
              <a:t>أزمة العضوية:</a:t>
            </a:r>
            <a:endParaRPr lang="ar-IQ" sz="4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304370"/>
          </a:xfrm>
          <a:prstGeom prst="rect">
            <a:avLst/>
          </a:prstGeom>
        </p:spPr>
        <p:txBody>
          <a:bodyPr spcFirstLastPara="1" wrap="square" lIns="91425" tIns="91425" rIns="91425" bIns="91425" anchor="t" anchorCtr="0">
            <a:noAutofit/>
          </a:bodyPr>
          <a:lstStyle/>
          <a:p>
            <a:pPr marL="0" lvl="0" indent="0" algn="justLow"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اولاً: ايقاف العضوية: </a:t>
            </a:r>
          </a:p>
          <a:p>
            <a:pPr marL="0" lvl="0" indent="401638" algn="justLow" rtl="1">
              <a:spcBef>
                <a:spcPts val="0"/>
              </a:spcBef>
              <a:buNone/>
            </a:pPr>
            <a:r>
              <a:rPr lang="ar-IQ" sz="2000" dirty="0">
                <a:solidFill>
                  <a:schemeClr val="bg1"/>
                </a:solidFill>
                <a:latin typeface="Times New Roman" panose="02020603050405020304" pitchFamily="18" charset="0"/>
                <a:cs typeface="Times New Roman" panose="02020603050405020304" pitchFamily="18" charset="0"/>
              </a:rPr>
              <a:t>ايقاف العضوية هو أحد الجزاءات التي توقعها الأمم المتحدة على الدولة العضو التي تتقاعس عن الالتزامات المفروضة على عاتق الدول الأعضاء. وإيقاف العضوية قد يكون جزئيا يتمثل في الحرمان من حق التصويت في الجمعية العامة، وقد يكون شاملاً لكافة حقوق العضوية.</a:t>
            </a:r>
          </a:p>
          <a:p>
            <a:pPr marL="0" lvl="0" indent="401638" algn="justLow" rtl="1">
              <a:spcBef>
                <a:spcPts val="0"/>
              </a:spcBef>
              <a:buNone/>
            </a:pPr>
            <a:endParaRPr lang="ar-IQ" sz="1000" dirty="0">
              <a:solidFill>
                <a:schemeClr val="bg1"/>
              </a:solidFill>
              <a:latin typeface="Times New Roman" panose="02020603050405020304" pitchFamily="18" charset="0"/>
              <a:cs typeface="Times New Roman" panose="02020603050405020304" pitchFamily="18" charset="0"/>
            </a:endParaRPr>
          </a:p>
          <a:p>
            <a:pPr marL="0" lvl="0" indent="0" algn="justLow" rtl="1">
              <a:spcBef>
                <a:spcPts val="0"/>
              </a:spcBef>
              <a:buNone/>
            </a:pPr>
            <a:r>
              <a:rPr lang="ar-IQ" sz="1800" b="1" dirty="0">
                <a:solidFill>
                  <a:schemeClr val="bg1"/>
                </a:solidFill>
                <a:latin typeface="Times New Roman" panose="02020603050405020304" pitchFamily="18" charset="0"/>
                <a:cs typeface="Times New Roman" panose="02020603050405020304" pitchFamily="18" charset="0"/>
              </a:rPr>
              <a:t>1. الايقاف الجزئي: الحرمان من حق التصويت في الجمعية العامة </a:t>
            </a:r>
          </a:p>
          <a:p>
            <a:pPr marL="230188" lvl="0" indent="0" algn="justLow"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تنص المادة 19 من الميثاق على أنه "لا يكون لعضو الأمم المتحدة الذي يتأخر عن تسديد اشتراكاته المالية في الهيئة، حق التصويت في الجمعية العامة إذا كان المتأخر عليه مساويا لقيمة الاشتراكات المستحقة عليه في السنتين الكاملتين السابقتين أو زائداً عنها، والجمعية العامة مع ذلك أن تسمح لهذا العضو بالتصويت، إذا اقتنعت بأن عدم الدفع ناشئ عن أسباب لا قبل للعضو بها".</a:t>
            </a:r>
          </a:p>
          <a:p>
            <a:pPr marL="230188" lvl="0" indent="0" algn="justLow" rtl="1">
              <a:spcBef>
                <a:spcPts val="0"/>
              </a:spcBef>
              <a:buNone/>
            </a:pPr>
            <a:endParaRPr lang="ar-IQ" sz="1000" dirty="0">
              <a:solidFill>
                <a:schemeClr val="bg1"/>
              </a:solidFill>
              <a:latin typeface="Times New Roman" panose="02020603050405020304" pitchFamily="18" charset="0"/>
              <a:cs typeface="Times New Roman" panose="02020603050405020304" pitchFamily="18" charset="0"/>
            </a:endParaRPr>
          </a:p>
          <a:p>
            <a:pPr marL="171450" lvl="0" indent="-171450" algn="justLow"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أ- أن الجزاء المنصوص عليه في المادة 19 يقع وفق ما توحي به صياغة النص بقوة القانون وبصورة تلقائية دون حاجة لصدور قرار، ومع هذا فإن الجمعية العامة يجوز لها بقرار صادر منها – وبناء على سلطتها التقديرية – ان توقف العمل بهذا الجزاء، وتسمح بالتالي للعضو بالتصويت إذا قدرت ان تأخره راجع لسبب قاهر.</a:t>
            </a:r>
          </a:p>
        </p:txBody>
      </p:sp>
    </p:spTree>
    <p:extLst>
      <p:ext uri="{BB962C8B-B14F-4D97-AF65-F5344CB8AC3E}">
        <p14:creationId xmlns:p14="http://schemas.microsoft.com/office/powerpoint/2010/main" val="79071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3" name="Google Shape;171;p30">
            <a:extLst>
              <a:ext uri="{FF2B5EF4-FFF2-40B4-BE49-F238E27FC236}">
                <a16:creationId xmlns:a16="http://schemas.microsoft.com/office/drawing/2014/main" id="{39ED2F7E-7BC3-4D24-8231-6C541E3BF257}"/>
              </a:ext>
            </a:extLst>
          </p:cNvPr>
          <p:cNvSpPr txBox="1">
            <a:spLocks/>
          </p:cNvSpPr>
          <p:nvPr/>
        </p:nvSpPr>
        <p:spPr>
          <a:xfrm>
            <a:off x="464344" y="438615"/>
            <a:ext cx="8215312" cy="42895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Raleway"/>
              <a:buAutoNum type="arabicPeriod"/>
              <a:defRPr sz="1200" b="0" i="0" u="none" strike="noStrike" cap="none">
                <a:solidFill>
                  <a:schemeClr val="dk2"/>
                </a:solidFill>
                <a:latin typeface="Raleway"/>
                <a:ea typeface="Raleway"/>
                <a:cs typeface="Raleway"/>
                <a:sym typeface="Raleway"/>
              </a:defRPr>
            </a:lvl1pPr>
            <a:lvl2pPr marL="914400" marR="0" lvl="1"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2pPr>
            <a:lvl3pPr marL="1371600" marR="0" lvl="2" indent="-304800" algn="l" rtl="0">
              <a:lnSpc>
                <a:spcPct val="100000"/>
              </a:lnSpc>
              <a:spcBef>
                <a:spcPts val="1600"/>
              </a:spcBef>
              <a:spcAft>
                <a:spcPts val="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3pPr>
            <a:lvl4pPr marL="1828800" marR="0" lvl="3" indent="-304800" algn="l" rtl="0">
              <a:lnSpc>
                <a:spcPct val="100000"/>
              </a:lnSpc>
              <a:spcBef>
                <a:spcPts val="1600"/>
              </a:spcBef>
              <a:spcAft>
                <a:spcPts val="0"/>
              </a:spcAft>
              <a:buClr>
                <a:schemeClr val="dk1"/>
              </a:buClr>
              <a:buSzPts val="1200"/>
              <a:buFont typeface="Muli"/>
              <a:buAutoNum type="arabicPeriod"/>
              <a:defRPr sz="1200" b="0" i="0" u="none" strike="noStrike" cap="none">
                <a:solidFill>
                  <a:schemeClr val="dk2"/>
                </a:solidFill>
                <a:latin typeface="Raleway"/>
                <a:ea typeface="Raleway"/>
                <a:cs typeface="Raleway"/>
                <a:sym typeface="Raleway"/>
              </a:defRPr>
            </a:lvl4pPr>
            <a:lvl5pPr marL="2286000" marR="0" lvl="4"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5pPr>
            <a:lvl6pPr marL="2743200" marR="0" lvl="5" indent="-304800" algn="l" rtl="0">
              <a:lnSpc>
                <a:spcPct val="100000"/>
              </a:lnSpc>
              <a:spcBef>
                <a:spcPts val="1600"/>
              </a:spcBef>
              <a:spcAft>
                <a:spcPts val="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6pPr>
            <a:lvl7pPr marL="3200400" marR="0" lvl="6" indent="-304800" algn="l" rtl="0">
              <a:lnSpc>
                <a:spcPct val="100000"/>
              </a:lnSpc>
              <a:spcBef>
                <a:spcPts val="1600"/>
              </a:spcBef>
              <a:spcAft>
                <a:spcPts val="0"/>
              </a:spcAft>
              <a:buClr>
                <a:schemeClr val="dk1"/>
              </a:buClr>
              <a:buSzPts val="1200"/>
              <a:buFont typeface="Muli"/>
              <a:buAutoNum type="arabicPeriod"/>
              <a:defRPr sz="1200" b="0" i="0" u="none" strike="noStrike" cap="none">
                <a:solidFill>
                  <a:schemeClr val="dk2"/>
                </a:solidFill>
                <a:latin typeface="Raleway"/>
                <a:ea typeface="Raleway"/>
                <a:cs typeface="Raleway"/>
                <a:sym typeface="Raleway"/>
              </a:defRPr>
            </a:lvl7pPr>
            <a:lvl8pPr marL="3657600" marR="0" lvl="7"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8pPr>
            <a:lvl9pPr marL="4114800" marR="0" lvl="8" indent="-304800" algn="l" rtl="0">
              <a:lnSpc>
                <a:spcPct val="100000"/>
              </a:lnSpc>
              <a:spcBef>
                <a:spcPts val="1600"/>
              </a:spcBef>
              <a:spcAft>
                <a:spcPts val="160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9pPr>
          </a:lstStyle>
          <a:p>
            <a:pPr marL="341313" indent="-341313" algn="just" rtl="1">
              <a:buNone/>
            </a:pPr>
            <a:r>
              <a:rPr lang="ar-IQ" sz="1800" dirty="0">
                <a:latin typeface="Times New Roman" panose="02020603050405020304" pitchFamily="18" charset="0"/>
                <a:cs typeface="Times New Roman" panose="02020603050405020304" pitchFamily="18" charset="0"/>
              </a:rPr>
              <a:t> ب. أن الجزاء الموقع وفقا للمادة المذكورة لا يتناول سوى حق التصويت في الجمعية العامة ومن هنا قيل بأنه إيقاف جزئي فهو من ناحية لا يتناول كافة الحقوق الممنوحة للعضو وإنما يتناول حقه في التصويت فقط، وهو من ناحية أخرى لا يتناول حق العضو في التصويت في كافة الأجهزة، وإنما يتناوله في الجمعية العامة فقط. </a:t>
            </a:r>
          </a:p>
          <a:p>
            <a:pPr marL="341313" indent="-341313" algn="just" rtl="1">
              <a:buNone/>
            </a:pPr>
            <a:endParaRPr lang="ar-IQ" sz="1000" dirty="0">
              <a:latin typeface="Times New Roman" panose="02020603050405020304" pitchFamily="18" charset="0"/>
              <a:cs typeface="Times New Roman" panose="02020603050405020304" pitchFamily="18" charset="0"/>
            </a:endParaRPr>
          </a:p>
          <a:p>
            <a:pPr marL="341313" indent="-341313" algn="just" rtl="1">
              <a:buNone/>
            </a:pPr>
            <a:r>
              <a:rPr lang="ar-IQ" sz="1800" b="1" dirty="0">
                <a:latin typeface="Times New Roman" panose="02020603050405020304" pitchFamily="18" charset="0"/>
                <a:cs typeface="Times New Roman" panose="02020603050405020304" pitchFamily="18" charset="0"/>
              </a:rPr>
              <a:t>2. الإيقاف الشامل عن ممارسة حقوق العضوية ومزاياها:</a:t>
            </a:r>
          </a:p>
          <a:p>
            <a:pPr marL="230188" indent="342900" algn="just" rtl="1">
              <a:buNone/>
            </a:pPr>
            <a:r>
              <a:rPr lang="ar-IQ" sz="1800" dirty="0">
                <a:latin typeface="Times New Roman" panose="02020603050405020304" pitchFamily="18" charset="0"/>
                <a:cs typeface="Times New Roman" panose="02020603050405020304" pitchFamily="18" charset="0"/>
              </a:rPr>
              <a:t>تنص المادة الخامسة من الميثاق على أنه "يجوز للجمعية العامة أن توقف أي عضو اتخذ مجلس الأمن قبله عملاً من أعمال المنع أو القمع عن مباشرة حقوق العضوية ومزاياها ويكون ذلك بنا على توصية من مجلس الأمن، ولمجلس الأمن أن يرد لهذا مباشرة تلك الحقوق والمزايا".</a:t>
            </a:r>
          </a:p>
          <a:p>
            <a:pPr marL="230188" indent="342900" algn="just" rtl="1">
              <a:buNone/>
            </a:pPr>
            <a:endParaRPr lang="ar-IQ" sz="1000" dirty="0">
              <a:latin typeface="Times New Roman" panose="02020603050405020304" pitchFamily="18" charset="0"/>
              <a:cs typeface="Times New Roman" panose="02020603050405020304" pitchFamily="18" charset="0"/>
            </a:endParaRPr>
          </a:p>
          <a:p>
            <a:pPr marL="0" indent="0" algn="just" rtl="1">
              <a:buNone/>
            </a:pPr>
            <a:r>
              <a:rPr lang="ar-IQ" sz="2000" b="1" dirty="0">
                <a:latin typeface="Times New Roman" panose="02020603050405020304" pitchFamily="18" charset="0"/>
                <a:cs typeface="Times New Roman" panose="02020603050405020304" pitchFamily="18" charset="0"/>
              </a:rPr>
              <a:t>ثانيا: انتهاء العضوية: </a:t>
            </a:r>
          </a:p>
          <a:p>
            <a:pPr marL="0" indent="0" algn="just" rtl="1">
              <a:buNone/>
            </a:pPr>
            <a:r>
              <a:rPr lang="ar-IQ" sz="1800" dirty="0">
                <a:latin typeface="Times New Roman" panose="02020603050405020304" pitchFamily="18" charset="0"/>
                <a:cs typeface="Times New Roman" panose="02020603050405020304" pitchFamily="18" charset="0"/>
              </a:rPr>
              <a:t>الشروط الموضوعية التي نصت على المادة الرابعة من الميثاق لاكتساب العضوية في الأمم المتحدة ليست شروط ابتداء فقط (أي شروط يلزم توافرها لحظة التقدم بطلب العضوية) وإنما هي شروط أيضا، بمعنى أنه يلزم استمرار توافرها كشرط لاستمرار العضوية. ومعنى هذا أنه إذا انقطع هذا الاستمرار انتهت العضوية.</a:t>
            </a:r>
          </a:p>
          <a:p>
            <a:pPr marL="0" indent="0" algn="just" rtl="1">
              <a:buNone/>
            </a:pPr>
            <a:endParaRPr lang="ar-IQ"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7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352657"/>
            <a:ext cx="8215312" cy="4464669"/>
          </a:xfrm>
          <a:prstGeom prst="rect">
            <a:avLst/>
          </a:prstGeom>
        </p:spPr>
        <p:txBody>
          <a:bodyPr spcFirstLastPara="1" wrap="square" lIns="91425" tIns="91425" rIns="91425" bIns="91425" anchor="t" anchorCtr="0">
            <a:noAutofit/>
          </a:bodyPr>
          <a:lstStyle/>
          <a:p>
            <a:pPr marL="0" lvl="0" indent="0" algn="just"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وفيما يلي نعرض لكل سبب من الأسباب الثلاثة المذكورة لانتهاء العضوية في الأمم المتحدة:</a:t>
            </a:r>
          </a:p>
          <a:p>
            <a:pPr marL="0" lvl="0" indent="0" algn="just"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1. فقدان وصف الدولة</a:t>
            </a:r>
          </a:p>
          <a:p>
            <a:pPr marL="230188"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على الرغم من أن الميثاق جاء خلواً من نص يقرر انتهاء العضوية إذا فقد العضو وصف الدولة إلا أنه يمكن استخلاص مثل هذه النتيجة من مفهوم المادة الرابعة.</a:t>
            </a:r>
          </a:p>
          <a:p>
            <a:pPr marL="230188" lvl="0" indent="0" algn="just" rtl="1">
              <a:spcBef>
                <a:spcPts val="0"/>
              </a:spcBef>
              <a:buNone/>
            </a:pPr>
            <a:endParaRPr lang="ar-IQ" sz="10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2. الانسحاب من الأمم المتحدة</a:t>
            </a:r>
          </a:p>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ميثاق الأمم المتحدة – على عكس ما كان عليه الحال في عهد عصبة الأمم – خلوا من النصوص المتعلقة بحكم الانسحاب من المنظمة، فلا هو يبيحه ولا هو يحظره.</a:t>
            </a:r>
          </a:p>
          <a:p>
            <a:pPr marL="0" lvl="0" indent="0" algn="just" rtl="1">
              <a:spcBef>
                <a:spcPts val="0"/>
              </a:spcBef>
              <a:buNone/>
            </a:pPr>
            <a:endParaRPr lang="ar-IQ" sz="10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3. الفصل من المنظمة</a:t>
            </a:r>
          </a:p>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تنص المادة السادسة من الميثاق على أنه "إذا امعن عضو من أعضا الأمم المتحدة في انتهاك مبادئ الميثاق جاز للجمعية العامة ان تفصله من الهيئة بناء على توصية من مجلس الأمن".</a:t>
            </a:r>
          </a:p>
        </p:txBody>
      </p:sp>
    </p:spTree>
    <p:extLst>
      <p:ext uri="{BB962C8B-B14F-4D97-AF65-F5344CB8AC3E}">
        <p14:creationId xmlns:p14="http://schemas.microsoft.com/office/powerpoint/2010/main" val="2151976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64344" y="389828"/>
            <a:ext cx="8215312" cy="4363844"/>
          </a:xfrm>
          <a:prstGeom prst="rect">
            <a:avLst/>
          </a:prstGeom>
        </p:spPr>
        <p:txBody>
          <a:bodyPr spcFirstLastPara="1" wrap="square" lIns="91425" tIns="91425" rIns="91425" bIns="91425" anchor="t" anchorCtr="0">
            <a:noAutofit/>
          </a:bodyPr>
          <a:lstStyle/>
          <a:p>
            <a:pPr marL="0" lvl="0" indent="0" algn="just" rtl="1">
              <a:buSzPct val="100000"/>
              <a:buNone/>
            </a:pPr>
            <a:r>
              <a:rPr lang="ar-IQ" sz="2800" b="1" dirty="0">
                <a:latin typeface="Times New Roman" panose="02020603050405020304" pitchFamily="18" charset="0"/>
                <a:cs typeface="Times New Roman" panose="02020603050405020304" pitchFamily="18" charset="0"/>
              </a:rPr>
              <a:t>المبحث الرابع - أجهزة الأمم المتحدة</a:t>
            </a:r>
          </a:p>
          <a:p>
            <a:pPr marL="0" lvl="0" indent="0" algn="just" rtl="1">
              <a:buSzPct val="100000"/>
              <a:buNone/>
            </a:pPr>
            <a:r>
              <a:rPr lang="ar-IQ" sz="1800" dirty="0">
                <a:latin typeface="Times New Roman" panose="02020603050405020304" pitchFamily="18" charset="0"/>
                <a:cs typeface="Times New Roman" panose="02020603050405020304" pitchFamily="18" charset="0"/>
              </a:rPr>
              <a:t>نصت المادة السابعة من الميثاق على انه: "تنشأ الهيئات الآتية فروعا رئيسية للأمم المتحدة: جمعية عامة، مجلس أمن، مجلس اقتصادية واجتماعي، مجلس وصاية، محكمة عدلية دولية، أمانة، ويجوز أن ينشأ وفقا لأحكام هذا الميثاق ما يرى ضرورة إنشائه من فروع ثانوية أخرى".</a:t>
            </a:r>
          </a:p>
          <a:p>
            <a:pPr marL="0" lvl="0" indent="0" algn="just" rtl="1">
              <a:buSzPct val="100000"/>
              <a:buNone/>
            </a:pPr>
            <a:endParaRPr lang="ar-IQ" sz="1000" dirty="0">
              <a:latin typeface="Times New Roman" panose="02020603050405020304" pitchFamily="18" charset="0"/>
              <a:cs typeface="Times New Roman" panose="02020603050405020304" pitchFamily="18" charset="0"/>
            </a:endParaRPr>
          </a:p>
          <a:p>
            <a:pPr marL="0" lvl="0" indent="0" algn="just" rtl="1">
              <a:buSzPct val="100000"/>
              <a:buNone/>
            </a:pPr>
            <a:r>
              <a:rPr lang="ar-IQ" sz="2400" b="1" dirty="0">
                <a:latin typeface="Times New Roman" panose="02020603050405020304" pitchFamily="18" charset="0"/>
                <a:cs typeface="Times New Roman" panose="02020603050405020304" pitchFamily="18" charset="0"/>
              </a:rPr>
              <a:t>المطلب الأول - الجمعية العامة</a:t>
            </a:r>
          </a:p>
          <a:p>
            <a:pPr marL="0" lvl="0" indent="0" algn="just" rtl="1">
              <a:buSzPct val="100000"/>
              <a:buNone/>
            </a:pPr>
            <a:r>
              <a:rPr lang="ar-IQ" sz="1800" dirty="0">
                <a:latin typeface="Times New Roman" panose="02020603050405020304" pitchFamily="18" charset="0"/>
                <a:cs typeface="Times New Roman" panose="02020603050405020304" pitchFamily="18" charset="0"/>
              </a:rPr>
              <a:t>الجمعية العامة للأمم المتحدة هي الجهاز العام للمنظمة الدولية والذي يتكون من جميع أعضاء المنظمة. وانطلاقا من هذا فهو يتمتع بجملة من الخصائص والاختصاصات الخاصة به والتي تجعل من الجمعية مركزاً للإشراف والمراقبة كما تجعل منها منبراً لإعلان الآلام ولشرح الآمال.</a:t>
            </a:r>
          </a:p>
          <a:p>
            <a:pPr marL="0" lvl="0" indent="0" algn="just" rtl="1">
              <a:buSzPct val="100000"/>
              <a:buNone/>
            </a:pPr>
            <a:r>
              <a:rPr lang="ar-IQ" sz="2400" b="1" dirty="0">
                <a:latin typeface="Times New Roman" panose="02020603050405020304" pitchFamily="18" charset="0"/>
                <a:cs typeface="Times New Roman" panose="02020603050405020304" pitchFamily="18" charset="0"/>
              </a:rPr>
              <a:t>الفرع الأول - تكوين الجمعية العامة وأدوار انعقادها</a:t>
            </a:r>
          </a:p>
          <a:p>
            <a:pPr marL="0" lvl="0" indent="0" algn="just" rtl="1">
              <a:buSzPct val="100000"/>
              <a:buNone/>
            </a:pPr>
            <a:r>
              <a:rPr lang="ar-IQ" sz="1800" dirty="0">
                <a:latin typeface="Times New Roman" panose="02020603050405020304" pitchFamily="18" charset="0"/>
                <a:cs typeface="Times New Roman" panose="02020603050405020304" pitchFamily="18" charset="0"/>
              </a:rPr>
              <a:t>أ- </a:t>
            </a:r>
            <a:r>
              <a:rPr lang="ar-IQ" sz="1800" b="1" dirty="0">
                <a:latin typeface="Times New Roman" panose="02020603050405020304" pitchFamily="18" charset="0"/>
                <a:cs typeface="Times New Roman" panose="02020603050405020304" pitchFamily="18" charset="0"/>
              </a:rPr>
              <a:t>تكوين الجمعية العامة: </a:t>
            </a:r>
            <a:r>
              <a:rPr lang="ar-IQ" sz="1800" dirty="0">
                <a:latin typeface="Times New Roman" panose="02020603050405020304" pitchFamily="18" charset="0"/>
                <a:cs typeface="Times New Roman" panose="02020603050405020304" pitchFamily="18" charset="0"/>
              </a:rPr>
              <a:t>الجمعية العامة هي الجهاز الوحيد من أجهزة الأمم المتحدة الذي يتكون من جميع دول الأعضاء. وقد نصت على هذا المادة 1/9 بقولها: تتألف الجمعية العامة من جميع اعضاء الأمم المتحدة". وإذا كانت عضوية الجمعية مقررة لجميع الدول دون تميز كذلك فان هذه العضوية تقوم على أساس مبدأ المساواة بين جميع الأعضاء دون تفرقة بين دول صغرى أو دول كبرى على خلاف الحال في مجلس الأمن. </a:t>
            </a:r>
          </a:p>
        </p:txBody>
      </p:sp>
    </p:spTree>
    <p:extLst>
      <p:ext uri="{BB962C8B-B14F-4D97-AF65-F5344CB8AC3E}">
        <p14:creationId xmlns:p14="http://schemas.microsoft.com/office/powerpoint/2010/main" val="4040130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140819"/>
          </a:xfrm>
          <a:prstGeom prst="rect">
            <a:avLst/>
          </a:prstGeom>
        </p:spPr>
        <p:txBody>
          <a:bodyPr spcFirstLastPara="1" wrap="square" lIns="91425" tIns="91425" rIns="91425" bIns="91425" anchor="t" anchorCtr="0">
            <a:noAutofit/>
          </a:bodyPr>
          <a:lstStyle/>
          <a:p>
            <a:pPr marL="230188" lvl="0" indent="-230188" algn="just" rtl="1">
              <a:spcBef>
                <a:spcPts val="0"/>
              </a:spcBef>
              <a:buNone/>
            </a:pPr>
            <a:r>
              <a:rPr lang="ar-IQ" b="1" dirty="0">
                <a:solidFill>
                  <a:schemeClr val="bg1"/>
                </a:solidFill>
                <a:latin typeface="Times New Roman" panose="02020603050405020304" pitchFamily="18" charset="0"/>
                <a:cs typeface="Times New Roman" panose="02020603050405020304" pitchFamily="18" charset="0"/>
              </a:rPr>
              <a:t>ب. انعقاد الجمعية: </a:t>
            </a:r>
          </a:p>
          <a:p>
            <a:pPr marL="230188" lvl="0" indent="0" algn="just" rtl="1">
              <a:spcBef>
                <a:spcPts val="0"/>
              </a:spcBef>
              <a:buNone/>
            </a:pPr>
            <a:r>
              <a:rPr lang="ar-IQ" sz="2000" dirty="0">
                <a:solidFill>
                  <a:schemeClr val="bg1"/>
                </a:solidFill>
                <a:latin typeface="Times New Roman" panose="02020603050405020304" pitchFamily="18" charset="0"/>
                <a:cs typeface="Times New Roman" panose="02020603050405020304" pitchFamily="18" charset="0"/>
              </a:rPr>
              <a:t>نصت المادة 20 على أنه: "تجتمع الجمعية العامة في أدوار انعقاد عادية وفي أدوار انعقاد سنوية خاصة بحسب ما تدعو إليه الحاجة. ويقوم بالدعوة إلى أدوار الانعقاد الخاصة الأمين العام بناءً على طلب مجلس الأمن أو أغلبية أعضاء" الأمم المتحدة.</a:t>
            </a:r>
          </a:p>
          <a:p>
            <a:pPr marL="230188" lvl="0" indent="0" algn="just" rtl="1">
              <a:spcBef>
                <a:spcPts val="0"/>
              </a:spcBef>
              <a:buNone/>
            </a:pPr>
            <a:endParaRPr lang="ar-IQ" sz="2000" dirty="0">
              <a:solidFill>
                <a:schemeClr val="bg1"/>
              </a:solidFill>
              <a:latin typeface="Times New Roman" panose="02020603050405020304" pitchFamily="18" charset="0"/>
              <a:cs typeface="Times New Roman" panose="02020603050405020304" pitchFamily="18" charset="0"/>
            </a:endParaRPr>
          </a:p>
          <a:p>
            <a:pPr marL="230188" lvl="0" indent="-230188" algn="just" rtl="1">
              <a:spcBef>
                <a:spcPts val="0"/>
              </a:spcBef>
              <a:buNone/>
            </a:pPr>
            <a:endParaRPr lang="ar-IQ"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4791824"/>
      </p:ext>
    </p:extLst>
  </p:cSld>
  <p:clrMapOvr>
    <a:masterClrMapping/>
  </p:clrMapOvr>
</p:sld>
</file>

<file path=ppt/theme/theme1.xml><?xml version="1.0" encoding="utf-8"?>
<a:theme xmlns:a="http://schemas.openxmlformats.org/drawingml/2006/main" name="Law Lesson by Slidesgo">
  <a:themeElements>
    <a:clrScheme name="Simple Light">
      <a:dk1>
        <a:srgbClr val="000000"/>
      </a:dk1>
      <a:lt1>
        <a:srgbClr val="FFFFFF"/>
      </a:lt1>
      <a:dk2>
        <a:srgbClr val="434343"/>
      </a:dk2>
      <a:lt2>
        <a:srgbClr val="EEEEEE"/>
      </a:lt2>
      <a:accent1>
        <a:srgbClr val="434343"/>
      </a:accent1>
      <a:accent2>
        <a:srgbClr val="EEEEEE"/>
      </a:accent2>
      <a:accent3>
        <a:srgbClr val="999999"/>
      </a:accent3>
      <a:accent4>
        <a:srgbClr val="B7B7B7"/>
      </a:accent4>
      <a:accent5>
        <a:srgbClr val="CCCCCC"/>
      </a:accent5>
      <a:accent6>
        <a:srgbClr val="EFEFE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921</Words>
  <Application>Microsoft Office PowerPoint</Application>
  <PresentationFormat>عرض على الشاشة (16:9)</PresentationFormat>
  <Paragraphs>42</Paragraphs>
  <Slides>7</Slides>
  <Notes>7</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7</vt:i4>
      </vt:variant>
    </vt:vector>
  </HeadingPairs>
  <TitlesOfParts>
    <vt:vector size="13" baseType="lpstr">
      <vt:lpstr>Times New Roman</vt:lpstr>
      <vt:lpstr>Arial</vt:lpstr>
      <vt:lpstr>Raleway</vt:lpstr>
      <vt:lpstr>Staatliches</vt:lpstr>
      <vt:lpstr>Muli</vt:lpstr>
      <vt:lpstr>Law Lesson by Slidesgo</vt:lpstr>
      <vt:lpstr>الجامعة المستنصرية كلية القانون  المنظمـات العالميــة</vt:lpstr>
      <vt:lpstr>أزمة العضوية:</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فراس</dc:creator>
  <cp:lastModifiedBy>فراس</cp:lastModifiedBy>
  <cp:revision>92</cp:revision>
  <dcterms:modified xsi:type="dcterms:W3CDTF">2022-11-26T14:24:38Z</dcterms:modified>
</cp:coreProperties>
</file>