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1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7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7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8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7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3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4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3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3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2B371-D45A-41E4-8268-25FF54B59BC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2433" y="695459"/>
            <a:ext cx="9496023" cy="53737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ar-IQ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867695" y="1811896"/>
            <a:ext cx="6645498" cy="31408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الاولى – لمادة حقوق الانسان </a:t>
            </a:r>
          </a:p>
          <a:p>
            <a:pPr algn="ctr" rtl="1"/>
            <a:r>
              <a:rPr lang="ar-IQ" sz="2800" b="1" smtClean="0"/>
              <a:t>المرحلة الاولى </a:t>
            </a:r>
            <a:r>
              <a:rPr lang="ar-IQ" sz="2800" b="1" dirty="0" smtClean="0"/>
              <a:t>– الدراسات الصباحية والمسائية </a:t>
            </a:r>
          </a:p>
          <a:p>
            <a:pPr algn="ctr" rtl="1"/>
            <a:endParaRPr lang="ar-IQ" sz="2800" b="1" dirty="0"/>
          </a:p>
          <a:p>
            <a:pPr algn="ctr" rtl="1"/>
            <a:r>
              <a:rPr lang="ar-IQ" sz="2800" b="1" dirty="0" smtClean="0"/>
              <a:t>  أ.م.د. ايمان الصافي  </a:t>
            </a:r>
          </a:p>
        </p:txBody>
      </p:sp>
    </p:spTree>
    <p:extLst>
      <p:ext uri="{BB962C8B-B14F-4D97-AF65-F5344CB8AC3E}">
        <p14:creationId xmlns:p14="http://schemas.microsoft.com/office/powerpoint/2010/main" val="26178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721217"/>
            <a:ext cx="10555310" cy="54557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52293" y="2148324"/>
            <a:ext cx="6478073" cy="26015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الاولى</a:t>
            </a:r>
          </a:p>
          <a:p>
            <a:pPr algn="ctr" rtl="1"/>
            <a:r>
              <a:rPr lang="ar-IQ" sz="2800" b="1" dirty="0" smtClean="0"/>
              <a:t>الاطار المفاهيمي لحقوق الانسان </a:t>
            </a:r>
            <a:endParaRPr lang="ar-IQ" sz="2800" b="1" dirty="0"/>
          </a:p>
          <a:p>
            <a:pPr algn="ctr" rtl="1"/>
            <a:r>
              <a:rPr lang="ar-IQ" sz="2800" b="1" dirty="0" smtClean="0"/>
              <a:t>( معنى الحق لغة واصطلاحا 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774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12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dirty="0"/>
          </a:p>
          <a:p>
            <a:pPr marL="0" indent="0" algn="just" rtl="1">
              <a:buNone/>
            </a:pPr>
            <a:r>
              <a:rPr lang="ar-IQ" b="1" i="1" dirty="0"/>
              <a:t> </a:t>
            </a:r>
            <a:r>
              <a:rPr lang="ar-IQ" b="1" i="1" dirty="0" smtClean="0"/>
              <a:t>   </a:t>
            </a:r>
            <a:r>
              <a:rPr lang="ar-IQ" sz="2400" b="1" i="1" dirty="0" smtClean="0"/>
              <a:t>- معنى الحق في اللغة :</a:t>
            </a:r>
            <a:r>
              <a:rPr lang="ar-IQ" sz="2400" b="1" dirty="0"/>
              <a:t> </a:t>
            </a:r>
            <a:r>
              <a:rPr lang="ar-IQ" sz="2400" dirty="0" smtClean="0"/>
              <a:t>يرد الحق في اللغة بمعان عدة هي : </a:t>
            </a:r>
          </a:p>
          <a:p>
            <a:pPr algn="just" rtl="1">
              <a:buFont typeface="Wingdings" panose="05000000000000000000" pitchFamily="2" charset="2"/>
              <a:buChar char="v"/>
            </a:pPr>
            <a:endParaRPr lang="ar-IQ" sz="2400" b="1" dirty="0"/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IQ" sz="2400" b="1" dirty="0" smtClean="0"/>
              <a:t>يأتي بمعنى الثبات : </a:t>
            </a:r>
            <a:r>
              <a:rPr lang="ar-IQ" sz="2400" dirty="0" smtClean="0"/>
              <a:t>كما جاء في قوله تعالى : ( وقال الذين حق عليهم القول ) اي ثبت عليهم القول . </a:t>
            </a:r>
          </a:p>
          <a:p>
            <a:pPr algn="just" rtl="1">
              <a:buFont typeface="Wingdings" panose="05000000000000000000" pitchFamily="2" charset="2"/>
              <a:buChar char="v"/>
            </a:pPr>
            <a:endParaRPr lang="ar-IQ" sz="2400" b="1" dirty="0"/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IQ" sz="2400" b="1" dirty="0" smtClean="0"/>
              <a:t>يأتي بمعنى الوجوب واللزوم :  </a:t>
            </a:r>
            <a:r>
              <a:rPr lang="ar-IQ" sz="2400" dirty="0" smtClean="0"/>
              <a:t>كما جاء في قوله تعالى : ( وكان حق علينا نصر المؤمنين ) اي كان واجب علينا نصرهم ، كذلك قوله تعالى : ( ولكن حق القول مني ) اي وجب ولزم القول مني . </a:t>
            </a:r>
          </a:p>
          <a:p>
            <a:pPr algn="just" rtl="1">
              <a:buFont typeface="Wingdings" panose="05000000000000000000" pitchFamily="2" charset="2"/>
              <a:buChar char="v"/>
            </a:pPr>
            <a:endParaRPr lang="ar-IQ" sz="2400" b="1" dirty="0"/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IQ" sz="2400" b="1" dirty="0" smtClean="0"/>
              <a:t>يأتي بمعنى نقيض الباطل : </a:t>
            </a:r>
            <a:r>
              <a:rPr lang="ar-IQ" sz="2400" dirty="0" smtClean="0"/>
              <a:t>كما جاء في قوله تعالى : ( ولاتلبسوا الحق بالباطل وتكتموا الحق وانتم تعلمون ) ، وايضا قوله تعالى : ( بل نقذف بالحق على الباطل فيدمغه فاذا هو زاهق ) اي ان الحق خلاف الباطل ونقيضا له . </a:t>
            </a:r>
            <a:endParaRPr lang="ar-IQ" sz="2400" b="1" dirty="0"/>
          </a:p>
          <a:p>
            <a:pPr algn="just" rtl="1">
              <a:buFont typeface="Wingdings" panose="05000000000000000000" pitchFamily="2" charset="2"/>
              <a:buChar char="v"/>
            </a:pPr>
            <a:endParaRPr lang="en-US" b="1" dirty="0"/>
          </a:p>
        </p:txBody>
      </p:sp>
      <p:sp>
        <p:nvSpPr>
          <p:cNvPr id="2" name="Rounded Rectangle 1"/>
          <p:cNvSpPr/>
          <p:nvPr/>
        </p:nvSpPr>
        <p:spPr>
          <a:xfrm>
            <a:off x="3416121" y="559414"/>
            <a:ext cx="5359758" cy="93698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معنى الحق ( لغة 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5222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dirty="0" smtClean="0"/>
              <a:t>-لم</a:t>
            </a:r>
            <a:r>
              <a:rPr lang="ar-IQ" sz="2400" dirty="0" smtClean="0"/>
              <a:t> يتفق الكتاب على تحديد مفهوم الحق ، فتعددت وتباينت الاراء في هذا الصدد ، فظهرت مدرستان هي : </a:t>
            </a:r>
          </a:p>
          <a:p>
            <a:pPr marL="0" indent="0" algn="just" rtl="1">
              <a:buNone/>
            </a:pPr>
            <a:endParaRPr lang="ar-IQ" sz="2400" dirty="0"/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IQ" sz="2400" b="1" dirty="0" smtClean="0"/>
              <a:t>مدرسة القانون الطبيعي وانصار المذهب الفردي : </a:t>
            </a:r>
            <a:r>
              <a:rPr lang="ar-IQ" sz="2400" dirty="0" smtClean="0"/>
              <a:t>ويذهب انصار هذه المدرسة الى تأييد فكرة الحق ووجوده والاعلاء من شأنه ، فعرفوا الحق بانه : ( مكنة او سلطة يعترف بها القانون للفرد ، او مصلحة يحميها القانون ) . </a:t>
            </a:r>
          </a:p>
          <a:p>
            <a:pPr marL="0" indent="0" algn="just" rtl="1">
              <a:buNone/>
            </a:pPr>
            <a:endParaRPr lang="ar-IQ" sz="2400" b="1" dirty="0" smtClean="0"/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IQ" sz="2400" b="1" dirty="0" smtClean="0"/>
              <a:t>المدرسة الواقعية والاجتماعية وانصار المذهب الاشتراكي : </a:t>
            </a:r>
            <a:r>
              <a:rPr lang="ar-IQ" sz="2400" dirty="0" smtClean="0"/>
              <a:t>ويذهب انصاره الى انكار فكرة الحق ووجوده ، وضرورة استبدالها بفكرة او مصطلح اخر وهو المركز القانوني للابتعاد عن الاستئثار والتسلط الذي قال به انصار المذهب الفردي ، فالحق لديهم هو المركز القانوني الذي تقره الدوله بقوانينها للفرد ، وبالتالي فهو مقيد بقيود وواجبات وليس مطلق . </a:t>
            </a:r>
            <a:endParaRPr lang="en-US" sz="24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3541689" y="557827"/>
            <a:ext cx="5434885" cy="94015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IQ" sz="2800" b="1" dirty="0" smtClean="0"/>
          </a:p>
          <a:p>
            <a:pPr algn="ctr"/>
            <a:r>
              <a:rPr lang="ar-IQ" sz="2800" b="1" dirty="0" smtClean="0"/>
              <a:t>معنى </a:t>
            </a:r>
            <a:r>
              <a:rPr lang="ar-IQ" sz="2800" b="1" dirty="0"/>
              <a:t>الحق </a:t>
            </a:r>
            <a:r>
              <a:rPr lang="ar-IQ" sz="2800" b="1" dirty="0" smtClean="0"/>
              <a:t>( اصطلاحا </a:t>
            </a:r>
            <a:r>
              <a:rPr lang="ar-IQ" sz="2800" b="1" dirty="0"/>
              <a:t>) </a:t>
            </a:r>
            <a:endParaRPr lang="en-US" sz="2800" b="1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997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</a:t>
            </a:r>
            <a:r>
              <a:rPr lang="ar-IQ" sz="2400" b="1" dirty="0" smtClean="0"/>
              <a:t>وعليه يمكن تعريف الحق اصطلاحا بانه : </a:t>
            </a:r>
          </a:p>
          <a:p>
            <a:pPr marL="0" indent="0" algn="just" rtl="1">
              <a:buNone/>
            </a:pPr>
            <a:r>
              <a:rPr lang="ar-IQ" sz="2400" b="1" dirty="0"/>
              <a:t> </a:t>
            </a:r>
            <a:r>
              <a:rPr lang="ar-IQ" sz="2400" dirty="0" smtClean="0"/>
              <a:t>( سلطة او مكنة يمنحها القانون لشخص من الاشخاص تحقيقا لمصلحة مشروعة يعترف له بها ويحميها ) . </a:t>
            </a:r>
            <a:endParaRPr lang="ar-IQ" sz="2400" dirty="0"/>
          </a:p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b="1" dirty="0" smtClean="0"/>
              <a:t>- ومن خلال التعريف اعلاه ، يتضح ان للحق عناصر ثلاث تتمثل ب : 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IQ" sz="2400" dirty="0" smtClean="0"/>
              <a:t>صاحب الحق ( شخص الحق ) . 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IQ" sz="2400" dirty="0" smtClean="0"/>
              <a:t>محل الحق ( الشيء او العمل الذي يرد عليه الحق ) . 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ar-IQ" sz="2400" smtClean="0"/>
              <a:t>الحماية </a:t>
            </a:r>
            <a:r>
              <a:rPr lang="ar-IQ" sz="2400" dirty="0" smtClean="0"/>
              <a:t>القانونية للحق ( الدعوى القضائية ) 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545983" y="533657"/>
            <a:ext cx="5100034" cy="98849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/>
              <a:t>معنى الحق ( اصطلاحا )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580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944" y="759854"/>
            <a:ext cx="10709856" cy="541710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ar-IQ" b="1" dirty="0" smtClean="0"/>
          </a:p>
          <a:p>
            <a:pPr marL="0" indent="0">
              <a:buNone/>
            </a:pPr>
            <a:endParaRPr lang="ar-IQ" b="1" dirty="0" smtClean="0"/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endParaRPr lang="ar-IQ" b="1" dirty="0" smtClean="0"/>
          </a:p>
          <a:p>
            <a:pPr marL="0" indent="0" algn="ctr">
              <a:buNone/>
            </a:pPr>
            <a:endParaRPr lang="ar-IQ" b="1" dirty="0" smtClean="0"/>
          </a:p>
          <a:p>
            <a:pPr marL="0" indent="0" algn="ctr">
              <a:buNone/>
            </a:pPr>
            <a:r>
              <a:rPr lang="ar-IQ" b="1" dirty="0" smtClean="0"/>
              <a:t>نشكر حسن اصغائكم </a:t>
            </a:r>
          </a:p>
          <a:p>
            <a:pPr marL="0" indent="0" algn="ctr">
              <a:buNone/>
            </a:pPr>
            <a:endParaRPr lang="ar-IQ" b="1" dirty="0"/>
          </a:p>
          <a:p>
            <a:pPr marL="0" indent="0" algn="ctr">
              <a:buNone/>
            </a:pPr>
            <a:endParaRPr lang="ar-IQ" b="1" dirty="0" smtClean="0"/>
          </a:p>
          <a:p>
            <a:pPr marL="0" indent="0" algn="ctr">
              <a:buNone/>
            </a:pPr>
            <a:endParaRPr lang="ar-IQ" b="1" dirty="0"/>
          </a:p>
        </p:txBody>
      </p:sp>
      <p:sp>
        <p:nvSpPr>
          <p:cNvPr id="4" name="Rounded Rectangle 3"/>
          <p:cNvSpPr/>
          <p:nvPr/>
        </p:nvSpPr>
        <p:spPr>
          <a:xfrm>
            <a:off x="6812924" y="3387144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irect Access Storage 4"/>
          <p:cNvSpPr/>
          <p:nvPr/>
        </p:nvSpPr>
        <p:spPr>
          <a:xfrm>
            <a:off x="3593206" y="3094921"/>
            <a:ext cx="785611" cy="74697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en-US" dirty="0"/>
          </a:p>
        </p:txBody>
      </p:sp>
      <p:sp>
        <p:nvSpPr>
          <p:cNvPr id="6" name="Flowchart: Direct Access Storage 5"/>
          <p:cNvSpPr/>
          <p:nvPr/>
        </p:nvSpPr>
        <p:spPr>
          <a:xfrm>
            <a:off x="7647905" y="3094921"/>
            <a:ext cx="785611" cy="74697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6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350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29</cp:revision>
  <dcterms:created xsi:type="dcterms:W3CDTF">2020-12-07T19:51:10Z</dcterms:created>
  <dcterms:modified xsi:type="dcterms:W3CDTF">2022-01-18T11:56:53Z</dcterms:modified>
</cp:coreProperties>
</file>