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الثالثة – لمادة حقوق الانسان </a:t>
            </a:r>
          </a:p>
          <a:p>
            <a:pPr algn="ctr" rtl="1"/>
            <a:r>
              <a:rPr lang="ar-IQ" sz="2800" b="1" dirty="0" smtClean="0"/>
              <a:t>المرحلة </a:t>
            </a:r>
            <a:r>
              <a:rPr lang="ar-IQ" sz="2800" b="1" dirty="0" smtClean="0"/>
              <a:t>الاولى – </a:t>
            </a:r>
            <a:r>
              <a:rPr lang="ar-IQ" sz="2800" b="1" dirty="0" smtClean="0"/>
              <a:t>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16065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الثالثة</a:t>
            </a:r>
          </a:p>
          <a:p>
            <a:pPr algn="ctr" rtl="1"/>
            <a:r>
              <a:rPr lang="ar-IQ" sz="2800" b="1" dirty="0" smtClean="0"/>
              <a:t>( مميزات الشخصية الطبيعية - الانسان)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84977"/>
            <a:ext cx="10515600" cy="42582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b="1" i="1" dirty="0"/>
              <a:t> </a:t>
            </a:r>
            <a:r>
              <a:rPr lang="ar-IQ" b="1" i="1" dirty="0" smtClean="0"/>
              <a:t>      </a:t>
            </a:r>
            <a:r>
              <a:rPr lang="ar-IQ" sz="2400" dirty="0" smtClean="0"/>
              <a:t>ان وجود الانسان بين بوصفه كائنا حيا يعيش بين مجموعة من الافراد يستوجب ان يتميز عن غيره من افراد المجتمع بجملة من العناصر والتي يطلق عليها مميزات او محددات الشخصية ، والتي تتمثل : 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747751" y="559414"/>
            <a:ext cx="4572001" cy="9369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b="1" dirty="0" smtClean="0"/>
              <a:t>1. اسم الشخص : </a:t>
            </a:r>
            <a:r>
              <a:rPr lang="ar-IQ" sz="2400" dirty="0" smtClean="0"/>
              <a:t>وهو ما يميز الشخص عن غيره ، وهو كلمة تنطق وتكتب ، تختارها الاسرة للطفل عند ولادته ، وتسجل له في سجل الاحوال المدنية ، واوجبت المادة (40) فقرة (1) من القانون المدني العراقي على ان (( يكون لكل شخص اسم ولقب ، ولقب الشخص يلحق بحكم القانون اولاده )) ، ومتى اتخذ الشخص اسما معينا فانه يصبح صاحب حق على هذا الاسم </a:t>
            </a:r>
            <a:r>
              <a:rPr lang="ar-IQ" sz="2400" dirty="0" smtClean="0"/>
              <a:t>الا </a:t>
            </a:r>
            <a:r>
              <a:rPr lang="ar-IQ" sz="2400" dirty="0" smtClean="0"/>
              <a:t>انه ليس من الحقوق المالية ، بل هو لصيق بشخصية صاحبه فلا يجوز التصرف فيه ولايسقط بالتقادم ، ويحمي القانون حق الانسان في لقبه من </a:t>
            </a:r>
            <a:r>
              <a:rPr lang="ar-IQ" sz="2400" dirty="0" smtClean="0"/>
              <a:t>الاعتداء </a:t>
            </a:r>
            <a:r>
              <a:rPr lang="ar-IQ" sz="2400" dirty="0" smtClean="0"/>
              <a:t>عليه اذ نصت المادة (41) من القانون المدني العراقي على ان (( لكل من نازعه الغير في استعمال لقبه بلا مبرر ولكل من انتحل لقبه ، ان يطلب وقف هذا التعرض ، وان يطلب التعويض ان لحقه ضرر من ذلك )) ، مع الاشارة الى ان الاسم واللقب ذو طبيعة مزدوجة ، فهو واجب لان الشخص ملزم على حمله لايستطيع التخلي عنه مالم يعمد الى تصحيحه او تغييره وفقا لاحكام القانون ، وحق من جهة اخرى لان للشخص مصلحة مشروعة في حمله واستعماله والتمتع بكافة السلطات التي يخوله اياها ، ولان القانون يعترف له بهذه المصلحة ويحميها من كل اعتداء . </a:t>
            </a:r>
            <a:endParaRPr lang="ar-IQ" sz="24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37904" y="557827"/>
            <a:ext cx="4739426" cy="910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مميزات الشخصية الطبيعية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</a:t>
            </a:r>
            <a:r>
              <a:rPr lang="ar-IQ" sz="2400" b="1" dirty="0" smtClean="0"/>
              <a:t>ثانيا : الموطن : </a:t>
            </a:r>
            <a:r>
              <a:rPr lang="ar-IQ" sz="2400" dirty="0" smtClean="0"/>
              <a:t>موطن الشخص هو المكان الذي يقيم فيه عادة ، وتعيينه او تحديده يتطلب توافر عنصرين : الاول : مادي : وهو الاقامة الفعلية في مكان معين ، ويعد الشخص مقيم فعلا في مكان ما اذا كان يستعمل ذلك المكان سكنا يأوي اليه ، والثاني : معنوي : وهو نية الاستقرار في هذا المكان ، ولذلك فمجرد الوجود المادي في مكان معين لايجعل منه موطنا اذا انتفت نية الاستقرار فيه ، الا ان نية الاستقرار لاتعني ضرورة استمرار وجود الشخص في المكان من دون ان يبرحه ، فالمكان يعد موطنا للشخص ولو كان يغيب عنه احيانا مادام انه ينوي العودة اليه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ويترتب على ماتقدم نتيجتان : الاولى : ان الشخص قد لايكون له موطن ، وذلك ان لم يكن يقيم في مكان معين بصفة معتادة كما هو شأن البدو الرحل ، والثانية : يجوز ان يكون للشخص الواحد اكثر من مكان يقيم فيه عادة مثل الشخص المتزوج باكثر من زوجة اذا كانت كل من زوجاته تقيم في مكان مستقل وكان يوزع وقته بينهن . وعليه عرفت المادة (42) من القانون المدني العراقي الموطن بانه (( المكان الذي يقيم فيه الشخص عادة بصفة دائمة او مؤقته ويجوز ان يكون للشخص اكثر من موطن )) 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45983" y="533657"/>
            <a:ext cx="5100034" cy="988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مميزات الشخصية الطبيعية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80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ثالثا : الحالة العائلية (الاسرة) : </a:t>
            </a:r>
            <a:r>
              <a:rPr lang="ar-IQ" sz="2400" dirty="0" smtClean="0"/>
              <a:t>ويراد بالحالة العائلية تحديد مركز الشخص بالنسبة الى اسرة معينة ، وتتكون اسرة الشخص بحسب ماذهبت اليه المادة (38) من القانون المدني العراقي من ذوي قرباه ويعد من ذوي القربى من يجمعهم اصل مشترك ، وتنشأ رابطة القرابة بين الاشخاص عن احد طريقين : النسب او المصاهرة اي قرابة نسب وقرابة مصاهرة . </a:t>
            </a:r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271234" y="585172"/>
            <a:ext cx="5649532" cy="88546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مميزات الشخصية الطبيعية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337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رابعا : الجنسية : </a:t>
            </a:r>
            <a:r>
              <a:rPr lang="ar-IQ" sz="2400" dirty="0" smtClean="0"/>
              <a:t>وهي الرابطة التي تقوم بين الشخص ودولة ما وتجعله تابعا لها ، والاصل ان يكون لكل فرد جنسية واحدة ، وقد يحدث ان يحمل الشخص اكثر من جنسية استثناء ، وقد اجاز دستور جمهورية العراق لسنة 2005 تعدد الجنسية فنصت المادة (18) منه على ان (( تعدد الجنسية للعراقي ، وعلى من يتولى منصبا سياديا او امنيا </a:t>
            </a:r>
            <a:r>
              <a:rPr lang="ar-IQ" sz="2400" dirty="0" smtClean="0"/>
              <a:t>رفيعا </a:t>
            </a:r>
            <a:r>
              <a:rPr lang="ar-IQ" sz="2400" dirty="0" smtClean="0"/>
              <a:t>، التخلي عن اية جنسية اخرى مكتسبة ، وينظم ذلك بقانون )) ، ومن الممكن ان عدم تمتع الفرد باية جنسية ، فيكون عديم الجنسية كحالة فقدان الشخص جنسيته الاصلية من دون ان يكتسب غيرها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ولرابطة الجنسية وجهان </a:t>
            </a:r>
            <a:r>
              <a:rPr lang="ar-IQ" sz="2400" b="1" dirty="0" smtClean="0"/>
              <a:t>: </a:t>
            </a:r>
            <a:r>
              <a:rPr lang="ar-IQ" sz="2400" dirty="0" smtClean="0"/>
              <a:t>الاول : سياسي : ويظهر في عدم التمتع في مباشرة الحقوق السياسية وهي : (الانتخاب ، الترشيح ، تولي الوظائف العامة ) لغير مواطني الدولة ، والثاني : قانوني : ويظهر من خلال الحقوق التي تترتب لمواطني الدولة حصرا ، كحق التملك للعقارات ومزاولة الاعمال التجارية فضلا عن اثر الجنسية في مسألة تنازع القوانين من حيث المكان لاسيما في قضايا الاحوال الشخصية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618963" y="552975"/>
            <a:ext cx="5190186" cy="94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>
                <a:solidFill>
                  <a:schemeClr val="tx1"/>
                </a:solidFill>
              </a:rPr>
              <a:t>مميزات الشخصية الطبيعية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4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endParaRPr lang="ar-IQ" sz="2400" dirty="0" smtClean="0"/>
          </a:p>
          <a:p>
            <a:pPr marL="0" indent="0" algn="just" rtl="1">
              <a:buNone/>
            </a:pPr>
            <a:r>
              <a:rPr lang="ar-IQ" sz="2400" b="1" dirty="0" smtClean="0"/>
              <a:t>خامسا : الاهلية : </a:t>
            </a:r>
            <a:r>
              <a:rPr lang="ar-IQ" sz="2400" dirty="0" smtClean="0"/>
              <a:t>وهي نوعان اهلية وجوب : ويراد بها صلاحية الشخص لاكتساب الحقوق والالتزام بالواجبات ، وتثبت للشخص لمجرد كونه انسان من دون ان يتوقف اعتبارها على اي امر اخر ، والثانية : اهلية الاداء : ويراد بها صلاحية الشخص لمباشرة الاعمال والتصرفات بنفسه على وجه يعتد به قانونا ، ومناط هذه الاهلية الادراك والتمييز ، فحيث يكون الشخص كامل التمييز تكون لديه اهلية اداء كاملة واذا كان تمييزه ناقصا كانت اهلية ادائه ناقصة ، واذا انعدم التميز لديه عديم الاهلية . </a:t>
            </a:r>
            <a:endParaRPr lang="ar-IQ" sz="24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592132" y="560304"/>
            <a:ext cx="5007735" cy="9352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2800" b="1" dirty="0" smtClean="0"/>
          </a:p>
          <a:p>
            <a:pPr algn="ctr"/>
            <a:r>
              <a:rPr lang="ar-IQ" sz="2800" b="1" dirty="0" smtClean="0"/>
              <a:t>مميزات </a:t>
            </a:r>
            <a:r>
              <a:rPr lang="ar-IQ" sz="2800" b="1" dirty="0"/>
              <a:t>الشخصية الطبيعية</a:t>
            </a:r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192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سادسا : الذمة المالية : </a:t>
            </a:r>
            <a:r>
              <a:rPr lang="ar-IQ" sz="2400" dirty="0" smtClean="0"/>
              <a:t>ويراد بها مجموعة ما للشخص وما عليه من حقوق والتزامات مالية ، فهي تتكون من عنصرين : عنصر ايجابي : وهو مجموع حقوق الشخص ، وعنصر سلبي : وهو مجموع التزاماته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553691" y="584560"/>
            <a:ext cx="5084618" cy="88669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IQ" sz="2800" b="1" dirty="0" smtClean="0"/>
          </a:p>
          <a:p>
            <a:pPr algn="ctr" rtl="1"/>
            <a:r>
              <a:rPr lang="ar-IQ" sz="2800" b="1" dirty="0" smtClean="0"/>
              <a:t>مميزات </a:t>
            </a:r>
            <a:r>
              <a:rPr lang="ar-IQ" sz="2800" b="1" dirty="0"/>
              <a:t>الشخصية الطبيعية</a:t>
            </a:r>
            <a:endParaRPr lang="en-US" sz="2800" b="1" dirty="0"/>
          </a:p>
          <a:p>
            <a:pPr algn="ctr" rt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659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840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74</cp:revision>
  <dcterms:created xsi:type="dcterms:W3CDTF">2020-12-07T19:51:10Z</dcterms:created>
  <dcterms:modified xsi:type="dcterms:W3CDTF">2022-01-11T07:34:31Z</dcterms:modified>
</cp:coreProperties>
</file>