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3" r:id="rId5"/>
    <p:sldId id="259" r:id="rId6"/>
    <p:sldId id="264" r:id="rId7"/>
    <p:sldId id="265"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6/9/2022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6/9/2022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smtClean="0"/>
          </a:p>
        </p:txBody>
      </p:sp>
      <p:sp>
        <p:nvSpPr>
          <p:cNvPr id="4" name="Rounded Rectangle 3"/>
          <p:cNvSpPr/>
          <p:nvPr/>
        </p:nvSpPr>
        <p:spPr>
          <a:xfrm>
            <a:off x="2867695" y="1811896"/>
            <a:ext cx="6645498"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الخامسة – لمادة حقوق الانسان </a:t>
            </a:r>
          </a:p>
          <a:p>
            <a:pPr algn="ctr" rtl="1"/>
            <a:r>
              <a:rPr lang="ar-IQ" sz="2800" b="1" dirty="0" smtClean="0"/>
              <a:t>المرحلة الاولى –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721217"/>
            <a:ext cx="10555310" cy="5455746"/>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en-US" dirty="0"/>
          </a:p>
        </p:txBody>
      </p:sp>
      <p:sp>
        <p:nvSpPr>
          <p:cNvPr id="4" name="Oval 3"/>
          <p:cNvSpPr/>
          <p:nvPr/>
        </p:nvSpPr>
        <p:spPr>
          <a:xfrm>
            <a:off x="2369713" y="2148324"/>
            <a:ext cx="7160653"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الخامسة</a:t>
            </a:r>
          </a:p>
          <a:p>
            <a:pPr algn="ctr" rtl="1"/>
            <a:r>
              <a:rPr lang="ar-IQ" sz="2800" b="1" dirty="0" smtClean="0"/>
              <a:t>(التطور التاريخي لحقوق الانسان في حضارة وادي الرافدين)</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endParaRPr lang="en-US" sz="2400" dirty="0"/>
          </a:p>
        </p:txBody>
      </p:sp>
      <p:sp>
        <p:nvSpPr>
          <p:cNvPr id="5" name="Content Placeholder 4"/>
          <p:cNvSpPr>
            <a:spLocks noGrp="1"/>
          </p:cNvSpPr>
          <p:nvPr>
            <p:ph idx="1"/>
          </p:nvPr>
        </p:nvSpPr>
        <p:spPr>
          <a:xfrm>
            <a:off x="838200" y="1884977"/>
            <a:ext cx="10515600" cy="425824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IQ" dirty="0"/>
              <a:t> </a:t>
            </a:r>
            <a:endParaRPr lang="ar-IQ" dirty="0" smtClean="0"/>
          </a:p>
          <a:p>
            <a:pPr marL="0" indent="0" algn="just" rtl="1">
              <a:buNone/>
            </a:pPr>
            <a:r>
              <a:rPr lang="ar-IQ" dirty="0"/>
              <a:t> </a:t>
            </a:r>
            <a:r>
              <a:rPr lang="ar-IQ" dirty="0" smtClean="0"/>
              <a:t>    </a:t>
            </a:r>
            <a:r>
              <a:rPr lang="ar-IQ" sz="2400" dirty="0" smtClean="0"/>
              <a:t>كانت بلاد مابين النهرين مهدا لاقدم الحضارات والشرائع في العالم ، ويمتد تاريخ هذه الحضارة الى اكثر من ثلاثة الاف سنة قبل الميلاد ، تعددت خلالها السلالات الحاكمة والتي كان لها دورا كبيرا في بناء الحضارة ، الا ان تاريخ بلاد الرافدين يجمع بين البساطة والتنوع ، لذلك يستطيع الباحث والمتقصي لاثار هذه الحضارة ان يرى بوضوح المتغيرات الكبرى في كل الف سنة من الالاف الثلاثة التي سبقت الميلاد . </a:t>
            </a:r>
          </a:p>
          <a:p>
            <a:pPr marL="0" indent="0" algn="just" rtl="1">
              <a:buNone/>
            </a:pPr>
            <a:r>
              <a:rPr lang="ar-IQ" sz="2400" dirty="0" smtClean="0"/>
              <a:t>      اما فيما يتعلق بالانسان وحقوقه في مسيرة هذه الحضارة ، فان ذلك يتضح من خلال الى القوة المهيمنة على المجتمع انذاك سواء كانت روحية ام بشرية ، فبالنسبة للقوة الروحية كان للدين تأثيرا واضحا على كل المؤسسات ، حيث ولدت فكرة الحق من الديانة القديمة التي كان من مبادئها ، ان لكل عائلة او مدينة الها خاصا بها ، وتنظم العلاقات بين الناس وقضايا الملكية وفق مبادىء هذه الديانة ، وليس على اساس مبادىء المساواة الطبيعية ، ووفقا لمبادىء هذا الدين تنوعت  قواعد الحكم وحصرت بالرجال ، فالاب هو رب العائلة</a:t>
            </a:r>
            <a:endParaRPr lang="ar-IQ" sz="2400" dirty="0"/>
          </a:p>
        </p:txBody>
      </p:sp>
      <p:sp>
        <p:nvSpPr>
          <p:cNvPr id="2" name="Rounded Rectangle 1"/>
          <p:cNvSpPr/>
          <p:nvPr/>
        </p:nvSpPr>
        <p:spPr>
          <a:xfrm>
            <a:off x="3747751" y="559414"/>
            <a:ext cx="4572001" cy="93698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3252222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3" y="512618"/>
            <a:ext cx="10522527" cy="5874327"/>
          </a:xfrm>
        </p:spPr>
        <p:style>
          <a:lnRef idx="1">
            <a:schemeClr val="accent2"/>
          </a:lnRef>
          <a:fillRef idx="2">
            <a:schemeClr val="accent2"/>
          </a:fillRef>
          <a:effectRef idx="1">
            <a:schemeClr val="accent2"/>
          </a:effectRef>
          <a:fontRef idx="minor">
            <a:schemeClr val="dk1"/>
          </a:fontRef>
        </p:style>
        <p:txBody>
          <a:bodyPr/>
          <a:lstStyle/>
          <a:p>
            <a:pPr algn="just" rtl="1"/>
            <a:endParaRPr lang="ar-IQ" dirty="0" smtClean="0"/>
          </a:p>
          <a:p>
            <a:pPr marL="0" indent="0" algn="just" rtl="1">
              <a:buNone/>
            </a:pPr>
            <a:r>
              <a:rPr lang="ar-IQ" sz="2400" dirty="0"/>
              <a:t>والملك او القاضي هو رب المدينة </a:t>
            </a:r>
            <a:r>
              <a:rPr lang="ar-IQ" sz="2400" dirty="0" smtClean="0"/>
              <a:t>، كان الدين والقانون </a:t>
            </a:r>
            <a:r>
              <a:rPr lang="ar-IQ" sz="2400" dirty="0"/>
              <a:t>والسلطة متداخلة وشيئا واحدا تحت مظاهر ثلاثة مختلفة ، الا ان الدين هو السيد المطلق في الحياة الخاصة والحياة السياسية معا ، وهو الذي يحكم العلاقات بين الناس </a:t>
            </a:r>
            <a:r>
              <a:rPr lang="ar-IQ" sz="2400" dirty="0" smtClean="0"/>
              <a:t>.</a:t>
            </a:r>
          </a:p>
          <a:p>
            <a:pPr marL="0" indent="0" algn="just" rtl="1">
              <a:buNone/>
            </a:pPr>
            <a:r>
              <a:rPr lang="ar-IQ" sz="2400" dirty="0"/>
              <a:t> </a:t>
            </a:r>
            <a:r>
              <a:rPr lang="ar-IQ" sz="2400" dirty="0" smtClean="0"/>
              <a:t>  </a:t>
            </a:r>
          </a:p>
          <a:p>
            <a:pPr marL="0" indent="0" algn="just" rtl="1">
              <a:buNone/>
            </a:pPr>
            <a:r>
              <a:rPr lang="ar-IQ" sz="2400" dirty="0"/>
              <a:t> </a:t>
            </a:r>
            <a:r>
              <a:rPr lang="ar-IQ" sz="2400" dirty="0" smtClean="0"/>
              <a:t>  اما القوة البشرية التي تتمثل بالسلطة اي الطبقة الحاكمة ، فكانت تستمد شرعيتها من القوة الروحية الدين ، فضلا عن القوة المادية وكانت هذه الطبقة تضم ثلاث فئات ، الا انها لم تكن ثابتة ، لا من حيث وجودها ولا من حيث قوتها ، فقد توجد فئة اجتماعية في مرحلة تاريخية ثم تختفي فيما بعد او العكس . </a:t>
            </a:r>
          </a:p>
          <a:p>
            <a:pPr marL="0" indent="0" algn="just" rtl="1">
              <a:buNone/>
            </a:pPr>
            <a:endParaRPr lang="en-US" sz="2400" dirty="0"/>
          </a:p>
        </p:txBody>
      </p:sp>
    </p:spTree>
    <p:extLst>
      <p:ext uri="{BB962C8B-B14F-4D97-AF65-F5344CB8AC3E}">
        <p14:creationId xmlns:p14="http://schemas.microsoft.com/office/powerpoint/2010/main" val="280177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rtl="1"/>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r>
              <a:rPr lang="ar-IQ" sz="2400" dirty="0"/>
              <a:t> </a:t>
            </a:r>
            <a:r>
              <a:rPr lang="ar-IQ" sz="2400" dirty="0" smtClean="0"/>
              <a:t>  </a:t>
            </a:r>
            <a:endParaRPr lang="ar-IQ" sz="2400" dirty="0"/>
          </a:p>
          <a:p>
            <a:pPr marL="0" indent="0" algn="just" rtl="1">
              <a:buNone/>
            </a:pPr>
            <a:r>
              <a:rPr lang="ar-IQ" sz="2400" dirty="0" smtClean="0"/>
              <a:t>  ينقسم المجتمع في حضارة وادي الرافدين الى طبقتين هما : الطبقة الحاكمة والطبقة المحكومة . </a:t>
            </a:r>
          </a:p>
          <a:p>
            <a:pPr marL="0" indent="0" algn="just" rtl="1">
              <a:buNone/>
            </a:pPr>
            <a:endParaRPr lang="ar-IQ" sz="2400" dirty="0"/>
          </a:p>
          <a:p>
            <a:pPr algn="just" rtl="1">
              <a:buFont typeface="Wingdings" panose="05000000000000000000" pitchFamily="2" charset="2"/>
              <a:buChar char="q"/>
            </a:pPr>
            <a:r>
              <a:rPr lang="ar-IQ" sz="2400" dirty="0" smtClean="0"/>
              <a:t> الطبقة الحاكمة : وتتكون من ثلاث فئات هي الفئة الدينية والفئة البيروقراطية والفئة العسكرية . </a:t>
            </a:r>
          </a:p>
          <a:p>
            <a:pPr marL="0" indent="0" algn="just" rtl="1">
              <a:buNone/>
            </a:pPr>
            <a:endParaRPr lang="ar-IQ" sz="2400" dirty="0" smtClean="0"/>
          </a:p>
          <a:p>
            <a:pPr algn="just" rtl="1">
              <a:buFont typeface="Wingdings" panose="05000000000000000000" pitchFamily="2" charset="2"/>
              <a:buChar char="q"/>
            </a:pPr>
            <a:r>
              <a:rPr lang="ar-IQ" sz="2400" dirty="0" smtClean="0"/>
              <a:t> الطبقة المحكومة : وتشمل الاشخاص اللذين يخضعون للقرارات التي تتخذها الطبقة الحاكمة ، حيث ان افرادها غير متساوين في الحقوق والواجبات ، وكانت مقسمة الى ثلاث فئات اجتماعية ، لكل فئة منها حقوق وواجبات خاصة بها ، وتتمثل تلك الفئات بالاتي : </a:t>
            </a:r>
          </a:p>
        </p:txBody>
      </p:sp>
      <p:sp>
        <p:nvSpPr>
          <p:cNvPr id="4" name="Rounded Rectangle 3"/>
          <p:cNvSpPr/>
          <p:nvPr/>
        </p:nvSpPr>
        <p:spPr>
          <a:xfrm>
            <a:off x="3837904" y="557827"/>
            <a:ext cx="5250678" cy="91036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تقسيم المجتمع في حضارة وادي الرافدين </a:t>
            </a:r>
            <a:endParaRPr lang="en-US" sz="2800" b="1" dirty="0"/>
          </a:p>
        </p:txBody>
      </p:sp>
    </p:spTree>
    <p:extLst>
      <p:ext uri="{BB962C8B-B14F-4D97-AF65-F5344CB8AC3E}">
        <p14:creationId xmlns:p14="http://schemas.microsoft.com/office/powerpoint/2010/main" val="348997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457200"/>
            <a:ext cx="10674927" cy="5971309"/>
          </a:xfrm>
        </p:spPr>
        <p:style>
          <a:lnRef idx="1">
            <a:schemeClr val="accent6"/>
          </a:lnRef>
          <a:fillRef idx="2">
            <a:schemeClr val="accent6"/>
          </a:fillRef>
          <a:effectRef idx="1">
            <a:schemeClr val="accent6"/>
          </a:effectRef>
          <a:fontRef idx="minor">
            <a:schemeClr val="dk1"/>
          </a:fontRef>
        </p:style>
        <p:txBody>
          <a:bodyPr/>
          <a:lstStyle/>
          <a:p>
            <a:pPr marL="0" indent="0" algn="just" rtl="1">
              <a:buNone/>
            </a:pPr>
            <a:r>
              <a:rPr lang="ar-IQ" dirty="0" smtClean="0"/>
              <a:t> </a:t>
            </a:r>
          </a:p>
          <a:p>
            <a:pPr marL="457200" indent="-457200" algn="just" rtl="1">
              <a:buAutoNum type="arabicPeriod"/>
            </a:pPr>
            <a:r>
              <a:rPr lang="ar-IQ" sz="2400" b="1" dirty="0" smtClean="0"/>
              <a:t>فئة الاحرار : </a:t>
            </a:r>
            <a:r>
              <a:rPr lang="ar-IQ" sz="2400" dirty="0" smtClean="0"/>
              <a:t>وهي الفئة التي تقع في قمة هرم طبقة المحكومين ، ولها حقوق وامتيازات وضمانات لايتمتع بها افراد الفئتين الاخرتين ، ويتقلد افرادها الوظائف الادارية والعسكرية والقضائية المهمة . </a:t>
            </a:r>
            <a:endParaRPr lang="ar-IQ" sz="2400" b="1" dirty="0" smtClean="0"/>
          </a:p>
          <a:p>
            <a:pPr marL="457200" indent="-457200" algn="just" rtl="1">
              <a:buAutoNum type="arabicPeriod"/>
            </a:pPr>
            <a:r>
              <a:rPr lang="ar-IQ" sz="2400" b="1" dirty="0" smtClean="0"/>
              <a:t>الفئة الوسطى : </a:t>
            </a:r>
            <a:r>
              <a:rPr lang="ar-IQ" sz="2400" dirty="0" smtClean="0"/>
              <a:t>ويمثل افرادها الطبقة العامة من افراد المجتمع واغلبهم اصحاب الحرف ، وسميت بالوسطى لانها ادنى درجة من فئة الاحرار واعلى من فئة العبيد . </a:t>
            </a:r>
          </a:p>
          <a:p>
            <a:pPr marL="457200" indent="-457200" algn="just" rtl="1">
              <a:buAutoNum type="arabicPeriod"/>
            </a:pPr>
            <a:r>
              <a:rPr lang="ar-IQ" sz="2400" b="1" dirty="0" smtClean="0"/>
              <a:t>فئة الرقيق (العبيد) : </a:t>
            </a:r>
            <a:r>
              <a:rPr lang="ar-IQ" sz="2400" dirty="0" smtClean="0"/>
              <a:t>ويمثل افرادها الطبقة الدنيا في المجتمع وكان مركز الرقيق القانوني شبيه بمركز الاشياء وفقا لقانون اشتونا ، لذلك يمكن لاي منهم ان يكون محلا للتصرفات القانونية ، دون الاخذ بنظر الاعتبار رغبته ، لانه عديم الارادة في نظر القانون ، وانسجاما مع ما تقدم كان الرقيق لاينسب الى ابيه وامه بل الى سيده الذي يملكه ، واذا وقع عليه ضرر في جسمه فان التعويض يدفع لمالكه وليس له ، لكن سرعان ما تغير الحال في عهد شريعة حمورابي وفي العهد الاشوري الحديث اذ اصبحت للرقيق ذمة مالية مستقلة عن ذمة سيده واصبح له حق التقاضي امام القضاء كمدعي او مدعى عليه . </a:t>
            </a:r>
          </a:p>
          <a:p>
            <a:pPr marL="0" indent="0" algn="just" rtl="1">
              <a:buNone/>
            </a:pPr>
            <a:r>
              <a:rPr lang="ar-IQ" sz="2400" dirty="0"/>
              <a:t> </a:t>
            </a:r>
            <a:r>
              <a:rPr lang="ar-IQ" sz="2400" dirty="0" smtClean="0"/>
              <a:t>   </a:t>
            </a:r>
          </a:p>
          <a:p>
            <a:pPr marL="0" indent="0" algn="just" rtl="1">
              <a:buNone/>
            </a:pPr>
            <a:r>
              <a:rPr lang="ar-IQ" sz="2400" dirty="0"/>
              <a:t> </a:t>
            </a:r>
            <a:r>
              <a:rPr lang="ar-IQ" sz="2400" dirty="0" smtClean="0"/>
              <a:t>    وتجدر الاشارة الى ان العقوبات التي كانت تفرض عند ارتكاب جرم او مخالفة تختلف باختلاف الفئة المحكومة ، فاذا وقع الاعتداء على احد افراد فئة الاحرار من الطبقتين الاخرتين ، اذ تكون العقوبة شديدة في حين تكون اخف اذا وقع الاعتداء من احد افراد فئة الاحرار على احد افراد الفئتين الاخرتين . </a:t>
            </a:r>
          </a:p>
        </p:txBody>
      </p:sp>
    </p:spTree>
    <p:extLst>
      <p:ext uri="{BB962C8B-B14F-4D97-AF65-F5344CB8AC3E}">
        <p14:creationId xmlns:p14="http://schemas.microsoft.com/office/powerpoint/2010/main" val="218833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en-US" sz="28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just" rtl="1">
              <a:buNone/>
            </a:pPr>
            <a:endParaRPr lang="ar-IQ" dirty="0" smtClean="0"/>
          </a:p>
          <a:p>
            <a:pPr marL="0" indent="0" algn="just" rtl="1">
              <a:buNone/>
            </a:pPr>
            <a:r>
              <a:rPr lang="ar-IQ" dirty="0"/>
              <a:t> </a:t>
            </a:r>
            <a:r>
              <a:rPr lang="ar-IQ" dirty="0" smtClean="0"/>
              <a:t>    </a:t>
            </a:r>
            <a:r>
              <a:rPr lang="ar-IQ" sz="2400" dirty="0" smtClean="0"/>
              <a:t>على الرغم من القول السائد ، بان التشريعات التي كانت نافذة في بلاد مابين النهرين تتسم بالبدائية الا انها كانت اكثر تطورا من التشريعات الاخرى التي كانت تطبق في مجتمعات اخرى حينذاك لاسيما ما يتعلق بالرقيق ، فضلا عن وجود ضمانات لتحقيق العدالة  كحق التظلم ، اذ كان لكل شخص الحق في التظلم الى الملك اذا عجز عن الحصول على حقه عن طريق القضاء ، وكذلك عقاب شاهد الزور ، وعقاب القاضي المنحرف. </a:t>
            </a:r>
          </a:p>
          <a:p>
            <a:pPr marL="0" indent="0" algn="just" rtl="1">
              <a:buNone/>
            </a:pPr>
            <a:endParaRPr lang="ar-IQ" sz="2400" dirty="0"/>
          </a:p>
          <a:p>
            <a:pPr marL="0" indent="0" algn="just" rtl="1">
              <a:buNone/>
            </a:pPr>
            <a:r>
              <a:rPr lang="ar-IQ" sz="2400" dirty="0" smtClean="0"/>
              <a:t>    اما بالنسبة للحقوق المدنية ، لاسيما حق الملكية فيلاحظ تباين اراء الكتاب حول وجود الملكية الخاصة ، فمنهم من يؤيد ذلك ، ومنهم من ينفيه ، اذ كان مفهوم الملكية يختلط بالحيازة ، فالانتاج بالمجتمعات الشرقية القديمة تميز بانه نظم في بدايته في اطار المشتركات القروية ، التي كانت تكفي ذاتها بذاتها بهذا القدر او ذلك ، حيث ان تلك المجتمعات كانت تجهل الملكية الخاصة للارض ، فالملكية تشكل ملكية جماعية يعود توزيعها دوريا بين الاسر الواسعة وذلك طبقا لحاجتها . </a:t>
            </a:r>
          </a:p>
          <a:p>
            <a:pPr marL="0" indent="0" algn="just" rtl="1">
              <a:buNone/>
            </a:pPr>
            <a:r>
              <a:rPr lang="ar-IQ" sz="2400" dirty="0" smtClean="0"/>
              <a:t> </a:t>
            </a:r>
            <a:endParaRPr lang="en-US" sz="2400" dirty="0"/>
          </a:p>
        </p:txBody>
      </p:sp>
      <p:sp>
        <p:nvSpPr>
          <p:cNvPr id="4" name="Rounded Rectangle 3"/>
          <p:cNvSpPr/>
          <p:nvPr/>
        </p:nvSpPr>
        <p:spPr>
          <a:xfrm>
            <a:off x="2867890" y="667688"/>
            <a:ext cx="6456219" cy="7204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تقييم وضع حقوق الانسان في حضارة وادي الرافدين </a:t>
            </a:r>
            <a:endParaRPr lang="en-US" sz="2800" b="1" dirty="0"/>
          </a:p>
        </p:txBody>
      </p:sp>
    </p:spTree>
    <p:extLst>
      <p:ext uri="{BB962C8B-B14F-4D97-AF65-F5344CB8AC3E}">
        <p14:creationId xmlns:p14="http://schemas.microsoft.com/office/powerpoint/2010/main" val="302768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766</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102</cp:revision>
  <dcterms:created xsi:type="dcterms:W3CDTF">2020-12-07T19:51:10Z</dcterms:created>
  <dcterms:modified xsi:type="dcterms:W3CDTF">2022-06-09T14:14:21Z</dcterms:modified>
</cp:coreProperties>
</file>