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4" r:id="rId6"/>
    <p:sldId id="265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697C6-1B68-4F8D-AB98-A2BE78E57120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C8535-475D-4C22-967E-A251D1E86E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8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1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7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7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8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3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4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3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B371-D45A-41E4-8268-25FF54B59BC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2433" y="695459"/>
            <a:ext cx="9496023" cy="53737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ar-IQ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867695" y="1811896"/>
            <a:ext cx="6645498" cy="31408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السادسة – لمادة حقوق الانسان </a:t>
            </a:r>
          </a:p>
          <a:p>
            <a:pPr algn="ctr" rtl="1"/>
            <a:r>
              <a:rPr lang="ar-IQ" sz="2800" b="1" dirty="0" smtClean="0"/>
              <a:t>المرحلة </a:t>
            </a:r>
            <a:r>
              <a:rPr lang="ar-IQ" sz="2800" b="1" dirty="0" smtClean="0"/>
              <a:t>الاولى </a:t>
            </a:r>
            <a:r>
              <a:rPr lang="ar-IQ" sz="2800" b="1" dirty="0" smtClean="0"/>
              <a:t>– الدراسات الصباحية والمسائية </a:t>
            </a:r>
          </a:p>
          <a:p>
            <a:pPr algn="ctr" rtl="1"/>
            <a:endParaRPr lang="ar-IQ" sz="2800" b="1" dirty="0"/>
          </a:p>
          <a:p>
            <a:pPr algn="ctr" rtl="1"/>
            <a:r>
              <a:rPr lang="ar-IQ" sz="2800" b="1" dirty="0" smtClean="0"/>
              <a:t>  أ.م.د. ايمان الصافي  </a:t>
            </a:r>
          </a:p>
        </p:txBody>
      </p:sp>
    </p:spTree>
    <p:extLst>
      <p:ext uri="{BB962C8B-B14F-4D97-AF65-F5344CB8AC3E}">
        <p14:creationId xmlns:p14="http://schemas.microsoft.com/office/powerpoint/2010/main" val="26178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721217"/>
            <a:ext cx="10555310" cy="54557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ar-IQ" dirty="0" smtClean="0"/>
              <a:t>   </a:t>
            </a:r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9713" y="2148324"/>
            <a:ext cx="7160653" cy="26015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السادسة</a:t>
            </a:r>
          </a:p>
          <a:p>
            <a:pPr algn="ctr" rtl="1"/>
            <a:r>
              <a:rPr lang="ar-IQ" sz="2800" b="1" dirty="0" smtClean="0"/>
              <a:t>(التطور التاريخي لحقوق الانسان في حضارة وادي النيل)</a:t>
            </a:r>
          </a:p>
        </p:txBody>
      </p:sp>
    </p:spTree>
    <p:extLst>
      <p:ext uri="{BB962C8B-B14F-4D97-AF65-F5344CB8AC3E}">
        <p14:creationId xmlns:p14="http://schemas.microsoft.com/office/powerpoint/2010/main" val="37774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84977"/>
            <a:ext cx="10515600" cy="42582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dirty="0"/>
              <a:t> </a:t>
            </a:r>
            <a:endParaRPr lang="ar-IQ" dirty="0" smtClean="0"/>
          </a:p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dirty="0" smtClean="0"/>
              <a:t>    </a:t>
            </a:r>
            <a:r>
              <a:rPr lang="ar-IQ" sz="2400" dirty="0" smtClean="0"/>
              <a:t>بنى المصريين القدماء حضارتهم في وادي النيل ، وقد كانوا يقدسون نهر النيل ويعدوه الها للخير ، اذ كانوا يتجمعون على مقربة منه ، ويذكر المؤرخون ان الحضارة المصرية قامت حوالي 5000 سنة قبل الميلاد ، وتعاقبت على مصر سلالات متعددة من الحكام ، تباين فيها المركز الاجتماعي والسياسي للافراد ، الى جانب النظرة السائدة والغاليبة على النظام السياسي للدولة اذ كانوا يعدون الحكام بمثابة الهة . </a:t>
            </a:r>
            <a:endParaRPr lang="ar-IQ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3747751" y="559414"/>
            <a:ext cx="4572001" cy="93698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مقدمة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5222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</a:t>
            </a:r>
            <a:endParaRPr lang="ar-IQ" sz="2400" dirty="0"/>
          </a:p>
          <a:p>
            <a:pPr marL="0" indent="0" algn="just" rtl="1">
              <a:buNone/>
            </a:pPr>
            <a:r>
              <a:rPr lang="ar-IQ" sz="2400" dirty="0" smtClean="0"/>
              <a:t>  ينقسم المجتمع في حضارة وادي النيل الى طبقتين هما : الطبقة الحاكمة والطبقة المحكومة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dirty="0" smtClean="0"/>
              <a:t> الطبقة الحاكمة : وتتمثل بالحاكم او الملك والذي يعد بمثابة الهة ويسمى بالفرعون ، مهمته الاولى والاخيرة اقامة العدل بين افراد المجتمع وضمان الادارة الحسنة لشعبه ، الى جانب ذلك يتطلب الطاعة المطلقة من قبل شعبه وفي كل شيء لانه صاحب سلطة مطلقة فهو يملك كل شيء وهو قادر على كل شيء.</a:t>
            </a:r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ar-IQ" sz="2400" dirty="0" smtClean="0"/>
              <a:t> الطبقة المحكومة : وتشمل الاشخاص اللذين يخضعون للقرارات التي تتخذها الطبقة الحاكمة ، حيث ان افرادها غير متساوين في الحقوق والواجبات ، وكانت مقسمة الى ثلاث فئات اجتماعية ، لكل فئة منها حقوق وواجبات خاصة بها ، وتتمثل تلك الفئات بالاتي :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37904" y="557827"/>
            <a:ext cx="5250678" cy="9103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تقسيم المجتمع في حضارة وادي النيل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8997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73" y="457200"/>
            <a:ext cx="10674927" cy="597130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IQ" dirty="0" smtClean="0"/>
              <a:t> </a:t>
            </a:r>
          </a:p>
          <a:p>
            <a:pPr marL="0" indent="0" algn="just" rtl="1">
              <a:buNone/>
            </a:pPr>
            <a:r>
              <a:rPr lang="ar-IQ" sz="2400" b="1" dirty="0" smtClean="0"/>
              <a:t>1.الطبقة الارستقراطية : </a:t>
            </a:r>
            <a:r>
              <a:rPr lang="ar-IQ" sz="2400" dirty="0" smtClean="0"/>
              <a:t>وتتكون من افراد الاسرة المالكة فضلا عن اسر كبار الموظفين وكبار رجال الدين ، اذ تملك هذه الطبقة الاراضي الشاسعة والثروات الطائلة ، فضلا عن تمتع افرادها بقدر من النفوذ . </a:t>
            </a:r>
          </a:p>
          <a:p>
            <a:pPr marL="0" indent="0" algn="just" rtl="1">
              <a:buNone/>
            </a:pPr>
            <a:endParaRPr lang="ar-IQ" sz="2400" b="1" dirty="0"/>
          </a:p>
          <a:p>
            <a:pPr marL="0" indent="0" algn="just" rtl="1">
              <a:buNone/>
            </a:pPr>
            <a:r>
              <a:rPr lang="ar-IQ" sz="2400" b="1" dirty="0" smtClean="0"/>
              <a:t>2.الطبقة المتوسطة : </a:t>
            </a:r>
            <a:r>
              <a:rPr lang="ar-IQ" sz="2400" dirty="0" smtClean="0"/>
              <a:t>وتضم صغار الموظفين واصحاب الحرف المختلفة والتجار . </a:t>
            </a:r>
          </a:p>
          <a:p>
            <a:pPr marL="0" indent="0" algn="just" rtl="1">
              <a:buNone/>
            </a:pPr>
            <a:endParaRPr lang="ar-IQ" sz="2400" b="1" dirty="0"/>
          </a:p>
          <a:p>
            <a:pPr marL="0" indent="0" algn="just" rtl="1">
              <a:buNone/>
            </a:pPr>
            <a:r>
              <a:rPr lang="ar-IQ" sz="2400" b="1" dirty="0" smtClean="0"/>
              <a:t>3.الطبقة الدنيا : </a:t>
            </a:r>
            <a:r>
              <a:rPr lang="ar-IQ" sz="2400" dirty="0" smtClean="0"/>
              <a:t>وتضم العاملين في الارض الذين كانوا يعانون من الفقر والاستغلال والمعاملة القاسية ، حيث يجبرون على العمل دون اجر اي عمال سخرة . </a:t>
            </a:r>
          </a:p>
          <a:p>
            <a:pPr marL="0" indent="0" algn="just" rtl="1">
              <a:buNone/>
            </a:pPr>
            <a:endParaRPr lang="ar-IQ" sz="2400" b="1" dirty="0"/>
          </a:p>
          <a:p>
            <a:pPr marL="0" indent="0" algn="just" rtl="1">
              <a:buNone/>
            </a:pPr>
            <a:r>
              <a:rPr lang="ar-IQ" sz="2400" dirty="0" smtClean="0"/>
              <a:t>    هذا وتجدر الاشارة ، الى ان حقوق كل فرد تتحدد على اساس الطبقة التي ينتمي ، اذ كان افراد كل طبقة يرثون وضعهم الاجتماعي ابا عن جد ، الا ان ذلك لايعني ان القانون ينظم هذا الانقسام ، اذ لم يكن هناك مانع قانوني يحول من دون تغيير شخص ما للطبقة التي ينتمي اليها بواسطة تغيير نوع العمل الذي يزواله ، وفضلا عن الطبقات انفة الذكر يوجد نظام الرق وبنوعيه الخاص والعام ، اذ يوجد عبيد الدولة (الفرعون) ثم عبيد رجال الجيش ، وعبيد </a:t>
            </a:r>
            <a:r>
              <a:rPr lang="ar-IQ" sz="2400" dirty="0" smtClean="0"/>
              <a:t>الكهنة </a:t>
            </a:r>
            <a:r>
              <a:rPr lang="ar-IQ" sz="2400" dirty="0" smtClean="0"/>
              <a:t>، وعبيد الاثرثاء ، اما الرابطة التي تربط العبد بسيده ، فكانت رابطة ملكية تامة ، اذ كان للسيد على عبده كافة حقوق الملك . </a:t>
            </a:r>
          </a:p>
        </p:txBody>
      </p:sp>
    </p:spTree>
    <p:extLst>
      <p:ext uri="{BB962C8B-B14F-4D97-AF65-F5344CB8AC3E}">
        <p14:creationId xmlns:p14="http://schemas.microsoft.com/office/powerpoint/2010/main" val="218833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dirty="0" smtClean="0"/>
              <a:t>    </a:t>
            </a:r>
            <a:r>
              <a:rPr lang="ar-IQ" sz="2400" dirty="0" smtClean="0"/>
              <a:t>عرف حق الملكية في حضارة وادي النيل ، وقد تباينت الاراء حوله ، فهناك من يرى ان الملك (الفرعون) كان يملك اراضي مصر جميعها ، وان الافراد الذين يحوزون الارض ليس لهم سوى حق الانتفاع ، اذ ان الكل يأكل على مائدة الملك ، وان الملك يطعم كل سكان مصر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sz="2400" dirty="0" smtClean="0"/>
              <a:t>   في حين يرى اخرون ان الملكية الخاصة للافراد لم تكن مقصورة على المنقولات ، وانما كانت تشمل العقارات سواء أكانت بيوتا او اراضي زراعية . 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3131125" y="677503"/>
            <a:ext cx="6456219" cy="7204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تقييم وضع حقوق الانسان في حضارة وادي النيل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2768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425003"/>
            <a:ext cx="10555310" cy="57519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pPr marL="0" indent="0" algn="ctr" rtl="1">
              <a:buNone/>
            </a:pPr>
            <a:r>
              <a:rPr lang="ar-IQ" b="1" dirty="0" smtClean="0"/>
              <a:t>نشكر حسن اصغائكم </a:t>
            </a:r>
            <a:endParaRPr lang="en-US" b="1" dirty="0"/>
          </a:p>
        </p:txBody>
      </p:sp>
      <p:sp>
        <p:nvSpPr>
          <p:cNvPr id="5" name="Flowchart: Direct Access Storage 4"/>
          <p:cNvSpPr/>
          <p:nvPr/>
        </p:nvSpPr>
        <p:spPr>
          <a:xfrm>
            <a:off x="3271235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Direct Access Storage 5"/>
          <p:cNvSpPr/>
          <p:nvPr/>
        </p:nvSpPr>
        <p:spPr>
          <a:xfrm>
            <a:off x="7602292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2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496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121</cp:revision>
  <dcterms:created xsi:type="dcterms:W3CDTF">2020-12-07T19:51:10Z</dcterms:created>
  <dcterms:modified xsi:type="dcterms:W3CDTF">2022-01-25T06:23:37Z</dcterms:modified>
</cp:coreProperties>
</file>