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59" r:id="rId6"/>
    <p:sldId id="267" r:id="rId7"/>
    <p:sldId id="268" r:id="rId8"/>
    <p:sldId id="265" r:id="rId9"/>
    <p:sldId id="269" r:id="rId10"/>
    <p:sldId id="270" r:id="rId11"/>
    <p:sldId id="27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697C6-1B68-4F8D-AB98-A2BE78E57120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8535-475D-4C22-967E-A251D1E86E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8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67695" y="1811896"/>
            <a:ext cx="6645498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السابعة – لمادة حقوق الانسان </a:t>
            </a:r>
          </a:p>
          <a:p>
            <a:pPr algn="ctr" rtl="1"/>
            <a:r>
              <a:rPr lang="ar-IQ" sz="2800" b="1" smtClean="0"/>
              <a:t>المرحلة الاولى – </a:t>
            </a:r>
            <a:r>
              <a:rPr lang="ar-IQ" sz="2800" b="1" dirty="0" smtClean="0"/>
              <a:t>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1" y="365125"/>
            <a:ext cx="10931235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1" y="1825624"/>
            <a:ext cx="10931236" cy="476913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</a:t>
            </a:r>
            <a:r>
              <a:rPr lang="ar-IQ" sz="2400" dirty="0"/>
              <a:t>ينقسم المجتمع في </a:t>
            </a:r>
            <a:r>
              <a:rPr lang="ar-IQ" sz="2400" dirty="0" smtClean="0"/>
              <a:t>الحضارة اليونانية الى </a:t>
            </a:r>
            <a:r>
              <a:rPr lang="ar-IQ" sz="2400" dirty="0"/>
              <a:t>طبقتين هما </a:t>
            </a:r>
            <a:r>
              <a:rPr lang="ar-IQ" sz="2400" dirty="0" smtClean="0"/>
              <a:t>: </a:t>
            </a:r>
            <a:endParaRPr lang="ar-IQ" sz="2400" dirty="0"/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dirty="0" smtClean="0"/>
              <a:t> </a:t>
            </a:r>
            <a:r>
              <a:rPr lang="ar-IQ" sz="2400" b="1" dirty="0" smtClean="0"/>
              <a:t>الاحرار:</a:t>
            </a:r>
            <a:r>
              <a:rPr lang="ar-IQ" sz="2400" dirty="0" smtClean="0"/>
              <a:t> وهولاء هم المواطنون اللذين يتمتعون بكامل الحقوق السياسية والوطنية والمدنية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dirty="0" smtClean="0"/>
              <a:t> </a:t>
            </a:r>
            <a:r>
              <a:rPr lang="ar-IQ" sz="2400" b="1" dirty="0" smtClean="0"/>
              <a:t>الارقاء :</a:t>
            </a:r>
            <a:r>
              <a:rPr lang="ar-IQ" sz="2400" dirty="0" smtClean="0"/>
              <a:t> الرقيق هو من كان مملوكا لغيره ، ويترتب لهذا الغير حق ملكية الرقيق وفقا للقانون ، حيث لم يكن للرقيق شخصية قانونية ، وكان يعامل معاملة الاشياء لا معاملة الاشخاص فهو محلا للحق وليس صاحبا له ، الا ان حال العبيد تحسن من الناحية القانونية في العصر العلمي وعصر الامبراطورية السفلى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dirty="0"/>
              <a:t> </a:t>
            </a:r>
            <a:r>
              <a:rPr lang="ar-IQ" sz="2400" b="1" dirty="0" smtClean="0"/>
              <a:t>العتقاء : </a:t>
            </a:r>
            <a:r>
              <a:rPr lang="ar-IQ" sz="2400" dirty="0" smtClean="0"/>
              <a:t>هم الافراد الذين اصبحوا احرارا بعد ان كانوا ارقاء الا ان التحرير لا يعني تمتع العتقاء بكل ما يتمتع به الاحرار الاصلاء  من حقوق عامة وخاصة </a:t>
            </a:r>
            <a:r>
              <a:rPr lang="ar-IQ" sz="2400" b="1" dirty="0" smtClean="0"/>
              <a:t>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/>
              <a:t> </a:t>
            </a:r>
            <a:r>
              <a:rPr lang="ar-IQ" sz="2400" b="1" dirty="0" smtClean="0"/>
              <a:t>المشبهون بالارقاء : </a:t>
            </a:r>
            <a:r>
              <a:rPr lang="ar-IQ" sz="2400" dirty="0" smtClean="0"/>
              <a:t>هم الافراد الذين يتمتعون بوضع قانوني وسط بين حالة الحر وبين حالة الرقيق ، وهم اقرب الى وضع العبيد من الناحية العملية ، ومن امثال هذه المجموعات المدينون المعسرون الملحقون بدائنيهم ، وحالة الفلاحين الملحقين بالارض ( عبيد الارض ) .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722418" y="575504"/>
            <a:ext cx="6747163" cy="9048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تقسيم المجتمع </a:t>
            </a:r>
            <a:r>
              <a:rPr lang="ar-IQ" sz="2800" b="1" dirty="0" smtClean="0"/>
              <a:t>في الحضارة الرومانية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598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/>
              <a:t> </a:t>
            </a:r>
            <a:r>
              <a:rPr lang="ar-IQ" smtClean="0"/>
              <a:t>   </a:t>
            </a:r>
            <a:r>
              <a:rPr lang="ar-IQ" sz="2400" smtClean="0"/>
              <a:t>ويبدو من خلال ماتقدم ، ان الانقسام الطبقي كان يسود النظام الاجتماعي في روما ، اذ كان هناك اسياد وعبيد ، بل ان افراد الاسرة حتى وان كانوا من الاحرار لم تكن لهم حقوق قبل رب الاسرة ، وهذا ما يؤكد غياب فكرة حقوق الانسان عن المجتمع الروماني حينذاك ، اذ ان العلاقة بين الفرد والدولة كانت تقوم على اساس ان الفرد في خدمة الدولة ، وان الدولة هي النظام الذي يسمو على سائر الانظمة البشرية .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67000" y="591488"/>
            <a:ext cx="6858000" cy="8728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/>
              <a:t>تقييم وضع حقوق الانسان في </a:t>
            </a:r>
            <a:r>
              <a:rPr lang="ar-IQ" sz="2800" b="1" dirty="0" smtClean="0"/>
              <a:t>الحضارة الرومانية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109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425003"/>
            <a:ext cx="10555310" cy="5751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 algn="ctr" rtl="1">
              <a:buNone/>
            </a:pPr>
            <a:r>
              <a:rPr lang="ar-IQ" b="1" dirty="0" smtClean="0"/>
              <a:t>نشكر حسن اصغائكم </a:t>
            </a:r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3271235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02292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ar-IQ" dirty="0" smtClean="0"/>
              <a:t>    </a:t>
            </a:r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9713" y="2148324"/>
            <a:ext cx="7160653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السابعة </a:t>
            </a:r>
          </a:p>
          <a:p>
            <a:pPr algn="ctr" rtl="1"/>
            <a:r>
              <a:rPr lang="ar-IQ" sz="2800" b="1" dirty="0" smtClean="0"/>
              <a:t>(التطور التاريخي لحقوق الانسان في الحضارة الاغريقية والحضارة الرومانية)</a:t>
            </a:r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1055" y="365125"/>
            <a:ext cx="10882745" cy="5758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2305025" y="1408689"/>
            <a:ext cx="7214804" cy="3449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أولا : </a:t>
            </a:r>
          </a:p>
          <a:p>
            <a:pPr algn="ctr"/>
            <a:r>
              <a:rPr lang="ar-IQ" sz="2800" b="1" dirty="0" smtClean="0"/>
              <a:t>حقوق الانسان في الحضارة الاغريقية (اليونانية)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522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1787236"/>
            <a:ext cx="10494818" cy="43897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  عرفت المدن اليونانية القديمة صورا متباينة لانظمة الحكم ، فتدرجت من الحكم الفردي الى الحكم الارستقراطي واخيرا الحكم الديمقراطي ، ويرى كثير من الكتاب ان تجربة الحكم الديمقراطي طبقت في مدينة اثينا ، اذ كانت تعتمد الديمقراطية المباشرة في ادارة شؤون الدولة ، اذ يتولى الشعب ممارسة السلطة من خلال تشريع القوانين وتنفيذها فضلا عن تطبيقها على المنازعات التي تحدث بين الافراد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  ويعد النظام السياسي الذي كان قائما في مدينة اثينا حينذاك الصورة المثالية لتلك الديمقراطية ، وكان ذلك النظام يقوم على مؤسسات دستورية عدة تتمثل بالاتي : 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525981" y="416503"/>
            <a:ext cx="5140037" cy="12330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8916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</a:t>
            </a:r>
            <a:endParaRPr lang="ar-IQ" sz="2400" dirty="0"/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dirty="0"/>
              <a:t> </a:t>
            </a:r>
            <a:r>
              <a:rPr lang="ar-IQ" sz="2400" b="1" dirty="0" smtClean="0"/>
              <a:t>الجمعية العامة : </a:t>
            </a:r>
            <a:r>
              <a:rPr lang="ar-IQ" sz="2400" dirty="0" smtClean="0"/>
              <a:t>وتضم كافة </a:t>
            </a:r>
            <a:r>
              <a:rPr lang="ar-IQ" sz="2400" dirty="0" smtClean="0"/>
              <a:t>المواطنين </a:t>
            </a:r>
            <a:r>
              <a:rPr lang="ar-IQ" sz="2400" dirty="0" smtClean="0"/>
              <a:t>الذكور الاحرار </a:t>
            </a:r>
            <a:r>
              <a:rPr lang="ar-IQ" sz="2400" dirty="0" smtClean="0"/>
              <a:t>ال</a:t>
            </a:r>
            <a:r>
              <a:rPr lang="ar-IQ" sz="2400" dirty="0" smtClean="0"/>
              <a:t>ذين </a:t>
            </a:r>
            <a:r>
              <a:rPr lang="ar-IQ" sz="2400" dirty="0" smtClean="0"/>
              <a:t>بلغوا سن العشرين ، وتعقد اربعين جلسة في السنة الا ان الحضور غير الزامي ، وتعد تلك الجمعية السلطة العليا في البلاد ، حيث تعرض عليها مشروعات القوانين للموافقة عليها من عدمه ، فضلا عن مراقبتها لاعمال الحكومة وقيامها بعقد المعاهدات وتقرير السلام وفرض الضرائب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dirty="0" smtClean="0"/>
              <a:t> </a:t>
            </a:r>
            <a:r>
              <a:rPr lang="ar-IQ" sz="2400" b="1" dirty="0" smtClean="0"/>
              <a:t>مجلس الخمسمائة : </a:t>
            </a:r>
            <a:r>
              <a:rPr lang="ar-IQ" sz="2400" dirty="0" smtClean="0"/>
              <a:t>يعد هذا المجلس بمثابة اللجنة التنفيذية للجمعية العامة ، ويتم اختيار اعضائه باسلوب القرعة من المنظمات المحلية في اثينا ، ويقوم المجلس باعداد مشروعات القوانين واقتراح الضرائب المباشرة فضلا عن الاختصاصات المتعددة في المجال التنفيذي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/>
              <a:t> </a:t>
            </a:r>
            <a:r>
              <a:rPr lang="ar-IQ" sz="2400" b="1" dirty="0" smtClean="0"/>
              <a:t>المحاكم : </a:t>
            </a:r>
            <a:r>
              <a:rPr lang="ar-IQ" sz="2400" dirty="0" smtClean="0"/>
              <a:t>وتمثل السلطة القضائية في البلاد ، ويتم اختيار اعضائها من الهيئات المحلية بواسطة الجمع بين القرعة والانتخاب ، وتتولى هذه المحاكم الفصل في المنازعات المدنية والجنائية فضلا عن رقابتها على دستورية القوانين . </a:t>
            </a:r>
            <a:endParaRPr lang="ar-IQ" sz="24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837904" y="557827"/>
            <a:ext cx="5250678" cy="9103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المؤسسات الدستورية في اثينا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8997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وفيما يتعلق بالنظام الاجتماعي الذي كان سائدا في اثينا ، فيلاحظ ان البناء الاجتماعي كان يقوم على اساس طبقي ، اذ ان المجتمع مقسم الى طبقتين طبقة الاحرار وطبقة العبيد ، وضمن طبقة الاحرار هناك فئة واحدة تشارك في ادارة شؤون المجتمع هي فئة المواطنين ، وكانت تضم الذكور الذين بلغوا سن العشرين ، اما النساء فلم يسمح لهن بالمشاركة في الادارة حتى وان كن من طبقة الاحرار ، اما طبقة العبيد فكانت تشكل اغلبية السكان اذ يقدر عددهم بما يقارب اربعمائة الف او اقل من ذلك ، وكان افرادها يعاملون معاملة الاشياء ويحق للمالك التصرف بالعبد كيفما يشاء .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اما فيما يتعلق بالجانب الاقتصادي ، فهناك جماعة من المواطنين تملك ثروات ضخمة في حين كان اكثر افراد المجتمع ذو دخل متوسط او صغير ، اذ كانت الثروة محصورة بين ايدي قمة المجتمع الاثيني وهي تشمل ما يقارب ثلاثمائة عائلة . </a:t>
            </a:r>
          </a:p>
          <a:p>
            <a:pPr marL="0" indent="0" algn="just" rtl="1">
              <a:buNone/>
            </a:pPr>
            <a:r>
              <a:rPr lang="ar-IQ" sz="2400" dirty="0" smtClean="0"/>
              <a:t> </a:t>
            </a:r>
          </a:p>
          <a:p>
            <a:pPr marL="0" indent="0" algn="just" rtl="1">
              <a:buNone/>
            </a:pPr>
            <a:r>
              <a:rPr lang="ar-IQ" sz="2400" dirty="0" smtClean="0"/>
              <a:t>  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784764" y="620784"/>
            <a:ext cx="6622472" cy="814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النظام الاجتماعي والاقتصادي في اثينا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9715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ar-IQ" sz="2400" dirty="0" smtClean="0"/>
              <a:t>ان فكرة حقوق الانسان لم تكن معروفة ولامألوفة في المجتمع اليوناني ، وان النظام السياسي الذي كان يقوم فيها لايتفق مع المبادىء الديمقراطية ، اذ ان الديمقراطية تقوم على اساس العدل والمساواة ، فلا وجود لهذين المبدأين في مجتمع تكون الاغلبية فيه عبيدا اي (اشياء) بالمعنى القانوني مملوكة لغيرها ولاتملك من نفسها ولنفسها شيئا ، وحتى بالنسبة للمواطنين الاحرار لم تكن ثمة حدود او قيود على الحكام فيما يتعلق باحترام حرياتهم وحقوقهم ، اذ كان الفرد خاضعا للدولة في كل شيء بدون حد او قيد يقيد او يحدد مدى ذلك الخضوع .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757054" y="582215"/>
            <a:ext cx="6677891" cy="8913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تقييم وضع حقوق الانسان في الحضارة اليونانية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963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7416"/>
            <a:ext cx="10965873" cy="61880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161309" y="1967344"/>
            <a:ext cx="7658098" cy="3369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ثانيا : </a:t>
            </a:r>
            <a:endParaRPr lang="ar-IQ" sz="2800" b="1" dirty="0"/>
          </a:p>
          <a:p>
            <a:pPr algn="ctr"/>
            <a:r>
              <a:rPr lang="ar-IQ" sz="2800" b="1" dirty="0"/>
              <a:t>حقوق الانسان في الحضارة </a:t>
            </a:r>
            <a:r>
              <a:rPr lang="ar-IQ" sz="2800" b="1" dirty="0" smtClean="0"/>
              <a:t>الرومانية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2768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ar-IQ" sz="2400" dirty="0" smtClean="0"/>
              <a:t>شهدت روما مراحل عدة حتى وصلت الى تأسيس امبراطورية مترامية الاطراف ، ذات سلطان ذو تأثير واسع في الداخل والخارج ، وظهر فيها صورا مختلفة لنظم الحكم ، اذ قام فيها النظام الملكي ثم النظام الجمهوري واخيرا النظام الامبراطوري ، وولدت من رحم هذه النظم حكومات فردية وحكومات اقلية واخرى شبه ديمقراطية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اما بالنسبة للنظام الاجتماعي ، فيمكن القاء نظرة عليه من خلال التنظيم القانوني النافذ حينذاك ، اذ يلاحظ ان القانون الروماني اشترط لقيام الشخصية القانونية في الانسان توافر ثلاثة شروط وهي : الحرية اي ان يكون الانسان حرا وليس رقيقا ملوكا لغيره ، والمواطنة اي ان يكون مواطنا رومانيا وليس اجنبيا ، والاستقلال العائلي والتي تعني ان يكون رب اسرة وغير خاضع لغيره . 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588327" y="420977"/>
            <a:ext cx="5015345" cy="11914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061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896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160</cp:revision>
  <dcterms:created xsi:type="dcterms:W3CDTF">2020-12-07T19:51:10Z</dcterms:created>
  <dcterms:modified xsi:type="dcterms:W3CDTF">2022-02-08T06:37:30Z</dcterms:modified>
</cp:coreProperties>
</file>