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6" r:id="rId5"/>
    <p:sldId id="272" r:id="rId6"/>
    <p:sldId id="268" r:id="rId7"/>
    <p:sldId id="265" r:id="rId8"/>
    <p:sldId id="269" r:id="rId9"/>
    <p:sldId id="270" r:id="rId10"/>
    <p:sldId id="271" r:id="rId11"/>
    <p:sldId id="273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639" autoAdjust="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697C6-1B68-4F8D-AB98-A2BE78E57120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5C8535-475D-4C22-967E-A251D1E86E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986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C8535-475D-4C22-967E-A251D1E86E4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239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9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416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27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47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46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38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17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834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945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735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938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2B371-D45A-41E4-8268-25FF54B59BC1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495E9-5B0E-4D30-BBFE-243DB2E84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22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2433" y="695459"/>
            <a:ext cx="9496023" cy="537371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ar-IQ" b="1" dirty="0"/>
          </a:p>
          <a:p>
            <a:endParaRPr lang="ar-IQ" b="1" dirty="0" smtClean="0"/>
          </a:p>
          <a:p>
            <a:endParaRPr lang="ar-IQ" b="1" dirty="0"/>
          </a:p>
          <a:p>
            <a:endParaRPr lang="ar-IQ" b="1" dirty="0" smtClean="0"/>
          </a:p>
          <a:p>
            <a:endParaRPr lang="ar-IQ" b="1" dirty="0"/>
          </a:p>
          <a:p>
            <a:endParaRPr lang="ar-IQ" b="1" dirty="0" smtClean="0"/>
          </a:p>
          <a:p>
            <a:endParaRPr lang="ar-IQ" b="1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2867695" y="1811896"/>
            <a:ext cx="6645498" cy="31408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IQ" sz="2800" b="1" dirty="0" smtClean="0"/>
              <a:t>المحاضرة التاسعة – لمادة حقوق الانسان </a:t>
            </a:r>
          </a:p>
          <a:p>
            <a:pPr algn="ctr" rtl="1"/>
            <a:r>
              <a:rPr lang="ar-IQ" sz="2800" b="1" dirty="0" smtClean="0"/>
              <a:t>المرحلة </a:t>
            </a:r>
            <a:r>
              <a:rPr lang="ar-IQ" sz="2800" b="1" dirty="0" smtClean="0"/>
              <a:t>الاولى </a:t>
            </a:r>
            <a:r>
              <a:rPr lang="ar-IQ" sz="2800" b="1" dirty="0" smtClean="0"/>
              <a:t>– الدراسات الصباحية والمسائية </a:t>
            </a:r>
          </a:p>
          <a:p>
            <a:pPr algn="ctr" rtl="1"/>
            <a:endParaRPr lang="ar-IQ" sz="2800" b="1" dirty="0"/>
          </a:p>
          <a:p>
            <a:pPr algn="ctr" rtl="1"/>
            <a:r>
              <a:rPr lang="ar-IQ" sz="2800" b="1" dirty="0" smtClean="0"/>
              <a:t>  أ.م.د. ايمان الصافي  </a:t>
            </a:r>
          </a:p>
        </p:txBody>
      </p:sp>
    </p:spTree>
    <p:extLst>
      <p:ext uri="{BB962C8B-B14F-4D97-AF65-F5344CB8AC3E}">
        <p14:creationId xmlns:p14="http://schemas.microsoft.com/office/powerpoint/2010/main" val="261782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just" rtl="1">
              <a:buNone/>
            </a:pPr>
            <a:endParaRPr lang="ar-IQ" dirty="0"/>
          </a:p>
          <a:p>
            <a:pPr marL="0" indent="0" algn="just" rtl="1">
              <a:buNone/>
            </a:pPr>
            <a:r>
              <a:rPr lang="ar-IQ" sz="2400" b="1" dirty="0" smtClean="0"/>
              <a:t>4 .المساواة : </a:t>
            </a:r>
            <a:r>
              <a:rPr lang="ar-IQ" sz="2400" dirty="0" smtClean="0"/>
              <a:t>اقر الاسلام مبدأ المساواة بين جميع الناس ، اذ انهم متساوون في القيمة الانسانية المشتركة ، خلقهم الله من نفس واحدة ، والمساواة التي اقرها الاسلام تتضمن مساواة الافراد كافة امام القانون ، اذ لافرق بين فرد واخر بسبب الجنس او اللون او المال ، ولافرق بين حاكم او محكوم ، وقد جاء في قوله تعالى : ( يا ايها الناس انا خلقناكم من ذكر وانثى وجعلناكم شعوبا وقبائل لتعارفوا ان اكرمكم عند الله اتقاكم ) . </a:t>
            </a:r>
          </a:p>
          <a:p>
            <a:pPr marL="0" indent="0" algn="just" rtl="1">
              <a:buNone/>
            </a:pPr>
            <a:endParaRPr lang="ar-IQ" sz="2400" dirty="0"/>
          </a:p>
          <a:p>
            <a:pPr marL="0" indent="0" algn="just" rtl="1">
              <a:buNone/>
            </a:pPr>
            <a:r>
              <a:rPr lang="ar-IQ" sz="2400" b="1" dirty="0" smtClean="0"/>
              <a:t>5.حق الملكية : </a:t>
            </a:r>
            <a:r>
              <a:rPr lang="ar-IQ" sz="2400" dirty="0" smtClean="0"/>
              <a:t>اقر الاسلام حق الملكية وكفله ، اذ يسرت الشريعة الاسلامية للانسان سبل التملك والحصول على المال ، وفسحت مجال المنافسة والعمل والتفوق في ذلك ، وحق الملكية في الاسلام غيرمطلق ، ويعد بمثابة وظيفة اجتماعية ، اذ ان على المالك ان يستعمل حقه في الملكية دون تعسف اي لا يلحق ضرر بغيره ، وان يراعي مصلحة المجتمع ، وقد جاء في قوله تعالى : ( والذين يكنزون الذهب والفضة ولاينفقونها في سبيل الله فبشرهم بعذاب اليم ) . </a:t>
            </a:r>
          </a:p>
          <a:p>
            <a:pPr marL="0" indent="0" algn="just" rtl="1">
              <a:buNone/>
            </a:pPr>
            <a:endParaRPr lang="ar-IQ" sz="2400" dirty="0"/>
          </a:p>
          <a:p>
            <a:pPr marL="0" indent="0" algn="just" rtl="1">
              <a:buNone/>
            </a:pP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2667000" y="591488"/>
            <a:ext cx="6858000" cy="87283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/>
              <a:t>الحقوق والحريات في الشريعة الاسلامية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81091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algn="just" rtl="1">
              <a:buNone/>
            </a:pPr>
            <a:endParaRPr lang="ar-IQ" dirty="0" smtClean="0"/>
          </a:p>
          <a:p>
            <a:pPr marL="0" indent="0" algn="just" rtl="1">
              <a:buNone/>
            </a:pPr>
            <a:r>
              <a:rPr lang="ar-IQ" sz="2400" b="1" dirty="0" smtClean="0"/>
              <a:t>6.حق التعليم : </a:t>
            </a:r>
            <a:r>
              <a:rPr lang="ar-IQ" sz="2400" dirty="0" smtClean="0"/>
              <a:t>افرد القران الكريم والسنة النبوية الشريفة مكانة خاصة للعلم والعلماء ، فجاء في قوله تعالى : ( اقرأ باسم ربك الذي خلق خلق الانسان من علق اقرأ وربك الاكرم الذي علم بالقلم علم الانسان مالم يعلم )، وقول الرسول الاكرم (صل الله عليه واله وسلم ) : ( طلب العلم فريضة على كل مسلم ومسلمة ) . </a:t>
            </a:r>
          </a:p>
          <a:p>
            <a:pPr marL="0" indent="0" algn="just" rtl="1">
              <a:buNone/>
            </a:pPr>
            <a:endParaRPr lang="ar-IQ" sz="2400" dirty="0" smtClean="0"/>
          </a:p>
          <a:p>
            <a:pPr marL="0" indent="0" algn="just" rtl="1">
              <a:buNone/>
            </a:pPr>
            <a:r>
              <a:rPr lang="ar-IQ" sz="2400" b="1" dirty="0" smtClean="0"/>
              <a:t>7. الحق في الخصوصية : </a:t>
            </a:r>
            <a:r>
              <a:rPr lang="ar-IQ" sz="2400" dirty="0" smtClean="0"/>
              <a:t>كفل الاسلام حق الانسان في الخصوصية والحياة الخاصة ، فحرم التجسس واشاعة الفاحشة وكفل حق الانسان في الامن على النفس والاسرار والعورات والبيوت ، واوجب الاستئذان للدخول للمساكن ، وقد وردت ايات قرانية كثيرة بهذا الصدد ، فجاء في قوله تعالى : ( ولا تجسسوا ولايغتب بعضكم بعضا ايحب احدكم ان يأكل لحم اخيه ميتا فكرهتموه واتقوا الله ان الله تواب رحيم ) . </a:t>
            </a:r>
            <a:endParaRPr lang="ar-IQ" sz="24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3131127" y="634639"/>
            <a:ext cx="5929745" cy="78653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/>
              <a:t>الحقوق والحريات في الشريعة الاسلامية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53254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425003"/>
            <a:ext cx="10555310" cy="57519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ar-IQ" dirty="0" smtClean="0"/>
          </a:p>
          <a:p>
            <a:endParaRPr lang="ar-IQ" dirty="0"/>
          </a:p>
          <a:p>
            <a:pPr marL="0" indent="0">
              <a:buNone/>
            </a:pPr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pPr marL="0" indent="0" algn="ctr" rtl="1">
              <a:buNone/>
            </a:pPr>
            <a:r>
              <a:rPr lang="ar-IQ" b="1" dirty="0" smtClean="0"/>
              <a:t>نشكر حسن اصغائكم </a:t>
            </a:r>
            <a:endParaRPr lang="en-US" b="1" dirty="0"/>
          </a:p>
        </p:txBody>
      </p:sp>
      <p:sp>
        <p:nvSpPr>
          <p:cNvPr id="5" name="Flowchart: Direct Access Storage 4"/>
          <p:cNvSpPr/>
          <p:nvPr/>
        </p:nvSpPr>
        <p:spPr>
          <a:xfrm>
            <a:off x="3271235" y="2921056"/>
            <a:ext cx="1146219" cy="759854"/>
          </a:xfrm>
          <a:prstGeom prst="flowChartMagneticDrum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lowchart: Direct Access Storage 5"/>
          <p:cNvSpPr/>
          <p:nvPr/>
        </p:nvSpPr>
        <p:spPr>
          <a:xfrm>
            <a:off x="7602292" y="2921056"/>
            <a:ext cx="1146219" cy="759854"/>
          </a:xfrm>
          <a:prstGeom prst="flowChartMagneticDrum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421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721217"/>
            <a:ext cx="10555310" cy="545574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ar-IQ" dirty="0" smtClean="0"/>
              <a:t>       </a:t>
            </a:r>
          </a:p>
          <a:p>
            <a:pPr marL="0" indent="0" algn="ctr">
              <a:buNone/>
            </a:pPr>
            <a:endParaRPr lang="ar-IQ" dirty="0"/>
          </a:p>
          <a:p>
            <a:pPr marL="0" indent="0" algn="ctr">
              <a:buNone/>
            </a:pPr>
            <a:endParaRPr lang="ar-IQ" dirty="0" smtClean="0"/>
          </a:p>
          <a:p>
            <a:pPr marL="0" indent="0" algn="ctr">
              <a:buNone/>
            </a:pPr>
            <a:endParaRPr lang="ar-IQ" dirty="0"/>
          </a:p>
          <a:p>
            <a:pPr marL="0" indent="0" algn="ctr">
              <a:buNone/>
            </a:pPr>
            <a:endParaRPr lang="ar-IQ" dirty="0" smtClean="0"/>
          </a:p>
          <a:p>
            <a:pPr marL="0" indent="0" algn="ctr">
              <a:buNone/>
            </a:pPr>
            <a:endParaRPr lang="ar-IQ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369713" y="2148324"/>
            <a:ext cx="7397742" cy="26015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IQ" sz="2800" b="1" dirty="0" smtClean="0"/>
              <a:t>المحاضرة التاسعة</a:t>
            </a:r>
          </a:p>
          <a:p>
            <a:pPr algn="ctr" rtl="1"/>
            <a:r>
              <a:rPr lang="ar-IQ" sz="2800" b="1" dirty="0" smtClean="0"/>
              <a:t>(فكرة حقوق الانسان في الشرائع السماوية)</a:t>
            </a:r>
          </a:p>
        </p:txBody>
      </p:sp>
    </p:spTree>
    <p:extLst>
      <p:ext uri="{BB962C8B-B14F-4D97-AF65-F5344CB8AC3E}">
        <p14:creationId xmlns:p14="http://schemas.microsoft.com/office/powerpoint/2010/main" val="377746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1055" y="365125"/>
            <a:ext cx="10882745" cy="57585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en-US" sz="2400" dirty="0"/>
          </a:p>
        </p:txBody>
      </p:sp>
      <p:sp>
        <p:nvSpPr>
          <p:cNvPr id="2" name="Rounded Rectangle 1"/>
          <p:cNvSpPr/>
          <p:nvPr/>
        </p:nvSpPr>
        <p:spPr>
          <a:xfrm>
            <a:off x="2305025" y="1408689"/>
            <a:ext cx="7214804" cy="344978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/>
              <a:t>أولا : </a:t>
            </a:r>
          </a:p>
          <a:p>
            <a:pPr algn="ctr"/>
            <a:r>
              <a:rPr lang="ar-IQ" sz="2800" b="1" dirty="0" smtClean="0"/>
              <a:t>حقوق الانسان في الشريعة المسيحية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5222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982" y="1787236"/>
            <a:ext cx="10494818" cy="438972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1">
              <a:buNone/>
            </a:pPr>
            <a:endParaRPr lang="ar-IQ" sz="2400" dirty="0" smtClean="0"/>
          </a:p>
          <a:p>
            <a:pPr marL="0" indent="0" algn="just" rtl="1">
              <a:buNone/>
            </a:pPr>
            <a:r>
              <a:rPr lang="ar-IQ" sz="2400" dirty="0"/>
              <a:t> </a:t>
            </a:r>
            <a:r>
              <a:rPr lang="ar-IQ" sz="2400" dirty="0" smtClean="0"/>
              <a:t>     ولدت المسيحية في فلسطين وانتشرت بسرعة في اطراف الامبراطورية الرومانية ، وكان ظهورها في مجتمع سيطرت فيه الاوهام والاساطير ، وتحكم فيه الظلم والاستبداد ، وسادت فيه العبادة الوثنية ، مما دفعها الى دعوة اتباعها الى رفض سيادة الاباطرة والى الفرار بعقائدهم من سلطان الدولة ، ودعت الى حرية العقيدة وميزت بين الفرد بوصفه انسانا وبين الفرد بوصفه مواطنا ، واكدت على صفة الانسان الذي له قيمة في ذاته ، وله ان يفكر بحرية ويؤمن بالعقيدة التي يختارها لنفسه بحرية ايضا . </a:t>
            </a:r>
          </a:p>
          <a:p>
            <a:pPr marL="0" indent="0" algn="just" rtl="1">
              <a:buNone/>
            </a:pPr>
            <a:endParaRPr lang="ar-IQ" sz="2400" dirty="0"/>
          </a:p>
          <a:p>
            <a:pPr marL="0" indent="0" algn="just" rtl="1">
              <a:buNone/>
            </a:pPr>
            <a:r>
              <a:rPr lang="ar-IQ" sz="2400" dirty="0" smtClean="0"/>
              <a:t>     وكانت تدعو الى اقامة العدل بين الناس والمساواة بينهم بصرف النظر عن الفوارق الاجتماعية ، لان الناس جميعا من خلق الله لا فرق بينهم وسوف يحاسبون امامه عن اعمالهم في العالم الاخر ، وهذا ما ادى الى شغف وتعلق عامة الناس بها في الدولة الرومانية . </a:t>
            </a:r>
          </a:p>
        </p:txBody>
      </p:sp>
      <p:sp>
        <p:nvSpPr>
          <p:cNvPr id="4" name="Oval 3"/>
          <p:cNvSpPr/>
          <p:nvPr/>
        </p:nvSpPr>
        <p:spPr>
          <a:xfrm>
            <a:off x="3525981" y="416503"/>
            <a:ext cx="5140037" cy="123305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/>
              <a:t>مقدمة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89160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318655"/>
            <a:ext cx="11055927" cy="585830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ar-IQ" dirty="0" smtClean="0"/>
          </a:p>
          <a:p>
            <a:pPr marL="0" indent="0" algn="just" rtl="1">
              <a:buNone/>
            </a:pPr>
            <a:r>
              <a:rPr lang="ar-IQ" dirty="0"/>
              <a:t> </a:t>
            </a:r>
            <a:r>
              <a:rPr lang="ar-IQ" dirty="0" smtClean="0"/>
              <a:t>    </a:t>
            </a:r>
          </a:p>
          <a:p>
            <a:pPr marL="0" indent="0" algn="just" rtl="1">
              <a:buNone/>
            </a:pPr>
            <a:r>
              <a:rPr lang="ar-IQ" dirty="0" smtClean="0"/>
              <a:t>      </a:t>
            </a:r>
            <a:r>
              <a:rPr lang="ar-IQ" sz="2400" dirty="0" smtClean="0"/>
              <a:t>ومع ان المسيحية  لم تحمل في بدايتها نظاما او فكرا سياسيا محددا ، وكان اهتمامها في نطاق المسائل الدينية ، اذ دعت الى الفصل بين السلطتين الدينية والزمنية وفقا لمقولة (دع ما لقيصر لقيصر وما لله لله ) ، الا انها لم تسلم من بطش وارهاب السلطة في الامبراطورية الرومانية حتى اعتراف الدولة بها في القرن الرابع الميلادي ، مما ادى الى انتشارها بشكل واسع ومن ثم اعتبارها الدين الوحيد المسموح به في الامبراطورية الرومانية 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2442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r" rtl="1">
              <a:buNone/>
            </a:pPr>
            <a:endParaRPr lang="ar-IQ" dirty="0" smtClean="0"/>
          </a:p>
          <a:p>
            <a:pPr marL="0" indent="0" algn="just" rtl="1">
              <a:buNone/>
            </a:pPr>
            <a:r>
              <a:rPr lang="ar-IQ" sz="2400" dirty="0"/>
              <a:t> </a:t>
            </a:r>
            <a:r>
              <a:rPr lang="ar-IQ" sz="2400" dirty="0" smtClean="0"/>
              <a:t>    لقد كان للمسيحية فضل في اقرار مبدأ ازدواج السلطة ، اذ توجد سلطتان ، دينية وزمنية ، وكان هذا الازدواج عاملا مهما ساعد في قيام الفلسفة التحررية في الجانبين السياسي والاقتصادي ، من خلال منع السلطة في التدخل بحرية الاديان اوالحرية الشخصية للافراد ، الا ان اسهام الديانة المسيحية في ارساء اللبنة الاولى للفلسفة التحررية انتكس عندما حاول رجال الكنيسة احلال السلطة الدينية محل السلطة الزمنية .  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2757054" y="582215"/>
            <a:ext cx="6677891" cy="89138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/>
              <a:t>تقييم وضع حقوق الانسان في </a:t>
            </a:r>
            <a:r>
              <a:rPr lang="ar-IQ" sz="2800" b="1" dirty="0" smtClean="0"/>
              <a:t>الشريعة المسيحية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9635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37416"/>
            <a:ext cx="10965873" cy="61880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2161309" y="1967344"/>
            <a:ext cx="7658098" cy="336979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/>
              <a:t>ثانيا : </a:t>
            </a:r>
            <a:endParaRPr lang="ar-IQ" sz="2800" b="1" dirty="0"/>
          </a:p>
          <a:p>
            <a:pPr algn="ctr"/>
            <a:r>
              <a:rPr lang="ar-IQ" sz="2800" b="1" dirty="0" smtClean="0"/>
              <a:t>(حقوق </a:t>
            </a:r>
            <a:r>
              <a:rPr lang="ar-IQ" sz="2800" b="1" dirty="0"/>
              <a:t>الانسان في </a:t>
            </a:r>
            <a:r>
              <a:rPr lang="ar-IQ" sz="2800" b="1" dirty="0" smtClean="0"/>
              <a:t>الشريعة الاسلامية)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27684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1">
              <a:buNone/>
            </a:pPr>
            <a:endParaRPr lang="ar-IQ" sz="2400" dirty="0" smtClean="0"/>
          </a:p>
          <a:p>
            <a:pPr marL="0" indent="0" algn="just" rtl="1">
              <a:buNone/>
            </a:pPr>
            <a:r>
              <a:rPr lang="ar-IQ" sz="2400" dirty="0"/>
              <a:t> </a:t>
            </a:r>
            <a:r>
              <a:rPr lang="ar-IQ" sz="2400" dirty="0" smtClean="0"/>
              <a:t>    ظهرت الديانة الاسلامية في القرن السابع للميلاد حيث بدأت الدعوة الاسلامية حين بعث الله الرسول محمد (صل الله عليه واله وسلم ) يهدي الناس من ضلال ويجمعهم من فرقة ، والاسلام دين ودولة ، عقيدة وشريعة ، وعبر الاسلام عن العقيدة (بالايمان) وعن الشريعة بالعمل الصالح ، واوجد الاسلام نظما متكاملة لمعالجة شؤون الدين والدنيا ، ويعد القران والسنة المصدرين الاساسيين للنظرية السياسية في الاسلام . </a:t>
            </a:r>
          </a:p>
          <a:p>
            <a:pPr marL="0" indent="0" algn="just" rtl="1">
              <a:buNone/>
            </a:pPr>
            <a:endParaRPr lang="ar-IQ" sz="2400" dirty="0"/>
          </a:p>
          <a:p>
            <a:pPr marL="0" indent="0" algn="just" rtl="1">
              <a:buNone/>
            </a:pPr>
            <a:r>
              <a:rPr lang="ar-IQ" sz="2400" dirty="0" smtClean="0"/>
              <a:t>   وتقوم تلك النظرية على مبادىء خمسة هي : العدل ، المساواة ، الشورى، التعاون بين الحاكم والمحكوم ، ومراعاة اصلاح المجتمع وحمايته من الرذائل . </a:t>
            </a:r>
          </a:p>
          <a:p>
            <a:pPr marL="0" indent="0" algn="just" rtl="1">
              <a:buNone/>
            </a:pPr>
            <a:endParaRPr lang="ar-IQ" sz="2400" dirty="0"/>
          </a:p>
          <a:p>
            <a:pPr marL="0" indent="0" algn="just" rtl="1">
              <a:buNone/>
            </a:pPr>
            <a:r>
              <a:rPr lang="ar-IQ" sz="2400" dirty="0" smtClean="0"/>
              <a:t>    وقد رفعت الشريعة الاسلامية من مكانة الانسان واكدت على جملة من الحقوق والحريات ، تتمثل بالاتي : </a:t>
            </a:r>
            <a:endParaRPr lang="en-US" sz="2400" dirty="0"/>
          </a:p>
        </p:txBody>
      </p:sp>
      <p:sp>
        <p:nvSpPr>
          <p:cNvPr id="5" name="Oval 4"/>
          <p:cNvSpPr/>
          <p:nvPr/>
        </p:nvSpPr>
        <p:spPr>
          <a:xfrm>
            <a:off x="3588327" y="420977"/>
            <a:ext cx="5015345" cy="119149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/>
              <a:t>مقدمة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30615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291" y="365125"/>
            <a:ext cx="10931235" cy="13255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291" y="1825624"/>
            <a:ext cx="10931236" cy="476913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ar-IQ" sz="2400" dirty="0" smtClean="0"/>
          </a:p>
          <a:p>
            <a:pPr marL="457200" indent="-457200" algn="just" rtl="1">
              <a:buAutoNum type="arabicPeriod"/>
            </a:pPr>
            <a:r>
              <a:rPr lang="ar-IQ" sz="2400" b="1" dirty="0" smtClean="0"/>
              <a:t>الحق في الحياة : </a:t>
            </a:r>
            <a:r>
              <a:rPr lang="ar-IQ" sz="2400" dirty="0" smtClean="0"/>
              <a:t>احاطت الشريعة الاسلامية النفس البشرية بحصن منيع يحميها من الاعتداء على حياتها ، حيث حرمت قتل النفس وحرمت الانتحار ، فجاء في قوله تعالى : ( من اجل ذلك كتبنا على بني اسرائيل من قتل نفسا بغير نفس او فساد في الارض فكانما قتل الناس جميعا ومن احياها فكانما احيا الناس جميعا ) ، وقوله تعالى : ( ولاتقتلوا انفسكم ) . </a:t>
            </a:r>
          </a:p>
          <a:p>
            <a:pPr marL="457200" indent="-457200" algn="just" rtl="1">
              <a:buAutoNum type="arabicPeriod"/>
            </a:pPr>
            <a:r>
              <a:rPr lang="ar-IQ" sz="2400" b="1" dirty="0" smtClean="0"/>
              <a:t>حرية العقيدة : </a:t>
            </a:r>
            <a:r>
              <a:rPr lang="ar-IQ" sz="2400" dirty="0" smtClean="0"/>
              <a:t>جعلت الشريعة الاسلامية الانسان حرا في اختيار العقيدة التي يشاء ، وذلك في قوله تعالى : (لا اكراه في الدين قد تبين الرشد من الغي ) ، كما دعى الاسلام الى اعتماد اسلوب الحوار والاقناع مع اصحاب العقائد الاخرى ومن ذلك قوله تعالى : ( ادع ربك بالحكمة والموعظة الحسنة وجادلهم بالتي احسن).</a:t>
            </a:r>
            <a:endParaRPr lang="ar-IQ" sz="2400" b="1" dirty="0" smtClean="0"/>
          </a:p>
          <a:p>
            <a:pPr marL="457200" indent="-457200" algn="just" rtl="1">
              <a:buAutoNum type="arabicPeriod"/>
            </a:pPr>
            <a:r>
              <a:rPr lang="ar-IQ" sz="2400" b="1" dirty="0" smtClean="0"/>
              <a:t>حرية الرأي : </a:t>
            </a:r>
            <a:r>
              <a:rPr lang="ar-IQ" sz="2400" dirty="0" smtClean="0"/>
              <a:t>دعى الاسلام الى حرية ابداء الرأي وجعلها واجبا على الفرد لاحقا له فحسب ،وحرية الرأي في الشريعة الاسلامية تقوم على مبدأين اساسيين : الاول : الشورى ، والاخر : الامر بالمعروف والنهي عن المنكر ،  وقد ورد ذلك في نصوص قرانية كثيرة منها قوله تعالى : ( ادع الى سبيل ربك بالحكمة والموعظة الحسنة وجادلهم بالتي هي احسن ) </a:t>
            </a:r>
            <a:r>
              <a:rPr lang="ar-IQ" sz="2400" dirty="0" smtClean="0"/>
              <a:t>، وقوله تعالى :  (وامرهم شورى بينهم )  ، وقوله تعالى : ( وشاورهم بالامر) . 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2722418" y="575504"/>
            <a:ext cx="6747163" cy="9048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/>
              <a:t>الحقوق والحريات في الشريعة الاسلامية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65986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1356</TotalTime>
  <Words>962</Words>
  <Application>Microsoft Office PowerPoint</Application>
  <PresentationFormat>Widescreen</PresentationFormat>
  <Paragraphs>60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190</cp:revision>
  <dcterms:created xsi:type="dcterms:W3CDTF">2020-12-07T19:51:10Z</dcterms:created>
  <dcterms:modified xsi:type="dcterms:W3CDTF">2022-02-22T06:24:45Z</dcterms:modified>
</cp:coreProperties>
</file>