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6" r:id="rId5"/>
    <p:sldId id="272" r:id="rId6"/>
    <p:sldId id="274" r:id="rId7"/>
    <p:sldId id="265" r:id="rId8"/>
    <p:sldId id="269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639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697C6-1B68-4F8D-AB98-A2BE78E57120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C8535-475D-4C22-967E-A251D1E86E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986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9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41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27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7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4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8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7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83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94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735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93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2B371-D45A-41E4-8268-25FF54B59BC1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22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2433" y="695459"/>
            <a:ext cx="9496023" cy="537371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ar-IQ" b="1" dirty="0" smtClean="0"/>
          </a:p>
          <a:p>
            <a:endParaRPr lang="ar-IQ" b="1" dirty="0"/>
          </a:p>
          <a:p>
            <a:endParaRPr lang="ar-IQ" b="1" dirty="0" smtClean="0"/>
          </a:p>
          <a:p>
            <a:endParaRPr lang="ar-IQ" b="1" dirty="0"/>
          </a:p>
          <a:p>
            <a:endParaRPr lang="ar-IQ" b="1" dirty="0" smtClean="0"/>
          </a:p>
          <a:p>
            <a:endParaRPr lang="ar-IQ" b="1"/>
          </a:p>
          <a:p>
            <a:endParaRPr lang="ar-IQ" b="1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2867695" y="1811896"/>
            <a:ext cx="6645498" cy="31408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IQ" sz="2800" b="1" dirty="0" smtClean="0"/>
              <a:t>المحاضرة العاشرة – لمادة حقوق الانسان </a:t>
            </a:r>
          </a:p>
          <a:p>
            <a:pPr algn="ctr" rtl="1"/>
            <a:r>
              <a:rPr lang="ar-IQ" sz="2800" b="1" dirty="0" smtClean="0"/>
              <a:t>المرحلة الاولى – الدراسات الصباحية والمسائية </a:t>
            </a:r>
          </a:p>
          <a:p>
            <a:pPr algn="ctr" rtl="1"/>
            <a:endParaRPr lang="ar-IQ" sz="2800" b="1" dirty="0"/>
          </a:p>
          <a:p>
            <a:pPr algn="ctr" rtl="1"/>
            <a:r>
              <a:rPr lang="ar-IQ" sz="2800" b="1" dirty="0" smtClean="0"/>
              <a:t>  أ.م.د. ايمان الصافي  </a:t>
            </a:r>
          </a:p>
        </p:txBody>
      </p:sp>
    </p:spTree>
    <p:extLst>
      <p:ext uri="{BB962C8B-B14F-4D97-AF65-F5344CB8AC3E}">
        <p14:creationId xmlns:p14="http://schemas.microsoft.com/office/powerpoint/2010/main" val="261782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721217"/>
            <a:ext cx="10555310" cy="545574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369713" y="2148324"/>
            <a:ext cx="7397742" cy="26015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IQ" sz="2800" b="1" dirty="0" smtClean="0"/>
              <a:t>المحاضرة العاشرة</a:t>
            </a:r>
          </a:p>
          <a:p>
            <a:pPr algn="ctr" rtl="1"/>
            <a:r>
              <a:rPr lang="ar-IQ" sz="2800" b="1" dirty="0" smtClean="0"/>
              <a:t>(الاسهام الفكري في العصور القديمة)</a:t>
            </a:r>
          </a:p>
        </p:txBody>
      </p:sp>
    </p:spTree>
    <p:extLst>
      <p:ext uri="{BB962C8B-B14F-4D97-AF65-F5344CB8AC3E}">
        <p14:creationId xmlns:p14="http://schemas.microsoft.com/office/powerpoint/2010/main" val="377746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1055" y="365125"/>
            <a:ext cx="10882745" cy="57585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sz="2400" dirty="0"/>
          </a:p>
        </p:txBody>
      </p:sp>
      <p:sp>
        <p:nvSpPr>
          <p:cNvPr id="2" name="Rounded Rectangle 1"/>
          <p:cNvSpPr/>
          <p:nvPr/>
        </p:nvSpPr>
        <p:spPr>
          <a:xfrm>
            <a:off x="2305025" y="1408689"/>
            <a:ext cx="7214804" cy="34497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أولا : </a:t>
            </a:r>
          </a:p>
          <a:p>
            <a:pPr algn="ctr"/>
            <a:r>
              <a:rPr lang="ar-IQ" sz="2800" b="1" dirty="0" smtClean="0"/>
              <a:t>( الاسهام الفكري عند الاغريق 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5222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982" y="1787236"/>
            <a:ext cx="10494818" cy="438972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1">
              <a:buNone/>
            </a:pPr>
            <a:endParaRPr lang="ar-IQ" sz="2400" dirty="0" smtClean="0"/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  ظهر في اليونان القديمة عدد كبير من الفلاسفة والمفكرين ، وكان من اهم هؤلاء الفلاسفة افلاطون وارسطو ، حيث عالجا الموضوعات السياسية ومايرتبط بها من امور على اساس من البحث العلمي الذي يعتد به ويعول عليه ، وادليا بنظريات سياسية جديرة بالتقدير .  </a:t>
            </a:r>
          </a:p>
        </p:txBody>
      </p:sp>
      <p:sp>
        <p:nvSpPr>
          <p:cNvPr id="4" name="Oval 3"/>
          <p:cNvSpPr/>
          <p:nvPr/>
        </p:nvSpPr>
        <p:spPr>
          <a:xfrm>
            <a:off x="3525981" y="416503"/>
            <a:ext cx="5140037" cy="123305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مقدمة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89160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318655"/>
            <a:ext cx="11055927" cy="58583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just" rtl="1">
              <a:buNone/>
            </a:pPr>
            <a:endParaRPr lang="ar-IQ" sz="2400" b="1" dirty="0"/>
          </a:p>
          <a:p>
            <a:pPr marL="0" indent="0" algn="just" rtl="1">
              <a:buNone/>
            </a:pPr>
            <a:r>
              <a:rPr lang="ar-IQ" sz="2400" b="1" dirty="0"/>
              <a:t>1</a:t>
            </a:r>
            <a:r>
              <a:rPr lang="ar-IQ" sz="2400" b="1" dirty="0" smtClean="0"/>
              <a:t>.افلاطون : </a:t>
            </a:r>
            <a:r>
              <a:rPr lang="ar-IQ" sz="2400" dirty="0" smtClean="0"/>
              <a:t>نادى افلاطون بالربط بين السياسة والاخلاق ربطا وثيقا لا انفصام له ، وذلك لاعتقاده ان ذلك يحقق الخير للدولة والفرد ، اذ يرى ان نظام الحكم في الدولة يجب ان يقوم على اساس العلم والمعرفة والفضائل الاخلاقية ، ونادى بفكرة العدالة باعتبارها الوسيلة التي تعزز الروابط في المجتمع وتحفظ وحدة الدولة وهي فضيلة عامة وخاصة لانها تحقق الخير للدولة والافراد على حد سواء . </a:t>
            </a:r>
          </a:p>
          <a:p>
            <a:pPr marL="0" indent="0" algn="just" rtl="1">
              <a:buNone/>
            </a:pPr>
            <a:endParaRPr lang="ar-IQ" sz="2400" b="1" dirty="0"/>
          </a:p>
          <a:p>
            <a:pPr marL="0" indent="0" algn="just" rtl="1">
              <a:buNone/>
            </a:pPr>
            <a:r>
              <a:rPr lang="ar-IQ" sz="2400" b="1" dirty="0" smtClean="0"/>
              <a:t>    </a:t>
            </a:r>
            <a:r>
              <a:rPr lang="ar-IQ" sz="2400" dirty="0" smtClean="0"/>
              <a:t>على اساس ان كل ما يؤدي الى وجود الفضيلة في الانسان يؤدي بطبيعة الحال الى وجودها في المدينة (الدولة) ، وذلك سيؤدي الى تلاقي اهداف الفرد مع ما يستهدفه مجموع الافراد ، باعتبار ان كل فرد يباشر واجباته على اساس من الفضيلة ، وباعتبار الفضيلة تقوم على قواعد اخلاقية ثابتة تنظم سلوك الانسان ، كما نادى افلاطون بفكرة العدالة المجردة والحرية الشخصية اللذان يسودان القانون الطبيعي ، وان القانون الطبيعي اسمى من القانون الوضعي ، وان السلطة ترتبط بالمعرفة ، ووجوب ان يكون الحاكم فيلسوفا يؤمن بالمثل وبالخير ، ودعمه توزيع الوظائف في الدولة على هيئات متعددة مع تحديد مسؤولية كل منها .  </a:t>
            </a:r>
          </a:p>
          <a:p>
            <a:pPr marL="0" indent="0" algn="just" rtl="1">
              <a:buNone/>
            </a:pPr>
            <a:r>
              <a:rPr lang="ar-IQ" dirty="0"/>
              <a:t> </a:t>
            </a:r>
            <a:r>
              <a:rPr lang="ar-IQ" dirty="0" smtClean="0"/>
              <a:t>    </a:t>
            </a:r>
          </a:p>
          <a:p>
            <a:pPr marL="0" indent="0" algn="just" rtl="1">
              <a:buNone/>
            </a:pPr>
            <a:r>
              <a:rPr lang="ar-IQ" dirty="0" smtClean="0"/>
              <a:t>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2442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3" y="623455"/>
            <a:ext cx="10522527" cy="55535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just" rtl="1">
              <a:buNone/>
            </a:pPr>
            <a:endParaRPr lang="ar-IQ" dirty="0" smtClean="0"/>
          </a:p>
          <a:p>
            <a:pPr marL="0" indent="0" algn="just" rtl="1">
              <a:buNone/>
            </a:pPr>
            <a:r>
              <a:rPr lang="ar-IQ" sz="2400" b="1" dirty="0" smtClean="0"/>
              <a:t>2. ارسطو : </a:t>
            </a:r>
            <a:r>
              <a:rPr lang="ar-IQ" sz="2400" dirty="0" smtClean="0"/>
              <a:t>يرى ارسطو وجوب ان تقوم السلطة على اساس من الفضيلة وانها تتبع من الجماعة ، ومن ثم لايجوز ان تستند الى فرد او اقلية ، وانما يجب مشاركة كل الجماعة ، فالقانون هو تعبير عن ارادة الجماعة ومظهر لها ومن ثم يجب ان يحكم تصرفاتها . </a:t>
            </a:r>
          </a:p>
          <a:p>
            <a:pPr marL="0" indent="0" algn="just" rtl="1">
              <a:buNone/>
            </a:pPr>
            <a:endParaRPr lang="ar-IQ" sz="2400" b="1" dirty="0"/>
          </a:p>
          <a:p>
            <a:pPr marL="0" indent="0" algn="just" rtl="1">
              <a:buNone/>
            </a:pPr>
            <a:r>
              <a:rPr lang="ar-IQ" sz="2400" b="1" dirty="0" smtClean="0"/>
              <a:t>    </a:t>
            </a:r>
            <a:r>
              <a:rPr lang="ar-IQ" sz="2400" dirty="0" smtClean="0"/>
              <a:t>كما اكد ارسطو على مبدأ سيادة القانون الذي يتمثل بخضوع الجميع لاحكام القانون لافرق بين حاكم ومحكوم ، وهذا من خصائص الحكم الصالح ، فضلا عن ذلك نادى بضرورة التمييز بين القانون الاساسي (الدستور) والقوانين التي تصدر في نطاقه ، ورتب على ذلك وجوب سمو الدستور على القانون ، كما واكد ايضا على مبدأ الفصل بين السلطات فدعا الى وجود هيئات ثلاث تشريعية وتنفيذية وقضائية ، وعدم تركيز هذه السلطات بيد هيئة واحدة الى جانب  التأكيد على وجود الرقابة والتعاون بين الهيئات الثلاث 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6901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37416"/>
            <a:ext cx="10965873" cy="61880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161309" y="1967344"/>
            <a:ext cx="7658098" cy="336979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ثانيا : </a:t>
            </a:r>
            <a:endParaRPr lang="ar-IQ" sz="2800" b="1" dirty="0"/>
          </a:p>
          <a:p>
            <a:pPr algn="ctr"/>
            <a:r>
              <a:rPr lang="ar-IQ" sz="2800" b="1" dirty="0" smtClean="0"/>
              <a:t>(الاسهام الفكري عند الرومان)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27684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1">
              <a:buNone/>
            </a:pPr>
            <a:endParaRPr lang="ar-IQ" sz="2400" dirty="0" smtClean="0"/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  يعد شيشرون من ابرزفقهاء وفلاسفة الرومان ، وقد تميز عن افلاطون وارسطو بابرازه لمعنى الشعب ، فعرف الشعب بانه كثرة منظمة تخضع لقانون عادل يرتضيه الافراد ابتغاء منفعة مشتركة ، الى جانب تأكيده الى ما ذهب اليه ارسطو وافلاطون من وجود قانون طبيعي الى جانب القانون الوضعي وانه يسمو عليه ، وان القانون الطبيعي واحد في كل زمان ومكان ، وهو صادق في كل زمان ومكان ايضا ، ولعل ذلك يرجع الى ان القانون الطبيعي يعود الى الله نفسه ، وتأسيسا على ماتقدم يرى وجوب خضوع كافة السلطات لذلك القانون بحيث لا يجوز للشعب او لاية هيئة في الدولة ان تضع قانونا يتعارض معه ، واذا صدر قانون غير عادل فهو لايلزم الافراد . 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3588327" y="420977"/>
            <a:ext cx="5015345" cy="11914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مقدمة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30615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425003"/>
            <a:ext cx="10555310" cy="57519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ar-IQ" dirty="0" smtClean="0"/>
          </a:p>
          <a:p>
            <a:endParaRPr lang="ar-IQ" dirty="0"/>
          </a:p>
          <a:p>
            <a:pPr marL="0" indent="0">
              <a:buNone/>
            </a:pPr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pPr marL="0" indent="0" algn="ctr" rtl="1">
              <a:buNone/>
            </a:pPr>
            <a:r>
              <a:rPr lang="ar-IQ" b="1" dirty="0" smtClean="0"/>
              <a:t>نشكر حسن اصغائكم </a:t>
            </a:r>
            <a:endParaRPr lang="en-US" b="1" dirty="0"/>
          </a:p>
        </p:txBody>
      </p:sp>
      <p:sp>
        <p:nvSpPr>
          <p:cNvPr id="5" name="Flowchart: Direct Access Storage 4"/>
          <p:cNvSpPr/>
          <p:nvPr/>
        </p:nvSpPr>
        <p:spPr>
          <a:xfrm>
            <a:off x="3271235" y="2921056"/>
            <a:ext cx="1146219" cy="759854"/>
          </a:xfrm>
          <a:prstGeom prst="flowChartMagneticDru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lowchart: Direct Access Storage 5"/>
          <p:cNvSpPr/>
          <p:nvPr/>
        </p:nvSpPr>
        <p:spPr>
          <a:xfrm>
            <a:off x="7602292" y="2921056"/>
            <a:ext cx="1146219" cy="759854"/>
          </a:xfrm>
          <a:prstGeom prst="flowChartMagneticDru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421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1494</TotalTime>
  <Words>517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210</cp:revision>
  <dcterms:created xsi:type="dcterms:W3CDTF">2020-12-07T19:51:10Z</dcterms:created>
  <dcterms:modified xsi:type="dcterms:W3CDTF">2022-04-19T11:38:37Z</dcterms:modified>
</cp:coreProperties>
</file>