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6" r:id="rId4"/>
    <p:sldId id="278" r:id="rId5"/>
    <p:sldId id="265" r:id="rId6"/>
    <p:sldId id="269" r:id="rId7"/>
    <p:sldId id="276" r:id="rId8"/>
    <p:sldId id="279" r:id="rId9"/>
    <p:sldId id="280" r:id="rId10"/>
    <p:sldId id="281" r:id="rId11"/>
    <p:sldId id="282" r:id="rId12"/>
    <p:sldId id="283" r:id="rId13"/>
    <p:sldId id="284" r:id="rId14"/>
    <p:sldId id="2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639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697C6-1B68-4F8D-AB98-A2BE78E57120}" type="datetimeFigureOut">
              <a:rPr lang="en-US" smtClean="0"/>
              <a:t>6/10/2022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C8535-475D-4C22-967E-A251D1E86E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986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41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7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7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4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6/10/2022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8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6/10/2022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7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6/10/2022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83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6/10/2022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4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6/10/2022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73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6/10/2022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3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2B371-D45A-41E4-8268-25FF54B59BC1}" type="datetimeFigureOut">
              <a:rPr lang="en-US" smtClean="0"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22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2433" y="695459"/>
            <a:ext cx="9496023" cy="53737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  <a:p>
            <a:endParaRPr lang="ar-IQ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867695" y="1811896"/>
            <a:ext cx="6645498" cy="31408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800" b="1" dirty="0" smtClean="0"/>
              <a:t>المحاضرة الثانية عشر – لمادة حقوق الانسان </a:t>
            </a:r>
          </a:p>
          <a:p>
            <a:pPr algn="ctr" rtl="1"/>
            <a:r>
              <a:rPr lang="ar-IQ" sz="2800" b="1" smtClean="0"/>
              <a:t>المرحلة الاولى </a:t>
            </a:r>
            <a:r>
              <a:rPr lang="ar-IQ" sz="2800" b="1" dirty="0" smtClean="0"/>
              <a:t>– الدراسات الصباحية والمسائية </a:t>
            </a:r>
          </a:p>
          <a:p>
            <a:pPr algn="ctr" rtl="1"/>
            <a:endParaRPr lang="ar-IQ" sz="2800" b="1" dirty="0"/>
          </a:p>
          <a:p>
            <a:pPr algn="ctr" rtl="1"/>
            <a:r>
              <a:rPr lang="ar-IQ" sz="2800" b="1" dirty="0" smtClean="0"/>
              <a:t>  أ.م.د. ايمان الصافي  </a:t>
            </a:r>
          </a:p>
        </p:txBody>
      </p:sp>
    </p:spTree>
    <p:extLst>
      <p:ext uri="{BB962C8B-B14F-4D97-AF65-F5344CB8AC3E}">
        <p14:creationId xmlns:p14="http://schemas.microsoft.com/office/powerpoint/2010/main" val="261782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 rtl="1">
              <a:buNone/>
            </a:pPr>
            <a:endParaRPr lang="ar-IQ" dirty="0" smtClean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وتنقسم الى مدرستين ، هما :</a:t>
            </a:r>
          </a:p>
          <a:p>
            <a:pPr marL="0" indent="0" algn="just" rtl="1">
              <a:buNone/>
            </a:pPr>
            <a:r>
              <a:rPr lang="ar-IQ" sz="2400" b="1" dirty="0" smtClean="0"/>
              <a:t>1.</a:t>
            </a:r>
            <a:r>
              <a:rPr lang="ar-IQ" sz="2400" dirty="0" smtClean="0"/>
              <a:t> مدرسة القانون الطبيعي</a:t>
            </a:r>
          </a:p>
          <a:p>
            <a:pPr marL="0" indent="0" algn="just" rtl="1">
              <a:buNone/>
            </a:pPr>
            <a:r>
              <a:rPr lang="ar-IQ" sz="2400" b="1" dirty="0" smtClean="0"/>
              <a:t>2.</a:t>
            </a:r>
            <a:r>
              <a:rPr lang="ar-IQ" sz="2400" dirty="0" smtClean="0"/>
              <a:t> المدرسة الحرة في الاقتصاد  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3629892" y="550141"/>
            <a:ext cx="5029200" cy="95553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مقدمة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92346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ar-IQ" dirty="0" smtClean="0"/>
          </a:p>
          <a:p>
            <a:pPr marL="0" indent="0" algn="just" rtl="1">
              <a:buNone/>
            </a:pPr>
            <a:r>
              <a:rPr lang="ar-IQ" dirty="0"/>
              <a:t> </a:t>
            </a:r>
            <a:r>
              <a:rPr lang="ar-IQ" dirty="0" smtClean="0"/>
              <a:t>  </a:t>
            </a:r>
            <a:r>
              <a:rPr lang="ar-IQ" sz="2400" dirty="0" smtClean="0"/>
              <a:t>ان فكرة القانون الطبيعي ليست وليدة مطلع العصر الحديث ، وانما اشار اليها بعض المفكرين في العصور القديمة امثال : (شيثرون) في روما والسفطائيين في دولة الاغريق ، ووجدت هذه الفكرة في العصور الوسطى ايضا لدى القديس (توما الاكويني ) ، الا ان فكرة القانون الطبيعي في تلك العصور كانت ذات صبغة دينية يسيطر عليها السلطان الروحي ، ونظرا للانتقادات التي وجهت لاصحاب ذلك الاتجاه ، ظهرت فكرة القانون الطبيعي بصورة اخرى مغايرة لصورتها القديمة ، وكان الفضل في ذلك يعود الى الفقيه (جروسيوس )، الذي اعطى اساسا جديدا للقانون الطبيعي ، اذ يرى ان القانون الطبيعي مجموعة مبادىء مستمدة من طبيعة الانسان ، عن طريق الاستباط العقلي ، اذ يرى ان الطبيعة البشرية هي ام القانون الطبيعي ، التي تقضي بان يعيش الانسان وفقا لغريزته الاجتماعية في مجتمع هادىء ومنظم ، وان العقل المحض هو اساس القانون الطبيعي . 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3574472" y="452942"/>
            <a:ext cx="5043055" cy="11499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1.مدرسة القانون الطبيعي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11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 rtl="1">
              <a:buNone/>
            </a:pPr>
            <a:endParaRPr lang="ar-IQ" dirty="0" smtClean="0"/>
          </a:p>
          <a:p>
            <a:pPr marL="0" indent="0" algn="just" rtl="1">
              <a:buNone/>
            </a:pPr>
            <a:r>
              <a:rPr lang="ar-IQ" b="1" dirty="0"/>
              <a:t> </a:t>
            </a:r>
            <a:r>
              <a:rPr lang="ar-IQ" b="1" dirty="0" smtClean="0"/>
              <a:t> </a:t>
            </a:r>
            <a:r>
              <a:rPr lang="ar-IQ" sz="2400" dirty="0" smtClean="0"/>
              <a:t>نشأت هذه المدرسة في منتصف القرن الثامن عشر متأثرة بافكار مدرسة الطبيعيين (الفيزوقراط) التي كان يتزعمها الفقيه (كينيه) في فرنسا و (ادم سميث) في انجلترا ، ووفقا لتعاليم هذه المدرسة يجب ان تترك الدولة للافراد اكبر قدر من الحرية في ممارسة نشاطهم الاقتصادي ، لان النظام الاقتصادي يخضع لنظام طبيعي ، وهذا النظام هو الذي يحقق المصلحة العامة على احسن وجه ، اذ تترك في ظله للافراد حرية ممارسة نشاطهم الاقتصادي ، مما يدفعهم الى مضاعفة جهودهم من اجل مصالحهم الشخصية ، ومن ثم تحقيق المصلحة العامة ، لذا فقد كانت الفكرة الاساسية لهذه المدرسة ان يترك النشاط الاقتصادي للمبادرة الفردية ، وان لاتتدخل الدولة في هذا المجال الا بصورة استثنائية . </a:t>
            </a:r>
            <a:r>
              <a:rPr lang="ar-IQ" b="1" dirty="0" smtClean="0"/>
              <a:t> 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3408218" y="426821"/>
            <a:ext cx="5375564" cy="120217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2.المدرسة الحرة في الاقتصاد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198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145" y="554182"/>
            <a:ext cx="10605655" cy="562278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endParaRPr lang="ar-IQ" dirty="0"/>
          </a:p>
          <a:p>
            <a:pPr marL="0" indent="0" algn="just" rtl="1">
              <a:buNone/>
            </a:pPr>
            <a:r>
              <a:rPr lang="ar-IQ" dirty="0" smtClean="0"/>
              <a:t>   </a:t>
            </a:r>
            <a:r>
              <a:rPr lang="ar-IQ" sz="2400" b="1" dirty="0" smtClean="0"/>
              <a:t>ملاحظة :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652154" y="2326481"/>
            <a:ext cx="8797636" cy="103909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dirty="0">
                <a:solidFill>
                  <a:schemeClr val="tx1"/>
                </a:solidFill>
              </a:rPr>
              <a:t>موضوع تقدير نظريات القانون الطبيعي والعقد </a:t>
            </a:r>
            <a:r>
              <a:rPr lang="ar-IQ" sz="2800">
                <a:solidFill>
                  <a:schemeClr val="tx1"/>
                </a:solidFill>
              </a:rPr>
              <a:t>الاجتماعي </a:t>
            </a:r>
            <a:r>
              <a:rPr lang="ar-IQ" sz="2800" smtClean="0">
                <a:solidFill>
                  <a:schemeClr val="tx1"/>
                </a:solidFill>
              </a:rPr>
              <a:t>للاطلاع </a:t>
            </a:r>
            <a:r>
              <a:rPr lang="ar-IQ" sz="2800" dirty="0">
                <a:solidFill>
                  <a:schemeClr val="tx1"/>
                </a:solidFill>
              </a:rPr>
              <a:t>(ترك)</a:t>
            </a:r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098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425003"/>
            <a:ext cx="10555310" cy="57519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ar-IQ" dirty="0" smtClean="0"/>
          </a:p>
          <a:p>
            <a:endParaRPr lang="ar-IQ" dirty="0"/>
          </a:p>
          <a:p>
            <a:pPr marL="0" indent="0">
              <a:buNone/>
            </a:pPr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pPr marL="0" indent="0" algn="ctr" rtl="1">
              <a:buNone/>
            </a:pPr>
            <a:r>
              <a:rPr lang="ar-IQ" b="1" dirty="0" smtClean="0"/>
              <a:t>نشكر حسن اصغائكم </a:t>
            </a:r>
            <a:endParaRPr lang="en-US" b="1" dirty="0"/>
          </a:p>
        </p:txBody>
      </p:sp>
      <p:sp>
        <p:nvSpPr>
          <p:cNvPr id="5" name="Flowchart: Direct Access Storage 4"/>
          <p:cNvSpPr/>
          <p:nvPr/>
        </p:nvSpPr>
        <p:spPr>
          <a:xfrm>
            <a:off x="3271235" y="2921056"/>
            <a:ext cx="1146219" cy="759854"/>
          </a:xfrm>
          <a:prstGeom prst="flowChartMagneticDru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lowchart: Direct Access Storage 5"/>
          <p:cNvSpPr/>
          <p:nvPr/>
        </p:nvSpPr>
        <p:spPr>
          <a:xfrm>
            <a:off x="7602292" y="2921056"/>
            <a:ext cx="1146219" cy="759854"/>
          </a:xfrm>
          <a:prstGeom prst="flowChartMagneticDru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2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721217"/>
            <a:ext cx="10555310" cy="54557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ar-IQ" dirty="0" smtClean="0"/>
              <a:t>    </a:t>
            </a:r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 smtClean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 smtClean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369713" y="2148324"/>
            <a:ext cx="7397742" cy="26015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800" b="1" dirty="0" smtClean="0"/>
              <a:t>المحاضرة الثانية عشر</a:t>
            </a:r>
          </a:p>
          <a:p>
            <a:pPr algn="ctr" rtl="1"/>
            <a:r>
              <a:rPr lang="ar-IQ" sz="2800" b="1" dirty="0" smtClean="0"/>
              <a:t>(الاسهام الفكري في مطلع العصر الحديث)</a:t>
            </a:r>
          </a:p>
        </p:txBody>
      </p:sp>
    </p:spTree>
    <p:extLst>
      <p:ext uri="{BB962C8B-B14F-4D97-AF65-F5344CB8AC3E}">
        <p14:creationId xmlns:p14="http://schemas.microsoft.com/office/powerpoint/2010/main" val="37774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982" y="1787236"/>
            <a:ext cx="10494818" cy="438972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sz="2400" dirty="0" smtClean="0"/>
              <a:t> </a:t>
            </a:r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بحث معظم فلاسفة هذه الحقبة في اصل الدولة وكيفية نشأتها واركانها واشكالها وغايتها ، وركز الفكر السياسي الحديث على ثلاثة محاور رئيسة هي الحرية والسيادة وفكرة العقد الاجتماعي ، وكان بعض الفلاسفة يدعون للحكم المطلق وينظرون له في طروحاتهم الفكرية ، في حين اتجه فريق اخر الى مناصرة الحرية والمناداة بالمبادىء الديمقراطية . </a:t>
            </a:r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لذا سيتم بيان رؤية اهم المدارس والمفكرين التي اسهمت في تطوير فكرة حقوق الانسان ، وهي كالاتي : </a:t>
            </a:r>
            <a:endParaRPr lang="ar-IQ" sz="2400" dirty="0"/>
          </a:p>
        </p:txBody>
      </p:sp>
      <p:sp>
        <p:nvSpPr>
          <p:cNvPr id="4" name="Oval 3"/>
          <p:cNvSpPr/>
          <p:nvPr/>
        </p:nvSpPr>
        <p:spPr>
          <a:xfrm>
            <a:off x="3525981" y="416503"/>
            <a:ext cx="5140037" cy="123305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مقدمة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89160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73" y="219509"/>
            <a:ext cx="11540835" cy="147117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3" y="1898073"/>
            <a:ext cx="11540835" cy="48213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869382" y="3684875"/>
            <a:ext cx="3629891" cy="10529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400" b="1" dirty="0" smtClean="0"/>
              <a:t>اولا:</a:t>
            </a:r>
          </a:p>
          <a:p>
            <a:pPr algn="ctr"/>
            <a:r>
              <a:rPr lang="ar-IQ" sz="2400" b="1" dirty="0" smtClean="0"/>
              <a:t>مدارس نظرية العقد الاجتماعي</a:t>
            </a:r>
            <a:endParaRPr lang="en-US" sz="2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205346" y="3684875"/>
            <a:ext cx="3629891" cy="10529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400" b="1" dirty="0" smtClean="0"/>
              <a:t>ثانيا : </a:t>
            </a:r>
          </a:p>
          <a:p>
            <a:pPr algn="ctr"/>
            <a:r>
              <a:rPr lang="ar-IQ" sz="2400" b="1" dirty="0" smtClean="0"/>
              <a:t>مدرسة الطبيعيين</a:t>
            </a:r>
            <a:endParaRPr lang="en-US" sz="2400" b="1" dirty="0"/>
          </a:p>
        </p:txBody>
      </p:sp>
      <p:sp>
        <p:nvSpPr>
          <p:cNvPr id="8" name="Down Arrow 7"/>
          <p:cNvSpPr/>
          <p:nvPr/>
        </p:nvSpPr>
        <p:spPr>
          <a:xfrm>
            <a:off x="5818907" y="2080782"/>
            <a:ext cx="387928" cy="775854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352309" y="2669740"/>
            <a:ext cx="2057400" cy="807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588327" y="2725591"/>
            <a:ext cx="2036618" cy="751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484417" y="234446"/>
            <a:ext cx="5056909" cy="139930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مدارس العصر الحديث</a:t>
            </a:r>
            <a:endParaRPr lang="en-US" sz="2800" b="1" dirty="0"/>
          </a:p>
        </p:txBody>
      </p:sp>
      <p:sp>
        <p:nvSpPr>
          <p:cNvPr id="23" name="Down Arrow 22"/>
          <p:cNvSpPr/>
          <p:nvPr/>
        </p:nvSpPr>
        <p:spPr>
          <a:xfrm>
            <a:off x="2919412" y="4793346"/>
            <a:ext cx="297874" cy="484909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269673" y="5264293"/>
            <a:ext cx="2001982" cy="408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1378528" y="5239722"/>
            <a:ext cx="1488498" cy="536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3978852" y="5776477"/>
            <a:ext cx="3292186" cy="80399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400" b="1" dirty="0" smtClean="0"/>
              <a:t>1.مدرسة القانون الطبيعي</a:t>
            </a:r>
            <a:endParaRPr lang="en-US" sz="24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469323" y="5818692"/>
            <a:ext cx="3326822" cy="80399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400" b="1" dirty="0" smtClean="0"/>
              <a:t>2.المدرسة الحرة في الاقتصاد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1020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37416"/>
            <a:ext cx="10965873" cy="61880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161309" y="1967344"/>
            <a:ext cx="7658098" cy="33697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اولا:</a:t>
            </a:r>
            <a:endParaRPr lang="ar-IQ" sz="2800" b="1" dirty="0"/>
          </a:p>
          <a:p>
            <a:pPr algn="ctr"/>
            <a:r>
              <a:rPr lang="ar-IQ" sz="2800" b="1" dirty="0"/>
              <a:t>(مدارس نظرية العقد </a:t>
            </a:r>
            <a:r>
              <a:rPr lang="ar-IQ" sz="2800" b="1" dirty="0" smtClean="0"/>
              <a:t>الاجتماعي)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27684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 تقوم هذه النظرية على اساس ان الافراد كانوا يعيشون</a:t>
            </a:r>
            <a:r>
              <a:rPr lang="en-US" sz="2400" dirty="0" smtClean="0"/>
              <a:t> </a:t>
            </a:r>
            <a:r>
              <a:rPr lang="ar-IQ" sz="2400" smtClean="0"/>
              <a:t>في حياة </a:t>
            </a:r>
            <a:r>
              <a:rPr lang="ar-IQ" sz="2400" dirty="0" smtClean="0"/>
              <a:t>فطرية وبدائية ، ونظرا لشعورهم بعدم استجابة الحياة التي بعيشونها لتحقيق مصالحهم ورغباتهم ، اتفقوا فيما بينهم على ترك حياتهم الطبيعية وتكوين مجتمع منظم يكفل لهم حياة مستقرة . </a:t>
            </a:r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</a:t>
            </a:r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فالقائلين بنظرية العقد الاجتماعي اتفقوا على اصل الفكرة الا انهم اختلفوا في تصوير حالة الانسان قبل قيام العقد واطراف العقد ثم  النتائج التي تترتب على قيامه ، وذلك انسجاما مع ايديولوجية كل واحد منهم ، فهناك من يؤيد فكرة السلطان المطلق للحاكم واخر يؤيد فكرة تقييد سلطة الحاكم ، وكان من اهم رواد هذه النظرية كل من هوبز ، لوك ، وروسو . 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3588327" y="420977"/>
            <a:ext cx="5015345" cy="11914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مقدمة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30615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037" y="374073"/>
            <a:ext cx="11139054" cy="610985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</a:t>
            </a:r>
            <a:r>
              <a:rPr lang="ar-IQ" sz="2400" b="1" dirty="0" smtClean="0"/>
              <a:t>1.هوبز : </a:t>
            </a:r>
            <a:r>
              <a:rPr lang="ar-IQ" sz="2400" dirty="0" smtClean="0"/>
              <a:t>يعد من المتطرفين في تأييد السلطان المطلق للحكام وبنى نظريته في العقد الاجتماعي لتخدم تلك الغاية ، فيرى ان الدولة قامت كرد فعل على الحياة البدائية التي تتسم بالانانية والصراع والحروب ، فاتفق الافراد على اقامة الدولة لتخليصهم من مساوىء المجتمع البدائي ، على ان يتنازلوا عن حقوقهم كافة للحاكم الذي لم يكن طرفا في العقد ، وعليه فالحاكم يكون صاحب سلطة مطلقة ولا يوجد اي قيد يقيده او يحد من سلطانه ، ولا يكون مسؤولا الا امام الله . فاطراف العقد لديه هم افراد الجماعة كافة عدا الحاكم الذين اتفقوا ان يتنازلوا عن كافة حقوقهم له مقابل ضمان الامن والطمأنينة من خلال اقامة المجتمع المنظم المسمى بالدولة . </a:t>
            </a:r>
          </a:p>
          <a:p>
            <a:pPr marL="0" indent="0" algn="just" rtl="1">
              <a:buNone/>
            </a:pPr>
            <a:endParaRPr lang="ar-IQ" sz="2400" dirty="0"/>
          </a:p>
          <a:p>
            <a:pPr marL="0" indent="0" algn="just" rtl="1">
              <a:buNone/>
            </a:pPr>
            <a:r>
              <a:rPr lang="ar-IQ" sz="2400" b="1" dirty="0" smtClean="0"/>
              <a:t>2.لوك : </a:t>
            </a:r>
            <a:r>
              <a:rPr lang="ar-IQ" sz="2400" dirty="0" smtClean="0"/>
              <a:t>ويرى ان الحياة البدائية كانت تتسم بالخير والحرية والمساواة ، وكان القانون الطبيعي هو الذي ينظم العلاقات بين الافراد الذين كانوا يتمتعون بحقوق طبيعية تستخلص من قوانين الطبيعة ك</a:t>
            </a:r>
            <a:r>
              <a:rPr lang="ar-IQ" sz="2400" dirty="0"/>
              <a:t>ح</a:t>
            </a:r>
            <a:r>
              <a:rPr lang="ar-IQ" sz="2400" dirty="0" smtClean="0"/>
              <a:t>ق الملكية والحرية والمساواة ، الا ان طبيعة الانسان تدفعه نحو الافضل ، مما ادى الى اقامة المجتمع لضمان تنظيم الحريات التي كان يتمتع بها في حالة الفطرة ومنع الاعتداءات التي يحتمل ان تتعرض لها ، لذا اختار اسلوب التعاقد لاقامة سلطة تتولى الحكم ، وقد تنازل الافراد</a:t>
            </a:r>
            <a:r>
              <a:rPr lang="en-US" sz="2400" dirty="0" smtClean="0"/>
              <a:t> </a:t>
            </a:r>
            <a:r>
              <a:rPr lang="ar-IQ" sz="2400" dirty="0" smtClean="0"/>
              <a:t> للمجتمع بموجب هذا العقد عن جزء من حقوقهم بما يكفل اقامة السلطة ، وقد كان الحاكم طرفا في العقد ويجب عليه حماية ما تبقى من حقوق وحريات للافراد وعدم المساس بها ، اي ان سلطة الحاكم سلطة مقيدة وليست مطلقة يباشرها طبقا للقانون ، فاذا خرج عن اطار التعاقد واخل به وجب على الشعب عزله وتنصيب اخر محله .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2141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26473"/>
            <a:ext cx="10744200" cy="56504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just" rtl="1">
              <a:buNone/>
            </a:pPr>
            <a:endParaRPr lang="ar-IQ" dirty="0" smtClean="0"/>
          </a:p>
          <a:p>
            <a:pPr marL="0" indent="0" algn="just" rtl="1">
              <a:buNone/>
            </a:pPr>
            <a:r>
              <a:rPr lang="ar-IQ" sz="2400" b="1" dirty="0" smtClean="0"/>
              <a:t>3. روسو : </a:t>
            </a:r>
            <a:r>
              <a:rPr lang="ar-IQ" sz="2400" dirty="0" smtClean="0"/>
              <a:t>ويرى ان الانسان كان يعيش في حياة بدائية ، يسود فيها مبدأ المساواة ، ويتمتع الافراد فيها بالحرية والاستقلال والمساواة الطبيعية ، الا ان تطور الحياة الفطرية وظهور الملكية الخاصة فضلا عن تعدد المصالح وتضاربها ، مما ادى الى الاخلال بالمساواة بين الافراد ، فدفع الفرد للبحث عن وسيلة يستعيد بها المزايا التي كان يتمتع بها في حياة الفطرة السابقة ولكن دون ان يعود اليها ، فكان التوافق بين الافراد على عقد اجتماعي ، يقوم على اساس تنازل كل فرد عن حقوقه كافة للجماعة ، ونتيجة لذلك ظهرت ارادة عامة لمجموع الافراد ، وهي ارادة مستقلة عن ارادات الافراد الموقعين على العقد ، ووفقا لذلك يكون للعقد طرفين ، الاول : يتمثل بالشخص الجماعي المستقل الذي يتكون من مجموع الافراد ، والاخر : يشمل كل فرد من افراد الجماعة ، لذا فالحاكم ليس طرفا في العقد وانما هو بمثابة وكيل عن الافراد ويباشر السلطة نيابة عنهم ولهم عزله متى ارادوا ذلك 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5837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145" y="526473"/>
            <a:ext cx="10605655" cy="565049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ar-IQ" dirty="0" smtClean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 smtClean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 smtClean="0"/>
          </a:p>
          <a:p>
            <a:pPr marL="0" indent="0" algn="ctr">
              <a:buNone/>
            </a:pPr>
            <a:r>
              <a:rPr lang="ar-IQ" dirty="0" smtClean="0"/>
              <a:t>ثا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44535" y="1987045"/>
            <a:ext cx="6012873" cy="27293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>
                <a:solidFill>
                  <a:schemeClr val="tx2"/>
                </a:solidFill>
              </a:rPr>
              <a:t>ثانيا :</a:t>
            </a:r>
          </a:p>
          <a:p>
            <a:pPr algn="ctr"/>
            <a:r>
              <a:rPr lang="ar-IQ" sz="2800" b="1" dirty="0" smtClean="0">
                <a:solidFill>
                  <a:schemeClr val="tx2"/>
                </a:solidFill>
              </a:rPr>
              <a:t>( مدرسة الطبيعيين )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37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959</Words>
  <Application>Microsoft Office PowerPoint</Application>
  <PresentationFormat>Widescreen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259</cp:revision>
  <dcterms:created xsi:type="dcterms:W3CDTF">2020-12-07T19:51:10Z</dcterms:created>
  <dcterms:modified xsi:type="dcterms:W3CDTF">2022-06-09T22:43:12Z</dcterms:modified>
</cp:coreProperties>
</file>