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6" r:id="rId5"/>
    <p:sldId id="259" r:id="rId6"/>
    <p:sldId id="265" r:id="rId7"/>
    <p:sldId id="269" r:id="rId8"/>
    <p:sldId id="270" r:id="rId9"/>
    <p:sldId id="272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24" autoAdjust="0"/>
    <p:restoredTop sz="92639" autoAdjust="0"/>
  </p:normalViewPr>
  <p:slideViewPr>
    <p:cSldViewPr snapToGrid="0">
      <p:cViewPr>
        <p:scale>
          <a:sx n="68" d="100"/>
          <a:sy n="68" d="100"/>
        </p:scale>
        <p:origin x="168" y="-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697C6-1B68-4F8D-AB98-A2BE78E57120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5C8535-475D-4C22-967E-A251D1E86E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986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92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416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27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47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46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38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178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834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945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735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938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2B371-D45A-41E4-8268-25FF54B59BC1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22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2433" y="695459"/>
            <a:ext cx="9496023" cy="537371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ar-IQ" b="1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2867695" y="1811896"/>
            <a:ext cx="6645498" cy="31408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IQ" sz="2800" b="1" dirty="0" smtClean="0"/>
              <a:t>المحاضرة الثامنة – لمادة حقوق الانسان </a:t>
            </a:r>
          </a:p>
          <a:p>
            <a:pPr algn="ctr" rtl="1"/>
            <a:r>
              <a:rPr lang="ar-IQ" sz="2800" b="1" smtClean="0"/>
              <a:t>المرحلة </a:t>
            </a:r>
            <a:r>
              <a:rPr lang="ar-IQ" sz="2800" b="1" smtClean="0"/>
              <a:t>الاولى </a:t>
            </a:r>
            <a:r>
              <a:rPr lang="ar-IQ" sz="2800" b="1" dirty="0" smtClean="0"/>
              <a:t>– الدراسات الصباحية والمسائية </a:t>
            </a:r>
          </a:p>
          <a:p>
            <a:pPr algn="ctr" rtl="1"/>
            <a:endParaRPr lang="ar-IQ" sz="2800" b="1" dirty="0"/>
          </a:p>
          <a:p>
            <a:pPr algn="ctr" rtl="1"/>
            <a:r>
              <a:rPr lang="ar-IQ" sz="2800" b="1" dirty="0" smtClean="0"/>
              <a:t>  أ.م.د. ايمان الصافي  </a:t>
            </a:r>
          </a:p>
        </p:txBody>
      </p:sp>
    </p:spTree>
    <p:extLst>
      <p:ext uri="{BB962C8B-B14F-4D97-AF65-F5344CB8AC3E}">
        <p14:creationId xmlns:p14="http://schemas.microsoft.com/office/powerpoint/2010/main" val="261782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90" y="425003"/>
            <a:ext cx="10555310" cy="57519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ar-IQ" dirty="0" smtClean="0"/>
          </a:p>
          <a:p>
            <a:endParaRPr lang="ar-IQ" dirty="0"/>
          </a:p>
          <a:p>
            <a:pPr marL="0" indent="0">
              <a:buNone/>
            </a:pPr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pPr marL="0" indent="0" algn="ctr" rtl="1">
              <a:buNone/>
            </a:pPr>
            <a:r>
              <a:rPr lang="ar-IQ" b="1" dirty="0" smtClean="0"/>
              <a:t>نشكر حسن اصغائكم </a:t>
            </a:r>
            <a:endParaRPr lang="en-US" b="1" dirty="0"/>
          </a:p>
        </p:txBody>
      </p:sp>
      <p:sp>
        <p:nvSpPr>
          <p:cNvPr id="5" name="Flowchart: Direct Access Storage 4"/>
          <p:cNvSpPr/>
          <p:nvPr/>
        </p:nvSpPr>
        <p:spPr>
          <a:xfrm>
            <a:off x="3271235" y="2921056"/>
            <a:ext cx="1146219" cy="759854"/>
          </a:xfrm>
          <a:prstGeom prst="flowChartMagneticDrum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lowchart: Direct Access Storage 5"/>
          <p:cNvSpPr/>
          <p:nvPr/>
        </p:nvSpPr>
        <p:spPr>
          <a:xfrm>
            <a:off x="7602292" y="2921056"/>
            <a:ext cx="1146219" cy="759854"/>
          </a:xfrm>
          <a:prstGeom prst="flowChartMagneticDrum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421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90" y="721217"/>
            <a:ext cx="10555310" cy="545574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369713" y="2148324"/>
            <a:ext cx="7160653" cy="260153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IQ" sz="2800" b="1" dirty="0" smtClean="0"/>
              <a:t>المحاضرة الثامنة</a:t>
            </a:r>
          </a:p>
          <a:p>
            <a:pPr algn="ctr" rtl="1"/>
            <a:r>
              <a:rPr lang="ar-IQ" sz="2800" b="1" dirty="0" smtClean="0"/>
              <a:t>(فكرة حقوق الانسان في العصور الوسطى  وعصر النهضة والعصر الحديث)</a:t>
            </a:r>
          </a:p>
        </p:txBody>
      </p:sp>
    </p:spTree>
    <p:extLst>
      <p:ext uri="{BB962C8B-B14F-4D97-AF65-F5344CB8AC3E}">
        <p14:creationId xmlns:p14="http://schemas.microsoft.com/office/powerpoint/2010/main" val="377746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1055" y="365125"/>
            <a:ext cx="10882745" cy="575858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en-US" sz="2400" dirty="0"/>
          </a:p>
        </p:txBody>
      </p:sp>
      <p:sp>
        <p:nvSpPr>
          <p:cNvPr id="2" name="Rounded Rectangle 1"/>
          <p:cNvSpPr/>
          <p:nvPr/>
        </p:nvSpPr>
        <p:spPr>
          <a:xfrm>
            <a:off x="2305025" y="1408689"/>
            <a:ext cx="7214804" cy="344978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/>
              <a:t>أولا : </a:t>
            </a:r>
          </a:p>
          <a:p>
            <a:pPr algn="ctr"/>
            <a:r>
              <a:rPr lang="ar-IQ" sz="2800" b="1" dirty="0" smtClean="0"/>
              <a:t>(</a:t>
            </a:r>
            <a:r>
              <a:rPr lang="ar-IQ" sz="2800" b="1" dirty="0"/>
              <a:t>فكرة حقوق الانسان في العصور </a:t>
            </a:r>
            <a:r>
              <a:rPr lang="ar-IQ" sz="2800" b="1" dirty="0" smtClean="0"/>
              <a:t>الوسطى)</a:t>
            </a:r>
          </a:p>
        </p:txBody>
      </p:sp>
    </p:spTree>
    <p:extLst>
      <p:ext uri="{BB962C8B-B14F-4D97-AF65-F5344CB8AC3E}">
        <p14:creationId xmlns:p14="http://schemas.microsoft.com/office/powerpoint/2010/main" val="325222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982" y="1787236"/>
            <a:ext cx="10494818" cy="438972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endParaRPr lang="ar-IQ" sz="2400" dirty="0" smtClean="0"/>
          </a:p>
          <a:p>
            <a:pPr marL="0" indent="0" algn="just" rtl="1">
              <a:buNone/>
            </a:pPr>
            <a:r>
              <a:rPr lang="ar-IQ" sz="2400" dirty="0"/>
              <a:t> </a:t>
            </a:r>
            <a:r>
              <a:rPr lang="ar-IQ" sz="2400" dirty="0" smtClean="0"/>
              <a:t>     </a:t>
            </a:r>
          </a:p>
          <a:p>
            <a:pPr marL="0" indent="0" algn="just" rtl="1">
              <a:buNone/>
            </a:pPr>
            <a:r>
              <a:rPr lang="ar-IQ" sz="2400" dirty="0"/>
              <a:t> </a:t>
            </a:r>
            <a:r>
              <a:rPr lang="ar-IQ" sz="2400" dirty="0" smtClean="0"/>
              <a:t>     يراد بالعصور الوسطى : الحقبة التاريخية التي تقع بين العصور القديمة وعصر النهضة ، وتتجاوز مدتها التاريخية العشرة قرون ، فهي تمتد منذ تاريخ انتهاء الامبراطورية الرومانية الغربية سنة (476) الى النصف الاول من القرن الخامس عشر الذي يوصف بانه مطلع عصر النهضة . </a:t>
            </a:r>
          </a:p>
        </p:txBody>
      </p:sp>
      <p:sp>
        <p:nvSpPr>
          <p:cNvPr id="4" name="Oval 3"/>
          <p:cNvSpPr/>
          <p:nvPr/>
        </p:nvSpPr>
        <p:spPr>
          <a:xfrm>
            <a:off x="3525981" y="416503"/>
            <a:ext cx="5140037" cy="123305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/>
              <a:t>مقدمة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89160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57525"/>
            <a:ext cx="11249890" cy="13255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rtl="1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90685"/>
            <a:ext cx="11249890" cy="483480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just" rtl="1">
              <a:buNone/>
            </a:pPr>
            <a:r>
              <a:rPr lang="ar-IQ" sz="2400" dirty="0"/>
              <a:t> </a:t>
            </a:r>
            <a:r>
              <a:rPr lang="ar-IQ" sz="2400" dirty="0" smtClean="0"/>
              <a:t>  </a:t>
            </a:r>
            <a:endParaRPr lang="ar-IQ" sz="2400" dirty="0"/>
          </a:p>
          <a:p>
            <a:pPr marL="0" indent="0" algn="just" rtl="1">
              <a:buNone/>
            </a:pPr>
            <a:r>
              <a:rPr lang="ar-IQ" sz="2400" dirty="0" smtClean="0"/>
              <a:t>        بدأ في هذه العصور تكوين ما يسمى  بالنظام الاقطاعي في اوربا ، الذي يقوم على اساس قيام صاحب الارض (الشيخ) بحكم المقاطعة التي يملكها والدفاع عنها ، بوساطة فرق الفرسان ، في حين يقوم الفلاحون والحرفيون بانتاج ما يكفي لاشباع الحاجات المادية لسكان المقاطعة كافة ، وكانت علاقة الفلاحين بالاقطاع تقترب من صورة العبودية ، اذ في حالة عجزهم عن الوفاء بالتزاماتهم يتعرضون لعقوبات عدة كالبيع او الاستبدال او الطرد . </a:t>
            </a:r>
            <a:endParaRPr lang="ar-IQ" sz="2400" dirty="0"/>
          </a:p>
          <a:p>
            <a:pPr marL="0" indent="0" algn="just" rtl="1">
              <a:buNone/>
            </a:pPr>
            <a:r>
              <a:rPr lang="ar-IQ" sz="2400" dirty="0" smtClean="0"/>
              <a:t>      اما العلاقات بين الناس فكانت تحسم بوساطة العرف ، اذ لايوجد مشرعون ولا قوانين ، وكان السيد هو من يفصل في الخلافات . </a:t>
            </a:r>
          </a:p>
          <a:p>
            <a:pPr marL="0" indent="0" algn="just" rtl="1">
              <a:buNone/>
            </a:pPr>
            <a:r>
              <a:rPr lang="ar-IQ" sz="2400" dirty="0"/>
              <a:t> </a:t>
            </a:r>
            <a:r>
              <a:rPr lang="ar-IQ" sz="2400" dirty="0" smtClean="0"/>
              <a:t>    وتميزت هذه العصور بتحول الكنيسة الى سلطة دنيوية فوق الملوك والامراء </a:t>
            </a:r>
            <a:r>
              <a:rPr lang="ar-IQ" sz="2400" dirty="0" smtClean="0"/>
              <a:t>مما </a:t>
            </a:r>
            <a:r>
              <a:rPr lang="ar-IQ" sz="2400" dirty="0" smtClean="0"/>
              <a:t>ادى الى استبدادها استنادا الى نظرية الحق الالهي ، اذ ان السلطة وفقا لهذه النظرية تكون للكنيسة ممثلة بالبابا ، والتي يخضع جميع الافراد لزاما لهذه السلطة بما فيهم الامبراطور حتى لاتحل لعنة السماء عليهم .</a:t>
            </a:r>
          </a:p>
          <a:p>
            <a:pPr marL="0" indent="0" algn="just" rtl="1">
              <a:buNone/>
            </a:pPr>
            <a:r>
              <a:rPr lang="ar-IQ" sz="2400" dirty="0"/>
              <a:t> </a:t>
            </a:r>
            <a:r>
              <a:rPr lang="ar-IQ" sz="2400" dirty="0" smtClean="0"/>
              <a:t>    فالافراد في تلك الحقبة كانوا يخضعون لسلسلة من السلطات المستبدة ، تبدأ باستبداد الكنيسة ثم الامبراطور ويعقبه الحكام الاقليمون ثم الحكام المحليون من امراء الاقطاع وسادة الارض ، وهذا يعني استحالة قيام حقوق وحريات فردية ، لاسيما وان تلك الجهات لم تكن خاضعة الى قانون يقيدها او ضابط شرعي يحدد اختصاصاتها .  </a:t>
            </a:r>
            <a:endParaRPr lang="ar-IQ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2815985" y="365123"/>
            <a:ext cx="6560030" cy="91036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/>
              <a:t>تقييم وضع حقوق الانسان في </a:t>
            </a:r>
            <a:r>
              <a:rPr lang="ar-IQ" sz="2800" b="1" dirty="0" smtClean="0"/>
              <a:t>العصور الوسطى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89971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37416"/>
            <a:ext cx="10965873" cy="61880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2161309" y="1967344"/>
            <a:ext cx="7658098" cy="336979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/>
              <a:t>ثانيا : </a:t>
            </a:r>
          </a:p>
          <a:p>
            <a:pPr algn="ctr"/>
            <a:r>
              <a:rPr lang="ar-IQ" sz="2800" b="1" dirty="0" smtClean="0"/>
              <a:t>(</a:t>
            </a:r>
            <a:r>
              <a:rPr lang="ar-IQ" sz="2800" b="1" dirty="0"/>
              <a:t>فكرة حقوق الانسان </a:t>
            </a:r>
            <a:r>
              <a:rPr lang="ar-IQ" sz="2800" b="1" dirty="0" smtClean="0"/>
              <a:t>في عصر </a:t>
            </a:r>
            <a:r>
              <a:rPr lang="ar-IQ" sz="2800" b="1" dirty="0"/>
              <a:t>النهضة </a:t>
            </a:r>
            <a:r>
              <a:rPr lang="ar-IQ" sz="2800" b="1" dirty="0" smtClean="0"/>
              <a:t>ومطلع العصر الحديث)</a:t>
            </a:r>
            <a:endParaRPr lang="ar-IQ" sz="2800" b="1" dirty="0"/>
          </a:p>
        </p:txBody>
      </p:sp>
    </p:spTree>
    <p:extLst>
      <p:ext uri="{BB962C8B-B14F-4D97-AF65-F5344CB8AC3E}">
        <p14:creationId xmlns:p14="http://schemas.microsoft.com/office/powerpoint/2010/main" val="3027684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1">
              <a:buNone/>
            </a:pPr>
            <a:endParaRPr lang="ar-IQ" sz="2400" dirty="0" smtClean="0"/>
          </a:p>
          <a:p>
            <a:pPr marL="0" indent="0" algn="just" rtl="1">
              <a:buNone/>
            </a:pPr>
            <a:r>
              <a:rPr lang="ar-IQ" sz="2400" dirty="0"/>
              <a:t> </a:t>
            </a:r>
            <a:r>
              <a:rPr lang="ar-IQ" sz="2400" dirty="0" smtClean="0"/>
              <a:t>   </a:t>
            </a:r>
            <a:r>
              <a:rPr lang="ar-IQ" sz="2400" dirty="0"/>
              <a:t> </a:t>
            </a:r>
            <a:r>
              <a:rPr lang="ar-IQ" sz="2400" dirty="0" smtClean="0"/>
              <a:t> ويبدأ عصرالنهضة من النصف الاول للقرن الخامس عشر الى نهاية القرن السادس عشر ، اذ يبدأ العصر الحديث . </a:t>
            </a:r>
            <a:endParaRPr lang="en-US" sz="2400" dirty="0"/>
          </a:p>
        </p:txBody>
      </p:sp>
      <p:sp>
        <p:nvSpPr>
          <p:cNvPr id="5" name="Oval 4"/>
          <p:cNvSpPr/>
          <p:nvPr/>
        </p:nvSpPr>
        <p:spPr>
          <a:xfrm>
            <a:off x="3588327" y="420977"/>
            <a:ext cx="5015345" cy="119149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/>
              <a:t>مقدمة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30615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489" y="154745"/>
            <a:ext cx="11540837" cy="127227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489" y="1590097"/>
            <a:ext cx="11540837" cy="508779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endParaRPr lang="ar-IQ" sz="2400" dirty="0" smtClean="0"/>
          </a:p>
          <a:p>
            <a:pPr marL="0" indent="0" algn="just" rtl="1">
              <a:buNone/>
            </a:pPr>
            <a:r>
              <a:rPr lang="ar-IQ" sz="2400" dirty="0"/>
              <a:t> </a:t>
            </a:r>
            <a:r>
              <a:rPr lang="ar-IQ" sz="2400" dirty="0" smtClean="0"/>
              <a:t>  </a:t>
            </a:r>
          </a:p>
          <a:p>
            <a:pPr marL="0" indent="0" algn="just" rtl="1">
              <a:buNone/>
            </a:pPr>
            <a:r>
              <a:rPr lang="ar-IQ" sz="2400" dirty="0"/>
              <a:t> </a:t>
            </a:r>
            <a:r>
              <a:rPr lang="ar-IQ" sz="2400" dirty="0" smtClean="0"/>
              <a:t>    تميز هذا العصر بتراجع وتضاءل سلطة الكنيسة والاقطاع وقيام الدولة الملكية القوية في اوروبا وازدهار السلطان المطلق للملوك ، اذ وجدت اتجاهات فكرية تناصر سلطة الملوك المطلقة ، وتنظر لها ، وكان من ابرز دعاة هذه الاتجاهات (ميكافيلي ) في ايطاليا و (بودان ) في فرنسا ، اذ ذهبوا الى ان النظام الملكي المطلق هو الذي يحقق السيادة اكثر من غيره من الانظمة الاخرى ، اذ ان في هذا النظام تكون السيادة لفرد واحد هو الملك الذي يستطيع بهذه الصفة اخضاع الجميع لارادته وسلطته ، اذ يجوز للحاكم دون غيره اتباع كافة الوسائل سواء أكانت مشروعة ام غير مشروعة بغية الاحتفاظ بالحكم والسلطان المطلق . </a:t>
            </a:r>
          </a:p>
          <a:p>
            <a:pPr marL="0" indent="0" algn="just" rtl="1">
              <a:buNone/>
            </a:pPr>
            <a:endParaRPr lang="ar-IQ" sz="2400" dirty="0"/>
          </a:p>
          <a:p>
            <a:pPr marL="0" indent="0" algn="just" rtl="1">
              <a:buNone/>
            </a:pPr>
            <a:r>
              <a:rPr lang="ar-IQ" sz="2400" dirty="0" smtClean="0"/>
              <a:t>   الا ان حقوق وحريات الافراد لم يطرأ عليها تطور يذكر ، اذ ان انتهاء استبداد الكنيسة والاقطاع استبدل بطغيان واستبداد الملوك.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064325" y="365124"/>
            <a:ext cx="8271164" cy="9048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/>
              <a:t>تقييم وضع حقوق الانسان في </a:t>
            </a:r>
            <a:r>
              <a:rPr lang="ar-IQ" sz="2800" b="1" dirty="0" smtClean="0"/>
              <a:t>عصر النهضة ومطلع العصر الحديث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65986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455" y="443345"/>
            <a:ext cx="11083636" cy="573361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just" rtl="1">
              <a:buNone/>
            </a:pPr>
            <a:endParaRPr lang="ar-IQ" dirty="0" smtClean="0"/>
          </a:p>
          <a:p>
            <a:pPr marL="0" indent="0" algn="just" rtl="1">
              <a:buNone/>
            </a:pPr>
            <a:r>
              <a:rPr lang="ar-IQ" sz="2400" dirty="0"/>
              <a:t> </a:t>
            </a:r>
            <a:r>
              <a:rPr lang="ar-IQ" sz="2400" dirty="0" smtClean="0"/>
              <a:t>   </a:t>
            </a:r>
            <a:r>
              <a:rPr lang="ar-IQ" sz="2400" dirty="0"/>
              <a:t> </a:t>
            </a:r>
            <a:endParaRPr lang="ar-IQ" sz="2400" dirty="0" smtClean="0"/>
          </a:p>
          <a:p>
            <a:pPr marL="0" indent="0" algn="just" rtl="1">
              <a:buNone/>
            </a:pPr>
            <a:r>
              <a:rPr lang="ar-IQ" sz="2400" dirty="0" smtClean="0"/>
              <a:t>      ولكن </a:t>
            </a:r>
            <a:r>
              <a:rPr lang="ar-IQ" sz="2400" dirty="0"/>
              <a:t>عصر النهضة على الرغم من ذلك امتاز بظهور حركة فكرية قوية هاجمت الروح الاستبدادية للملوك وطالبت بحقوق الافراد وحرياتهم ، وظهرت فكرة جديدة عن نشأة الدولة والسيادة مفادها ان السيادة ذات طبيعة انسانية وليست دينية ، وان الشعب هو صاحب السيادة وليس الحاكم الذي يعد مكلفا او مفوضا من الجماعة بمباشرة مظاهر السيادة ، وقد انتشرت هذه الافكار في معظم دول اوربا مما ادى الى مطالبة الافراد بحقوقهم ودعوا الى تقييد </a:t>
            </a:r>
            <a:r>
              <a:rPr lang="ar-IQ" sz="2400" dirty="0"/>
              <a:t>س</a:t>
            </a:r>
            <a:r>
              <a:rPr lang="ar-IQ" sz="2400" dirty="0" smtClean="0"/>
              <a:t>لطة </a:t>
            </a:r>
            <a:r>
              <a:rPr lang="ar-IQ" sz="2400" dirty="0"/>
              <a:t>الملوك وضرورة خضوعها للقانون ، وقامت ثورة ضد حكم ال ستيوارت في بريطانيا عام 1688 ، وثورة اخرى في امريكا ضد الاستعمار البريطاني ، وثورة في فرنسا ضد الحكم الملكي المطلق عام 1789 ، وكان من اهم النتائج التي ترتبت على نجاح الثورتين الامريكية والفرنسية اعتماد الاسلوب الديمقراطي في اسناد السلطة والاقرار بحقوق الافراد وحرياتهم ، فصدر اعلانات حقوق الانسان فضلا عن اعتمادها في الدساتير التي صدرت بعد الثورة الفرنسية . </a:t>
            </a:r>
          </a:p>
          <a:p>
            <a:pPr marL="0" indent="0" algn="just" rtl="1">
              <a:buNone/>
            </a:pPr>
            <a:r>
              <a:rPr lang="ar-IQ" sz="2400" dirty="0"/>
              <a:t>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51246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5254</TotalTime>
  <Words>624</Words>
  <Application>Microsoft Office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194</cp:revision>
  <dcterms:created xsi:type="dcterms:W3CDTF">2020-12-07T19:51:10Z</dcterms:created>
  <dcterms:modified xsi:type="dcterms:W3CDTF">2022-02-15T06:30:43Z</dcterms:modified>
</cp:coreProperties>
</file>