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75" r:id="rId5"/>
    <p:sldId id="272" r:id="rId6"/>
    <p:sldId id="276" r:id="rId7"/>
    <p:sldId id="274" r:id="rId8"/>
    <p:sldId id="265" r:id="rId9"/>
    <p:sldId id="26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971735" y="1811896"/>
            <a:ext cx="8437417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الاولى –  الفصل الدراسي الثاني - لمادة حقوق الانسان </a:t>
            </a:r>
          </a:p>
          <a:p>
            <a:pPr algn="ctr" rtl="1"/>
            <a:r>
              <a:rPr lang="ar-IQ" sz="2800" b="1" dirty="0" smtClean="0"/>
              <a:t>المرحلة الاولى 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</a:t>
            </a:r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35582" y="2148324"/>
            <a:ext cx="7681126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الاولى</a:t>
            </a:r>
          </a:p>
          <a:p>
            <a:pPr algn="ctr" rtl="1"/>
            <a:r>
              <a:rPr lang="ar-IQ" sz="2800" b="1" dirty="0" smtClean="0"/>
              <a:t>(اعلانات الحقوق الوطنية – اعلانات الحقوق في بريطانيا)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1787236"/>
            <a:ext cx="10494818" cy="4389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صدرت في بريطانيا وثائق عدة حاولت الحد من سلطان الملوك وطغيانهم ، وكانت في الغالب وليدة نزاع بين الملوك وطبقة الاشراف والنبلاء ورجال الدين ، ولذلك لا ترقى الى مستوى الاعلانات التي صدرت بعدها في دول اخرى لاسيما الاعلان الفرنسي لحقوق الانسان ، ولكن يشار اليها هنا في هذا المضمار لكونها تتضمن في بعض موادها حقوق للمواطنين ، وكان لها وللنظام النيابي الذي قام في بريطانيا اثرا واضحا على توجهات المفكرين في المجتمعات الاوربية ، مما دفع البعض الى المناداة باقامة حكومات دستورية تقوم على مبدأ الفصل بين السلطات ، ومن اهم تلك الاعلانات :</a:t>
            </a:r>
          </a:p>
        </p:txBody>
      </p:sp>
      <p:sp>
        <p:nvSpPr>
          <p:cNvPr id="4" name="Oval 3"/>
          <p:cNvSpPr/>
          <p:nvPr/>
        </p:nvSpPr>
        <p:spPr>
          <a:xfrm>
            <a:off x="3525981" y="416503"/>
            <a:ext cx="5140037" cy="12330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916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540327"/>
            <a:ext cx="10494818" cy="56366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ar-IQ" dirty="0" smtClean="0"/>
          </a:p>
          <a:p>
            <a:pPr marL="0" indent="0" algn="ctr">
              <a:buNone/>
            </a:pPr>
            <a:endParaRPr lang="ar-IQ" dirty="0" smtClean="0"/>
          </a:p>
          <a:p>
            <a:pPr algn="ctr"/>
            <a:endParaRPr lang="ar-IQ" dirty="0"/>
          </a:p>
          <a:p>
            <a:pPr algn="ctr"/>
            <a:endParaRPr lang="ar-IQ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02081" y="2326481"/>
            <a:ext cx="6812973" cy="206432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أولا : العهد الكبير الصادر سنة 1215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4338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18655"/>
            <a:ext cx="11055927" cy="58583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r>
              <a:rPr lang="ar-IQ" sz="2400" b="1" dirty="0" smtClean="0"/>
              <a:t>1.العهد الكبير سنة 1215 : </a:t>
            </a:r>
          </a:p>
          <a:p>
            <a:pPr marL="0" indent="0" algn="just" rtl="1">
              <a:buNone/>
            </a:pPr>
            <a:r>
              <a:rPr lang="ar-IQ" sz="2400" b="1" dirty="0"/>
              <a:t> </a:t>
            </a:r>
            <a:r>
              <a:rPr lang="ar-IQ" sz="2400" b="1" dirty="0" smtClean="0"/>
              <a:t>      </a:t>
            </a:r>
            <a:r>
              <a:rPr lang="ar-IQ" sz="2400" dirty="0" smtClean="0"/>
              <a:t>صدر هذا الاعلان على أثر نزاع بين الملك (جان) وطبقة الاشراف ورجال الدين ووردت فيه بعض المواد التي تتعلق بحقوق المواطنين وتحد من سلطات الملك ، والتي تتمثل بالآتي : </a:t>
            </a:r>
            <a:endParaRPr lang="ar-IQ" sz="2400" b="1" dirty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لاتفرض ضريبة الا بالموافقة العامة من المملكة ، ويعد المجلس الكبير هو المعبر عن قبول الدولة ، وهذه اول رقابة فعلية للمجلس على ايرادات الدولة . 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لايوقف او يسجن اي رجل حر او يجرد من املاكه أو يعد خارجا على القانون ، أو ينفى باي طريقة كانت ، مالم تتخذ ضده الاجراءات القانونية وبناءاً على حكم عادل طبقا لقوانين البلد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العدالة لا تباع ولا ترفض وليست محل مساومة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يسمح في المستقبل لجميع الاشخاص بالخروج والعودة للمملكة بكل حرية وامانة بطريق البر او الماء ، ونحن حريصون على هذا الا في حالة الحرب ولمدة قصيرة وهذا للمصلحة العامة وللمملكة . </a:t>
            </a:r>
            <a:endParaRPr lang="ar-IQ" sz="2400" b="1" dirty="0" smtClean="0"/>
          </a:p>
          <a:p>
            <a:pPr marL="0" indent="0" algn="just" rtl="1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75244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10591800" cy="5719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92876" y="2347263"/>
            <a:ext cx="8330047" cy="1939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ثانياً : وثيقة الحضور البدني الصادرسنة 1679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6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623455"/>
            <a:ext cx="10522527" cy="55535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b="1" dirty="0" smtClean="0"/>
              <a:t>2. </a:t>
            </a:r>
            <a:r>
              <a:rPr lang="ar-IQ" sz="2400" b="1" dirty="0">
                <a:solidFill>
                  <a:schemeClr val="tx1"/>
                </a:solidFill>
              </a:rPr>
              <a:t>وثيقة الحضور البدني </a:t>
            </a:r>
            <a:r>
              <a:rPr lang="ar-IQ" sz="2400" b="1" dirty="0" smtClean="0">
                <a:solidFill>
                  <a:schemeClr val="tx1"/>
                </a:solidFill>
              </a:rPr>
              <a:t>سنة 1679 :</a:t>
            </a:r>
          </a:p>
          <a:p>
            <a:pPr marL="0" indent="0" algn="just" rtl="1"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       </a:t>
            </a:r>
            <a:r>
              <a:rPr lang="ar-IQ" sz="2400" dirty="0" smtClean="0">
                <a:solidFill>
                  <a:schemeClr val="tx1"/>
                </a:solidFill>
              </a:rPr>
              <a:t>صدرت هذه الوثيقة للحد من تعسف المكلفين بحراسة السجون وضباط اخرين ضد المتهمين في قضايا جنائية أو شبه جنائية ، اذ خالف الحراس واجباتهم والقوانين المشروعة للبلاد ، مما ابقى هؤلاء المتهمين في السجون نكاية بهم ، على الرغم من حقهم طبعا للقانون ان يفرج عنهم فورا او بدفع كفالة . </a:t>
            </a:r>
          </a:p>
          <a:p>
            <a:pPr marL="0" indent="0" algn="just" rtl="1">
              <a:buNone/>
            </a:pPr>
            <a:endParaRPr lang="ar-IQ" sz="2400" b="1" dirty="0">
              <a:solidFill>
                <a:schemeClr val="tx1"/>
              </a:solidFill>
            </a:endParaRPr>
          </a:p>
          <a:p>
            <a:pPr marL="0" indent="0" algn="just" rtl="1">
              <a:buNone/>
            </a:pPr>
            <a:r>
              <a:rPr lang="ar-IQ" sz="2400" b="1" dirty="0" smtClean="0">
                <a:solidFill>
                  <a:schemeClr val="tx1"/>
                </a:solidFill>
              </a:rPr>
              <a:t>    </a:t>
            </a:r>
            <a:r>
              <a:rPr lang="ar-IQ" sz="2400" dirty="0">
                <a:solidFill>
                  <a:schemeClr val="tx1"/>
                </a:solidFill>
              </a:rPr>
              <a:t>و</a:t>
            </a:r>
            <a:r>
              <a:rPr lang="ar-IQ" sz="2400" dirty="0" smtClean="0">
                <a:solidFill>
                  <a:schemeClr val="tx1"/>
                </a:solidFill>
              </a:rPr>
              <a:t>تفاديا لهذه الحالات يجب ان يسلم الامر بالحضور البدني الى الضباط أو الحراس المساعدين ، وعلى الضابط ان يقوم خلال الايام الثلاثة التالية لتسلمه الامر ، بتسليم المحبوس الى وزير العدل او النائب العمومي ، ويجب ان يقوم بشرح اسباب حبسه او احتجازه . </a:t>
            </a:r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0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7416"/>
            <a:ext cx="10965873" cy="6188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> </a:t>
            </a:r>
            <a:r>
              <a:rPr lang="ar-IQ" sz="2800" dirty="0" smtClean="0"/>
              <a:t>        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2296389" y="2064327"/>
            <a:ext cx="7592291" cy="227214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(ثالثاً : اعلان الحقوق الصادر سنة 1688)</a:t>
            </a:r>
            <a:endParaRPr lang="en-US" sz="2800" b="1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40327"/>
            <a:ext cx="11305309" cy="56781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b="1" dirty="0" smtClean="0"/>
              <a:t>3.اعلان الحقوق سنة 1688 : </a:t>
            </a:r>
            <a:endParaRPr lang="ar-IQ" sz="2400" b="1" dirty="0"/>
          </a:p>
          <a:p>
            <a:pPr marL="0" indent="0" algn="just" rtl="1">
              <a:buNone/>
            </a:pPr>
            <a:r>
              <a:rPr lang="ar-IQ" sz="2400" dirty="0" smtClean="0"/>
              <a:t>       صدر هذا الاعلان بعد هروب الملك (جيمس جاك الثاني ) سنة 1688 الى فرنسا بعد رجحان كفة البرلمان على كفته ، اذ عزله البرلمان واستدعى (وليم اورانج ) لتولي الملك ، وقدم إليه في الثالث عشر من شباط سنة 1688 اعلان الحقوق ليكون اساس الحكم وقبله الملك الجديد واهم ماورد فيها بخصوص حقوق المواطنين ، يتلخص بالآتي :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احترام القوانين ، اذ لايجوز للسلطة الملكية ان تعفي من القوانين ، وتوقف تنفيذ القوانين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ان من حق الرعايا التقدم بعرائض للملك ، وكل اعتقال او اجراء يتخذ ضدهم بخصوص هذه العرائض ، يعد غير قانوني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انتخاب اعضاء البرلمان يجب ان يكون حراً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لا يجوز طلب كفالة او فرض غرامة مرتفعة او توقيع عقاب قاس وغيراعتيادي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ان الاعفاء او التوعد بالغرامة او توقيع المصادرة على اشخاص معينين ، قبل التأكد من ارتكابها الجنحة ، اجراء غير قانوني وباطل . 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b="1" dirty="0" smtClean="0"/>
              <a:t>.</a:t>
            </a:r>
            <a:r>
              <a:rPr lang="ar-IQ" sz="2400" dirty="0" smtClean="0"/>
              <a:t>من اجل معالجة اي شكوى ولتعزيز احترام القوانين يجب على البرلمان الاجتماع بشكل دائم . </a:t>
            </a:r>
            <a:endParaRPr lang="ar-IQ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3061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577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234</cp:revision>
  <dcterms:created xsi:type="dcterms:W3CDTF">2020-12-07T19:51:10Z</dcterms:created>
  <dcterms:modified xsi:type="dcterms:W3CDTF">2022-06-20T16:19:30Z</dcterms:modified>
</cp:coreProperties>
</file>