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79" r:id="rId4"/>
    <p:sldId id="266" r:id="rId5"/>
    <p:sldId id="275" r:id="rId6"/>
    <p:sldId id="272" r:id="rId7"/>
    <p:sldId id="276" r:id="rId8"/>
    <p:sldId id="274" r:id="rId9"/>
    <p:sldId id="277" r:id="rId10"/>
    <p:sldId id="265" r:id="rId11"/>
    <p:sldId id="269" r:id="rId12"/>
    <p:sldId id="278" r:id="rId13"/>
    <p:sldId id="280" r:id="rId14"/>
    <p:sldId id="281" r:id="rId15"/>
    <p:sldId id="282" r:id="rId16"/>
    <p:sldId id="26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2639" autoAdjust="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3697C6-1B68-4F8D-AB98-A2BE78E57120}" type="datetimeFigureOut">
              <a:rPr lang="en-US" smtClean="0"/>
              <a:t>5/16/2022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5C8535-475D-4C22-967E-A251D1E86E46}" type="slidenum">
              <a:rPr lang="en-US" smtClean="0"/>
              <a:t>‹#›</a:t>
            </a:fld>
            <a:endParaRPr lang="en-US" dirty="0"/>
          </a:p>
        </p:txBody>
      </p:sp>
    </p:spTree>
    <p:extLst>
      <p:ext uri="{BB962C8B-B14F-4D97-AF65-F5344CB8AC3E}">
        <p14:creationId xmlns:p14="http://schemas.microsoft.com/office/powerpoint/2010/main" val="3787986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4649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073416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19427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212047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E2B371-D45A-41E4-8268-25FF54B59BC1}" type="datetimeFigureOut">
              <a:rPr lang="en-US" smtClean="0"/>
              <a:t>5/16/2022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74446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E2B371-D45A-41E4-8268-25FF54B59BC1}" type="datetimeFigureOut">
              <a:rPr lang="en-US" smtClean="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09738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E2B371-D45A-41E4-8268-25FF54B59BC1}" type="datetimeFigureOut">
              <a:rPr lang="en-US" smtClean="0"/>
              <a:t>5/16/2022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608178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E2B371-D45A-41E4-8268-25FF54B59BC1}" type="datetimeFigureOut">
              <a:rPr lang="en-US" smtClean="0"/>
              <a:t>5/16/2022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4173834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2B371-D45A-41E4-8268-25FF54B59BC1}" type="datetimeFigureOut">
              <a:rPr lang="en-US" smtClean="0"/>
              <a:t>5/16/2022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65794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2B371-D45A-41E4-8268-25FF54B59BC1}" type="datetimeFigureOut">
              <a:rPr lang="en-US" smtClean="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551735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2B371-D45A-41E4-8268-25FF54B59BC1}" type="datetimeFigureOut">
              <a:rPr lang="en-US" smtClean="0"/>
              <a:t>5/16/2022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778938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2B371-D45A-41E4-8268-25FF54B59BC1}" type="datetimeFigureOut">
              <a:rPr lang="en-US" smtClean="0"/>
              <a:t>5/16/2022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495E9-5B0E-4D30-BBFE-243DB2E845A6}" type="slidenum">
              <a:rPr lang="en-US" smtClean="0"/>
              <a:t>‹#›</a:t>
            </a:fld>
            <a:endParaRPr lang="en-US" dirty="0"/>
          </a:p>
        </p:txBody>
      </p:sp>
    </p:spTree>
    <p:extLst>
      <p:ext uri="{BB962C8B-B14F-4D97-AF65-F5344CB8AC3E}">
        <p14:creationId xmlns:p14="http://schemas.microsoft.com/office/powerpoint/2010/main" val="831222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2433" y="695459"/>
            <a:ext cx="9496023" cy="5373710"/>
          </a:xfrm>
        </p:spPr>
        <p:style>
          <a:lnRef idx="1">
            <a:schemeClr val="accent6"/>
          </a:lnRef>
          <a:fillRef idx="2">
            <a:schemeClr val="accent6"/>
          </a:fillRef>
          <a:effectRef idx="1">
            <a:schemeClr val="accent6"/>
          </a:effectRef>
          <a:fontRef idx="minor">
            <a:schemeClr val="dk1"/>
          </a:fontRef>
        </p:style>
        <p:txBody>
          <a:bodyPr/>
          <a:lstStyle/>
          <a:p>
            <a:endParaRPr lang="ar-IQ" b="1" dirty="0"/>
          </a:p>
          <a:p>
            <a:endParaRPr lang="ar-IQ" b="1" dirty="0" smtClean="0"/>
          </a:p>
          <a:p>
            <a:endParaRPr lang="ar-IQ" b="1" dirty="0"/>
          </a:p>
          <a:p>
            <a:endParaRPr lang="ar-IQ" b="1" dirty="0" smtClean="0"/>
          </a:p>
          <a:p>
            <a:endParaRPr lang="ar-IQ" b="1" dirty="0"/>
          </a:p>
          <a:p>
            <a:endParaRPr lang="ar-IQ" b="1" dirty="0" smtClean="0"/>
          </a:p>
          <a:p>
            <a:endParaRPr lang="ar-IQ" b="1" dirty="0" smtClean="0"/>
          </a:p>
        </p:txBody>
      </p:sp>
      <p:sp>
        <p:nvSpPr>
          <p:cNvPr id="4" name="Rounded Rectangle 3"/>
          <p:cNvSpPr/>
          <p:nvPr/>
        </p:nvSpPr>
        <p:spPr>
          <a:xfrm>
            <a:off x="1971735" y="1811896"/>
            <a:ext cx="8437417" cy="31408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IQ" sz="2800" b="1" dirty="0" smtClean="0"/>
              <a:t>المحاضرة الثانية –  الفصل الدراسي الثاني - لمادة حقوق الانسان </a:t>
            </a:r>
          </a:p>
          <a:p>
            <a:pPr algn="ctr" rtl="1"/>
            <a:r>
              <a:rPr lang="ar-IQ" sz="2800" b="1" dirty="0" smtClean="0"/>
              <a:t>المرحلة الاولى – الدراسات الصباحية والمسائية </a:t>
            </a:r>
          </a:p>
          <a:p>
            <a:pPr algn="ctr" rtl="1"/>
            <a:endParaRPr lang="ar-IQ" sz="2800" b="1" dirty="0"/>
          </a:p>
          <a:p>
            <a:pPr algn="ctr" rtl="1"/>
            <a:r>
              <a:rPr lang="ar-IQ" sz="2800" b="1" dirty="0" smtClean="0"/>
              <a:t>  أ.م.د. ايمان الصافي  </a:t>
            </a:r>
          </a:p>
        </p:txBody>
      </p:sp>
    </p:spTree>
    <p:extLst>
      <p:ext uri="{BB962C8B-B14F-4D97-AF65-F5344CB8AC3E}">
        <p14:creationId xmlns:p14="http://schemas.microsoft.com/office/powerpoint/2010/main" val="2617824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544" y="434398"/>
            <a:ext cx="10965873" cy="6188075"/>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t>
            </a:r>
            <a:r>
              <a:rPr lang="ar-IQ" sz="2800" dirty="0" smtClean="0"/>
              <a:t>        </a:t>
            </a:r>
            <a:endParaRPr lang="en-US" sz="2800" dirty="0"/>
          </a:p>
        </p:txBody>
      </p:sp>
      <p:sp>
        <p:nvSpPr>
          <p:cNvPr id="5" name="Oval 4"/>
          <p:cNvSpPr/>
          <p:nvPr/>
        </p:nvSpPr>
        <p:spPr>
          <a:xfrm>
            <a:off x="2296389" y="2064327"/>
            <a:ext cx="7592291" cy="227214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800" b="1" dirty="0" smtClean="0"/>
              <a:t>ثالثاً </a:t>
            </a:r>
            <a:r>
              <a:rPr lang="ar-IQ" sz="2800" b="1" dirty="0"/>
              <a:t>: </a:t>
            </a:r>
            <a:r>
              <a:rPr lang="ar-IQ" sz="2800" b="1" dirty="0" smtClean="0"/>
              <a:t>اعلان حقوق المرأة 1848</a:t>
            </a:r>
            <a:endParaRPr lang="en-US" sz="2800" b="1" dirty="0"/>
          </a:p>
          <a:p>
            <a:pPr algn="ctr"/>
            <a:endParaRPr lang="en-US" sz="2800" dirty="0"/>
          </a:p>
        </p:txBody>
      </p:sp>
    </p:spTree>
    <p:extLst>
      <p:ext uri="{BB962C8B-B14F-4D97-AF65-F5344CB8AC3E}">
        <p14:creationId xmlns:p14="http://schemas.microsoft.com/office/powerpoint/2010/main" val="3027684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40327"/>
            <a:ext cx="11305309" cy="5678199"/>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endParaRPr lang="ar-IQ" sz="2400" dirty="0"/>
          </a:p>
          <a:p>
            <a:pPr marL="0" indent="0" algn="just" rtl="1">
              <a:buNone/>
            </a:pPr>
            <a:r>
              <a:rPr lang="ar-IQ" sz="2400" b="1" dirty="0" smtClean="0"/>
              <a:t>3.اعلان حقوق المرأة 1848: </a:t>
            </a:r>
            <a:endParaRPr lang="ar-IQ" sz="2400" b="1" dirty="0"/>
          </a:p>
          <a:p>
            <a:pPr marL="0" indent="0" algn="just" rtl="1">
              <a:buNone/>
            </a:pPr>
            <a:r>
              <a:rPr lang="ar-IQ" sz="2400" dirty="0" smtClean="0"/>
              <a:t>       صدر هذا الاعلان للمطالبة بانصاف المرأة وعدم الامعان في ظلمها ، فدعى الاعلان الى المساواة بين المرأة والرجل ، فنص على ان (( اي قانون يحول من دون ان تتبوأ المرأة المكانة التي يمليها عليها ضميرها في المجتمع او يضعها في مرتبة الرجل هو قانون يتعارض مع الادراك والفهم الواعي للطبيعة ، ومن ثم فانه يفقد صفته الالزامية .... وان المساواة في الحقوق البشرية تنبع بالضرورة من حقيقة وحدة الجنس وتماثله في القدرات )) . </a:t>
            </a:r>
          </a:p>
          <a:p>
            <a:pPr marL="0" indent="0" algn="just" rtl="1">
              <a:buNone/>
            </a:pPr>
            <a:endParaRPr lang="ar-IQ" sz="2400" dirty="0"/>
          </a:p>
          <a:p>
            <a:pPr marL="0" indent="0" algn="just" rtl="1">
              <a:buNone/>
            </a:pPr>
            <a:r>
              <a:rPr lang="ar-IQ" sz="2400" dirty="0" smtClean="0"/>
              <a:t>    وظل هذا الاعلان حبراً على ورق حتى عام 1920 ، اذ صدر التعديل التاسع عشر الذي نص على انه (( لايجوز انكار او انتقاص من حق التصويت على مواطن للولايات المتحدة او من قبل اي ولاية بسبب كونه ذكرا او انثى )) . </a:t>
            </a:r>
          </a:p>
          <a:p>
            <a:pPr marL="0" indent="0" algn="just" rtl="1">
              <a:buNone/>
            </a:pPr>
            <a:endParaRPr lang="ar-IQ" sz="2400" b="1" dirty="0" smtClean="0"/>
          </a:p>
        </p:txBody>
      </p:sp>
    </p:spTree>
    <p:extLst>
      <p:ext uri="{BB962C8B-B14F-4D97-AF65-F5344CB8AC3E}">
        <p14:creationId xmlns:p14="http://schemas.microsoft.com/office/powerpoint/2010/main" val="1030615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6364"/>
            <a:ext cx="10515600" cy="5830599"/>
          </a:xfrm>
        </p:spPr>
        <p:style>
          <a:lnRef idx="3">
            <a:schemeClr val="lt1"/>
          </a:lnRef>
          <a:fillRef idx="1">
            <a:schemeClr val="accent2"/>
          </a:fillRef>
          <a:effectRef idx="1">
            <a:schemeClr val="accent2"/>
          </a:effectRef>
          <a:fontRef idx="minor">
            <a:schemeClr val="lt1"/>
          </a:fontRef>
        </p:style>
        <p:txBody>
          <a:bodyPr/>
          <a:lstStyle/>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smtClean="0"/>
          </a:p>
        </p:txBody>
      </p:sp>
      <p:sp>
        <p:nvSpPr>
          <p:cNvPr id="5" name="Rounded Rectangle 4"/>
          <p:cNvSpPr/>
          <p:nvPr/>
        </p:nvSpPr>
        <p:spPr>
          <a:xfrm>
            <a:off x="2860963" y="2139445"/>
            <a:ext cx="6470073" cy="22444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sz="2800" b="1" dirty="0" smtClean="0"/>
              <a:t>( ثانياً : اعلانات </a:t>
            </a:r>
            <a:r>
              <a:rPr lang="ar-IQ" sz="2800" b="1" dirty="0"/>
              <a:t>الحقوق </a:t>
            </a:r>
            <a:r>
              <a:rPr lang="ar-IQ" sz="2800" b="1" dirty="0" smtClean="0"/>
              <a:t>الوطنية في فرنسا )</a:t>
            </a:r>
            <a:endParaRPr lang="ar-IQ" sz="2800" b="1" dirty="0"/>
          </a:p>
          <a:p>
            <a:pPr algn="ctr"/>
            <a:endParaRPr lang="en-US" sz="2800" b="1" dirty="0"/>
          </a:p>
        </p:txBody>
      </p:sp>
    </p:spTree>
    <p:extLst>
      <p:ext uri="{BB962C8B-B14F-4D97-AF65-F5344CB8AC3E}">
        <p14:creationId xmlns:p14="http://schemas.microsoft.com/office/powerpoint/2010/main" val="4157573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marL="0" indent="0" algn="just" rtl="1">
              <a:buNone/>
            </a:pPr>
            <a:endParaRPr lang="ar-IQ" dirty="0" smtClean="0"/>
          </a:p>
          <a:p>
            <a:pPr marL="0" indent="0" algn="just" rtl="1">
              <a:buNone/>
            </a:pPr>
            <a:r>
              <a:rPr lang="ar-IQ" dirty="0"/>
              <a:t> </a:t>
            </a:r>
            <a:r>
              <a:rPr lang="ar-IQ" dirty="0" smtClean="0"/>
              <a:t>   </a:t>
            </a:r>
            <a:r>
              <a:rPr lang="ar-IQ" sz="2400" dirty="0" smtClean="0"/>
              <a:t>صدر اعلان الحقوق والمواطن خلال مرحلة مضطربة من مراحل تاريخ فرنسا السياسي غلب عليها طابع الصراع على السلطة بين الملك ومؤيديه (ال</a:t>
            </a:r>
            <a:r>
              <a:rPr lang="ar-IQ" sz="2400" dirty="0"/>
              <a:t>ن</a:t>
            </a:r>
            <a:r>
              <a:rPr lang="ar-IQ" sz="2400" dirty="0" smtClean="0"/>
              <a:t>بلاء ورجال الدين) والطبقة الثالثة (الطبقة البرجوازية) ، انتهى بانتصار الطبقة البرجوازية وتقييد الملكية ثم الغائها عام 1792 ، لقد احتوى الاعلان على مقدمة وسبع عشرة مادة ، ركزت المقدمة على ضرورة تعريف الانسان بحقوقه وتذكيره دائما بها لان جهل الانسان او نسيانه او ازدراءه بحقوقه هو السبب الوحيد للمصائب العامة وفساد الحكومات ، وانتهت المقدمة بان الجمعية الوطنية تعترف وتعلن في حضرة الخالق وتحت رعايته حقوق الانسان والمواطن التالية . </a:t>
            </a:r>
            <a:endParaRPr lang="en-US" dirty="0"/>
          </a:p>
        </p:txBody>
      </p:sp>
      <p:sp>
        <p:nvSpPr>
          <p:cNvPr id="4" name="Oval 3"/>
          <p:cNvSpPr/>
          <p:nvPr/>
        </p:nvSpPr>
        <p:spPr>
          <a:xfrm>
            <a:off x="3692236" y="439304"/>
            <a:ext cx="4807528" cy="117720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المفهوم</a:t>
            </a:r>
            <a:endParaRPr lang="en-US" sz="2800" b="1" dirty="0"/>
          </a:p>
        </p:txBody>
      </p:sp>
    </p:spTree>
    <p:extLst>
      <p:ext uri="{BB962C8B-B14F-4D97-AF65-F5344CB8AC3E}">
        <p14:creationId xmlns:p14="http://schemas.microsoft.com/office/powerpoint/2010/main" val="1681840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9709" y="415636"/>
            <a:ext cx="10564091" cy="5761327"/>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r>
              <a:rPr lang="ar-IQ" sz="2400" dirty="0" smtClean="0"/>
              <a:t> </a:t>
            </a:r>
          </a:p>
          <a:p>
            <a:pPr algn="just" rtl="1">
              <a:buFont typeface="Wingdings" panose="05000000000000000000" pitchFamily="2" charset="2"/>
              <a:buChar char="v"/>
            </a:pPr>
            <a:r>
              <a:rPr lang="ar-IQ" sz="2400" b="1" u="sng" dirty="0" smtClean="0"/>
              <a:t>ما يتضمنه الاعلان من مواد </a:t>
            </a:r>
            <a:r>
              <a:rPr lang="ar-IQ" sz="2400" b="1" dirty="0" smtClean="0"/>
              <a:t>: </a:t>
            </a:r>
          </a:p>
          <a:p>
            <a:pPr marL="0" indent="0" algn="just" rtl="1">
              <a:buNone/>
            </a:pPr>
            <a:endParaRPr lang="ar-IQ" sz="2400" b="1" u="sng" dirty="0" smtClean="0"/>
          </a:p>
          <a:p>
            <a:pPr marL="457200" indent="-457200" algn="just" rtl="1">
              <a:buAutoNum type="arabicPeriod"/>
            </a:pPr>
            <a:r>
              <a:rPr lang="ar-IQ" sz="2400" dirty="0" smtClean="0"/>
              <a:t>تضمنت مواد الاعلان بيان صور الحقوق الطبيعية للانسان التي تعد المحافظة عليها غاية يستهدفها كل مجتمع سياسي ، ومن هذه الحقوق : المساواة ، الحرية ، الامن ، الملكية ، ومقاومة الطغيان ، الى جانب تحديد القواعد الاساسية التي يتعين على مؤسسات الدولة احترامها . </a:t>
            </a:r>
          </a:p>
          <a:p>
            <a:pPr marL="457200" indent="-457200" algn="just" rtl="1">
              <a:buAutoNum type="arabicPeriod"/>
            </a:pPr>
            <a:r>
              <a:rPr lang="ar-IQ" sz="2400" dirty="0" smtClean="0"/>
              <a:t>نص الاعلان على مبدأين اساسيين فيما يتعلق بالنظام السياسي ، الاول : مبدأ سيادة الامة ، والاخر مبدأ الفصل بين السلطات . </a:t>
            </a:r>
          </a:p>
          <a:p>
            <a:pPr marL="457200" indent="-457200" algn="just" rtl="1">
              <a:buAutoNum type="arabicPeriod"/>
            </a:pPr>
            <a:r>
              <a:rPr lang="ar-IQ" sz="2400" dirty="0" smtClean="0"/>
              <a:t>فيما يتعلق بحرية الفرد فانها تقتصر على قدرة المرء على القيام بكل مالا يلحق ضررا بالاخرين ، بمعنى انه لا توجد حدود لممارسة الحقوق الطبيعية لكل انسان الا تلك التي تؤمن للاعضاء الاخرين للمجتمع ,</a:t>
            </a:r>
          </a:p>
          <a:p>
            <a:pPr marL="457200" indent="-457200" algn="just" rtl="1">
              <a:buAutoNum type="arabicPeriod"/>
            </a:pPr>
            <a:r>
              <a:rPr lang="ar-IQ" sz="2400" dirty="0" smtClean="0"/>
              <a:t>كما لم يغفل هذا الاعلان عن النص على ضمانات لحقوق الانسان وحرياته . </a:t>
            </a:r>
          </a:p>
          <a:p>
            <a:pPr marL="457200" indent="-457200" algn="just" rtl="1">
              <a:buAutoNum type="arabicPeriod"/>
            </a:pPr>
            <a:endParaRPr lang="ar-IQ" sz="2400" dirty="0"/>
          </a:p>
        </p:txBody>
      </p:sp>
    </p:spTree>
    <p:extLst>
      <p:ext uri="{BB962C8B-B14F-4D97-AF65-F5344CB8AC3E}">
        <p14:creationId xmlns:p14="http://schemas.microsoft.com/office/powerpoint/2010/main" val="1304701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554182"/>
            <a:ext cx="10591800" cy="5622781"/>
          </a:xfrm>
        </p:spPr>
        <p:style>
          <a:lnRef idx="1">
            <a:schemeClr val="accent4"/>
          </a:lnRef>
          <a:fillRef idx="2">
            <a:schemeClr val="accent4"/>
          </a:fillRef>
          <a:effectRef idx="1">
            <a:schemeClr val="accent4"/>
          </a:effectRef>
          <a:fontRef idx="minor">
            <a:schemeClr val="dk1"/>
          </a:fontRef>
        </p:style>
        <p:txBody>
          <a:bodyPr/>
          <a:lstStyle/>
          <a:p>
            <a:pPr marL="0" indent="0" algn="just" rtl="1">
              <a:buNone/>
            </a:pPr>
            <a:endParaRPr lang="ar-IQ" dirty="0" smtClean="0"/>
          </a:p>
          <a:p>
            <a:pPr marL="0" indent="0" algn="just" rtl="1">
              <a:buNone/>
            </a:pPr>
            <a:r>
              <a:rPr lang="ar-IQ" sz="2400" dirty="0"/>
              <a:t> </a:t>
            </a:r>
            <a:r>
              <a:rPr lang="ar-IQ" sz="2400" dirty="0" smtClean="0"/>
              <a:t>  </a:t>
            </a:r>
          </a:p>
          <a:p>
            <a:pPr marL="0" indent="0" algn="just" rtl="1">
              <a:buNone/>
            </a:pPr>
            <a:r>
              <a:rPr lang="ar-IQ" sz="2400" dirty="0" smtClean="0"/>
              <a:t>        واخيرا ، يمكن القول لقد حظي اعلان الحقوق الفرنسي باهمية كبيرة لا في فرنسا فحسب بل في مختلف دول العالم ، لانه كان ردة فعل ضد الاستبداد والطغيان وسوء استعمال السلطة ، ولم يكن هذا الاعلان مجرد عمل نظري يغلب عليه الطابع الفلسفي البحت ولكن كان ذا صبغة عملية بالغة ، فخلف كل عبارة من عباراته الشكلية تكمن احدى سوءات العهد البائد الصارخة التي تنم عنها تلك العبارة وتقمعها ، وتمثل قوة هذا الاعلان بتأثر الاجيال اللاحقة بما جاء فيه من افكار ، وقد تم اعتبار هذا الاعلان  لاهميته جزء لايتجزء من مقدمات الدساتير الفرنسية لاسيما دستور الجمهورية الرابعة لسنة 1946 ، ودستور الجمهورية الخامسة لسنة 1958 ( النافذ).</a:t>
            </a:r>
            <a:endParaRPr lang="en-US" sz="2400" dirty="0"/>
          </a:p>
        </p:txBody>
      </p:sp>
    </p:spTree>
    <p:extLst>
      <p:ext uri="{BB962C8B-B14F-4D97-AF65-F5344CB8AC3E}">
        <p14:creationId xmlns:p14="http://schemas.microsoft.com/office/powerpoint/2010/main" val="3811733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490" y="425003"/>
            <a:ext cx="10555310" cy="5751960"/>
          </a:xfrm>
        </p:spPr>
        <p:style>
          <a:lnRef idx="1">
            <a:schemeClr val="accent3"/>
          </a:lnRef>
          <a:fillRef idx="2">
            <a:schemeClr val="accent3"/>
          </a:fillRef>
          <a:effectRef idx="1">
            <a:schemeClr val="accent3"/>
          </a:effectRef>
          <a:fontRef idx="minor">
            <a:schemeClr val="dk1"/>
          </a:fontRef>
        </p:style>
        <p:txBody>
          <a:bodyPr/>
          <a:lstStyle/>
          <a:p>
            <a:endParaRPr lang="ar-IQ" dirty="0" smtClean="0"/>
          </a:p>
          <a:p>
            <a:endParaRPr lang="ar-IQ" dirty="0"/>
          </a:p>
          <a:p>
            <a:pPr marL="0" indent="0">
              <a:buNone/>
            </a:pPr>
            <a:endParaRPr lang="ar-IQ" dirty="0" smtClean="0"/>
          </a:p>
          <a:p>
            <a:endParaRPr lang="ar-IQ" dirty="0"/>
          </a:p>
          <a:p>
            <a:endParaRPr lang="ar-IQ" dirty="0" smtClean="0"/>
          </a:p>
          <a:p>
            <a:pPr marL="0" indent="0" algn="ctr" rtl="1">
              <a:buNone/>
            </a:pPr>
            <a:r>
              <a:rPr lang="ar-IQ" b="1" dirty="0" smtClean="0"/>
              <a:t>نشكر حسن اصغائكم </a:t>
            </a:r>
            <a:endParaRPr lang="en-US" b="1" dirty="0"/>
          </a:p>
        </p:txBody>
      </p:sp>
      <p:sp>
        <p:nvSpPr>
          <p:cNvPr id="5" name="Flowchart: Direct Access Storage 4"/>
          <p:cNvSpPr/>
          <p:nvPr/>
        </p:nvSpPr>
        <p:spPr>
          <a:xfrm>
            <a:off x="3271235" y="2921056"/>
            <a:ext cx="1146219" cy="759854"/>
          </a:xfrm>
          <a:prstGeom prst="flowChartMagneticDru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6" name="Flowchart: Direct Access Storage 5"/>
          <p:cNvSpPr/>
          <p:nvPr/>
        </p:nvSpPr>
        <p:spPr>
          <a:xfrm>
            <a:off x="7602292" y="2921056"/>
            <a:ext cx="1146219" cy="759854"/>
          </a:xfrm>
          <a:prstGeom prst="flowChartMagneticDru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2765421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490" y="721217"/>
            <a:ext cx="10555310" cy="5455746"/>
          </a:xfrm>
        </p:spPr>
        <p:style>
          <a:lnRef idx="1">
            <a:schemeClr val="accent4"/>
          </a:lnRef>
          <a:fillRef idx="2">
            <a:schemeClr val="accent4"/>
          </a:fillRef>
          <a:effectRef idx="1">
            <a:schemeClr val="accent4"/>
          </a:effectRef>
          <a:fontRef idx="minor">
            <a:schemeClr val="dk1"/>
          </a:fontRef>
        </p:style>
        <p:txBody>
          <a:bodyPr/>
          <a:lstStyle/>
          <a:p>
            <a:pPr marL="0" indent="0" algn="ctr">
              <a:buNone/>
            </a:pPr>
            <a:r>
              <a:rPr lang="ar-IQ" dirty="0" smtClean="0"/>
              <a:t>    </a:t>
            </a:r>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en-US" dirty="0"/>
          </a:p>
        </p:txBody>
      </p:sp>
      <p:sp>
        <p:nvSpPr>
          <p:cNvPr id="4" name="Oval 3"/>
          <p:cNvSpPr/>
          <p:nvPr/>
        </p:nvSpPr>
        <p:spPr>
          <a:xfrm>
            <a:off x="2235582" y="2148324"/>
            <a:ext cx="7681126" cy="260153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IQ" sz="2800" b="1" dirty="0" smtClean="0"/>
              <a:t>المحاضرة الثانية</a:t>
            </a:r>
          </a:p>
          <a:p>
            <a:pPr algn="ctr" rtl="1"/>
            <a:r>
              <a:rPr lang="ar-IQ" sz="2800" b="1" dirty="0" smtClean="0"/>
              <a:t>(اعلانات الحقوق الوطنية – اعلانات الحقوق في الولايات المتحدة الامريكية وفرنسا)</a:t>
            </a:r>
          </a:p>
        </p:txBody>
      </p:sp>
    </p:spTree>
    <p:extLst>
      <p:ext uri="{BB962C8B-B14F-4D97-AF65-F5344CB8AC3E}">
        <p14:creationId xmlns:p14="http://schemas.microsoft.com/office/powerpoint/2010/main" val="3777464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68036"/>
            <a:ext cx="10744200" cy="5608927"/>
          </a:xfrm>
        </p:spPr>
        <p:style>
          <a:lnRef idx="1">
            <a:schemeClr val="accent4"/>
          </a:lnRef>
          <a:fillRef idx="2">
            <a:schemeClr val="accent4"/>
          </a:fillRef>
          <a:effectRef idx="1">
            <a:schemeClr val="accent4"/>
          </a:effectRef>
          <a:fontRef idx="minor">
            <a:schemeClr val="dk1"/>
          </a:fontRef>
        </p:style>
        <p:txBody>
          <a:bodyPr/>
          <a:lstStyle/>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en-US" dirty="0"/>
          </a:p>
        </p:txBody>
      </p:sp>
      <p:sp>
        <p:nvSpPr>
          <p:cNvPr id="4" name="Rounded Rectangle 3"/>
          <p:cNvSpPr/>
          <p:nvPr/>
        </p:nvSpPr>
        <p:spPr>
          <a:xfrm>
            <a:off x="2021032" y="2167153"/>
            <a:ext cx="7921336" cy="205047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IQ" sz="2800" b="1" dirty="0" smtClean="0"/>
              <a:t>(اعلانات الحقوق الوطنية </a:t>
            </a:r>
            <a:r>
              <a:rPr lang="ar-IQ" sz="2800" b="1" dirty="0"/>
              <a:t>في الولايات المتحدة </a:t>
            </a:r>
            <a:r>
              <a:rPr lang="ar-IQ" sz="2800" b="1" dirty="0" smtClean="0"/>
              <a:t>الامريكية)</a:t>
            </a:r>
            <a:endParaRPr lang="ar-IQ" sz="2800" b="1" dirty="0"/>
          </a:p>
        </p:txBody>
      </p:sp>
    </p:spTree>
    <p:extLst>
      <p:ext uri="{BB962C8B-B14F-4D97-AF65-F5344CB8AC3E}">
        <p14:creationId xmlns:p14="http://schemas.microsoft.com/office/powerpoint/2010/main" val="1091332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ctr" rtl="1"/>
            <a:endParaRPr lang="en-US" sz="2800" dirty="0"/>
          </a:p>
        </p:txBody>
      </p:sp>
      <p:sp>
        <p:nvSpPr>
          <p:cNvPr id="3" name="Content Placeholder 2"/>
          <p:cNvSpPr>
            <a:spLocks noGrp="1"/>
          </p:cNvSpPr>
          <p:nvPr>
            <p:ph idx="1"/>
          </p:nvPr>
        </p:nvSpPr>
        <p:spPr>
          <a:xfrm>
            <a:off x="858982" y="1787236"/>
            <a:ext cx="10494818" cy="4389727"/>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endParaRPr lang="ar-IQ" sz="2400" dirty="0" smtClean="0"/>
          </a:p>
          <a:p>
            <a:pPr marL="0" indent="0" algn="just" rtl="1">
              <a:buNone/>
            </a:pPr>
            <a:r>
              <a:rPr lang="ar-IQ" sz="2400" dirty="0"/>
              <a:t> </a:t>
            </a:r>
            <a:r>
              <a:rPr lang="ar-IQ" sz="2400" dirty="0" smtClean="0"/>
              <a:t>     </a:t>
            </a:r>
            <a:r>
              <a:rPr lang="ar-IQ" sz="2400" dirty="0"/>
              <a:t> </a:t>
            </a:r>
            <a:r>
              <a:rPr lang="ar-IQ" sz="2400" dirty="0" smtClean="0"/>
              <a:t>عانت الولايات المتحدة الامريكية من الاستعمار البريطاني قبل الاستقلال وصدرت وثائق عدة تطالب بحرية الوطن والمواطن ، وبعد حصولها على الاستقلال وصدور الدستور في عام 1787 ، لم يحصل كل الافراد على الحرية بل كان هناك اسياداً وعبيداً ، ، فقامت الحرب الاهلية (1861-1865) للحد من تعسف اصحاب الثروة في الجنوب ، وظلت المرأة مهمشة مدة طويلة  لا دور لها في المشهد السياسي حتى عام 1920 اذ عدل الدستور واصبح من حق المرأة التصويت شأنها في ذلك شأن الرجل .وسنشير الى اهم ما ورد في اعلانات الحقوق الامريكية ، ووفق الاتي : </a:t>
            </a:r>
          </a:p>
        </p:txBody>
      </p:sp>
      <p:sp>
        <p:nvSpPr>
          <p:cNvPr id="4" name="Oval 3"/>
          <p:cNvSpPr/>
          <p:nvPr/>
        </p:nvSpPr>
        <p:spPr>
          <a:xfrm>
            <a:off x="3525981" y="416503"/>
            <a:ext cx="5140037" cy="123305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مقدمة</a:t>
            </a:r>
            <a:endParaRPr lang="en-US" sz="2800" b="1" dirty="0"/>
          </a:p>
        </p:txBody>
      </p:sp>
    </p:spTree>
    <p:extLst>
      <p:ext uri="{BB962C8B-B14F-4D97-AF65-F5344CB8AC3E}">
        <p14:creationId xmlns:p14="http://schemas.microsoft.com/office/powerpoint/2010/main" val="3089160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8982" y="540327"/>
            <a:ext cx="10494818" cy="5636636"/>
          </a:xfrm>
        </p:spPr>
        <p:style>
          <a:lnRef idx="1">
            <a:schemeClr val="accent2"/>
          </a:lnRef>
          <a:fillRef idx="2">
            <a:schemeClr val="accent2"/>
          </a:fillRef>
          <a:effectRef idx="1">
            <a:schemeClr val="accent2"/>
          </a:effectRef>
          <a:fontRef idx="minor">
            <a:schemeClr val="dk1"/>
          </a:fontRef>
        </p:style>
        <p:txBody>
          <a:bodyPr/>
          <a:lstStyle/>
          <a:p>
            <a:pPr algn="ctr"/>
            <a:endParaRPr lang="ar-IQ" dirty="0" smtClean="0"/>
          </a:p>
          <a:p>
            <a:pPr marL="0" indent="0" algn="ctr">
              <a:buNone/>
            </a:pPr>
            <a:endParaRPr lang="ar-IQ" dirty="0" smtClean="0"/>
          </a:p>
          <a:p>
            <a:pPr algn="ctr"/>
            <a:endParaRPr lang="ar-IQ" dirty="0"/>
          </a:p>
          <a:p>
            <a:pPr algn="ctr"/>
            <a:endParaRPr lang="ar-IQ" dirty="0" smtClean="0"/>
          </a:p>
          <a:p>
            <a:pPr marL="0" indent="0" algn="ctr">
              <a:buNone/>
            </a:pPr>
            <a:endParaRPr lang="en-US" dirty="0"/>
          </a:p>
        </p:txBody>
      </p:sp>
      <p:sp>
        <p:nvSpPr>
          <p:cNvPr id="4" name="Oval 3"/>
          <p:cNvSpPr/>
          <p:nvPr/>
        </p:nvSpPr>
        <p:spPr>
          <a:xfrm>
            <a:off x="2802081" y="2326481"/>
            <a:ext cx="6812973" cy="2064327"/>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أولا : اعلان الاستقلال 1776</a:t>
            </a:r>
            <a:endParaRPr lang="en-US" sz="2800" b="1" dirty="0"/>
          </a:p>
        </p:txBody>
      </p:sp>
    </p:spTree>
    <p:extLst>
      <p:ext uri="{BB962C8B-B14F-4D97-AF65-F5344CB8AC3E}">
        <p14:creationId xmlns:p14="http://schemas.microsoft.com/office/powerpoint/2010/main" val="2543389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318655"/>
            <a:ext cx="11055927" cy="5858308"/>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endParaRPr lang="ar-IQ" sz="2400" b="1" dirty="0"/>
          </a:p>
          <a:p>
            <a:pPr marL="0" indent="0" algn="just" rtl="1">
              <a:buNone/>
            </a:pPr>
            <a:r>
              <a:rPr lang="ar-IQ" sz="2400" b="1" dirty="0" smtClean="0"/>
              <a:t>1.اعلان الاستقلال 1776 : </a:t>
            </a:r>
          </a:p>
          <a:p>
            <a:pPr marL="0" indent="0" algn="just" rtl="1">
              <a:buNone/>
            </a:pPr>
            <a:r>
              <a:rPr lang="ar-IQ" sz="2400" b="1" dirty="0"/>
              <a:t> </a:t>
            </a:r>
            <a:r>
              <a:rPr lang="ar-IQ" sz="2400" b="1" dirty="0" smtClean="0"/>
              <a:t>      </a:t>
            </a:r>
            <a:r>
              <a:rPr lang="ar-IQ" sz="2400" dirty="0" smtClean="0"/>
              <a:t>صدر هذا الاعلان بعد معاناة مريرة من التاج البريطاني ، اذ ورد فيه (( ان تاريخ ملك بريطانيا العظمى الحالي تأريخ حافل بالاضرار والاغتصاب المتكرر وهدفه المباشر هو فرض الحكم الاستبدادي المطلق على هذه الولايات )) ، وقد كانت الغاية من صدورالاعلان ، بيان الاسباب التي دفعت ممثلي الولايات الامريكية الى الانفصال عن بريطانيا العظمى ، ولعل من اهمها : عدم المساواة بين الافراد ، وعدم وجود السلطة العادلة ، فجاء الاعلان ليؤكد على الاتي : </a:t>
            </a:r>
            <a:endParaRPr lang="ar-IQ" sz="2400" b="1" dirty="0"/>
          </a:p>
          <a:p>
            <a:pPr marL="0" indent="0" algn="just" rtl="1">
              <a:buNone/>
            </a:pPr>
            <a:r>
              <a:rPr lang="ar-IQ" sz="2400" dirty="0"/>
              <a:t> </a:t>
            </a:r>
            <a:r>
              <a:rPr lang="ar-IQ" sz="2400" dirty="0" smtClean="0"/>
              <a:t> </a:t>
            </a:r>
          </a:p>
          <a:p>
            <a:pPr algn="just" rtl="1">
              <a:buFont typeface="Wingdings" panose="05000000000000000000" pitchFamily="2" charset="2"/>
              <a:buChar char="q"/>
            </a:pPr>
            <a:r>
              <a:rPr lang="ar-IQ" sz="2400" b="1" dirty="0" smtClean="0"/>
              <a:t>.</a:t>
            </a:r>
            <a:r>
              <a:rPr lang="ar-IQ" sz="2400" dirty="0" smtClean="0"/>
              <a:t>التأكيد على مبدأ المساواة في الحقوق الحريات ، والسعي في سبيل تحقيق السعادة الاجتماعية.  </a:t>
            </a:r>
          </a:p>
          <a:p>
            <a:pPr algn="just" rtl="1">
              <a:buFont typeface="Wingdings" panose="05000000000000000000" pitchFamily="2" charset="2"/>
              <a:buChar char="q"/>
            </a:pPr>
            <a:r>
              <a:rPr lang="ar-IQ" sz="2400" b="1" dirty="0" smtClean="0"/>
              <a:t>.</a:t>
            </a:r>
            <a:r>
              <a:rPr lang="ar-IQ" sz="2400" dirty="0" smtClean="0"/>
              <a:t>تأسيس حكومات عادلة تضمن العيش المحترم للمواطنين وتحافظ على الحقوق والحريات . </a:t>
            </a:r>
          </a:p>
          <a:p>
            <a:pPr algn="just" rtl="1">
              <a:buFont typeface="Wingdings" panose="05000000000000000000" pitchFamily="2" charset="2"/>
              <a:buChar char="q"/>
            </a:pPr>
            <a:r>
              <a:rPr lang="ar-IQ" sz="2400" b="1" dirty="0" smtClean="0"/>
              <a:t>.</a:t>
            </a:r>
            <a:r>
              <a:rPr lang="ar-IQ" sz="2400" dirty="0" smtClean="0"/>
              <a:t>التأكيد على مبدأ الاستقلال للمستعمرات المتحدة ، والتحلل من جميع صور الاذعان للتاج البريطاني . </a:t>
            </a:r>
          </a:p>
          <a:p>
            <a:pPr marL="0" indent="0" algn="just" rtl="1">
              <a:buNone/>
            </a:pPr>
            <a:endParaRPr lang="ar-IQ" dirty="0" smtClean="0"/>
          </a:p>
        </p:txBody>
      </p:sp>
    </p:spTree>
    <p:extLst>
      <p:ext uri="{BB962C8B-B14F-4D97-AF65-F5344CB8AC3E}">
        <p14:creationId xmlns:p14="http://schemas.microsoft.com/office/powerpoint/2010/main" val="2752442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457200"/>
            <a:ext cx="10591800" cy="5719763"/>
          </a:xfrm>
        </p:spPr>
        <p:style>
          <a:lnRef idx="1">
            <a:schemeClr val="accent3"/>
          </a:lnRef>
          <a:fillRef idx="2">
            <a:schemeClr val="accent3"/>
          </a:fillRef>
          <a:effectRef idx="1">
            <a:schemeClr val="accent3"/>
          </a:effectRef>
          <a:fontRef idx="minor">
            <a:schemeClr val="dk1"/>
          </a:fontRef>
        </p:style>
        <p:txBody>
          <a:bodyPr/>
          <a:lstStyle/>
          <a:p>
            <a:pPr marL="0" indent="0" algn="ctr">
              <a:buNone/>
            </a:pPr>
            <a:r>
              <a:rPr lang="en-US" dirty="0"/>
              <a:t> </a:t>
            </a:r>
            <a:r>
              <a:rPr lang="en-US" dirty="0" smtClean="0"/>
              <a:t>  </a:t>
            </a:r>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p:txBody>
      </p:sp>
      <p:sp>
        <p:nvSpPr>
          <p:cNvPr id="4" name="Oval 3"/>
          <p:cNvSpPr/>
          <p:nvPr/>
        </p:nvSpPr>
        <p:spPr>
          <a:xfrm>
            <a:off x="1892876" y="2347263"/>
            <a:ext cx="8330047" cy="1939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800" b="1" dirty="0" smtClean="0">
                <a:solidFill>
                  <a:schemeClr val="tx1"/>
                </a:solidFill>
              </a:rPr>
              <a:t>ثانياً : وثيقة الحقوق 1791</a:t>
            </a:r>
            <a:endParaRPr lang="en-US" sz="2800" b="1" dirty="0">
              <a:solidFill>
                <a:schemeClr val="tx1"/>
              </a:solidFill>
            </a:endParaRPr>
          </a:p>
        </p:txBody>
      </p:sp>
    </p:spTree>
    <p:extLst>
      <p:ext uri="{BB962C8B-B14F-4D97-AF65-F5344CB8AC3E}">
        <p14:creationId xmlns:p14="http://schemas.microsoft.com/office/powerpoint/2010/main" val="1487661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764" y="235527"/>
            <a:ext cx="11443853" cy="6192982"/>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indent="0" algn="just" rtl="1">
              <a:buNone/>
            </a:pPr>
            <a:endParaRPr lang="ar-IQ" dirty="0" smtClean="0"/>
          </a:p>
          <a:p>
            <a:pPr marL="0" indent="0" algn="just" rtl="1">
              <a:buNone/>
            </a:pPr>
            <a:r>
              <a:rPr lang="ar-IQ" sz="2400" b="1" dirty="0" smtClean="0"/>
              <a:t>2</a:t>
            </a:r>
            <a:r>
              <a:rPr lang="ar-IQ" sz="2600" b="1" dirty="0" smtClean="0"/>
              <a:t>. </a:t>
            </a:r>
            <a:r>
              <a:rPr lang="ar-IQ" sz="2600" b="1" dirty="0">
                <a:solidFill>
                  <a:schemeClr val="tx1"/>
                </a:solidFill>
              </a:rPr>
              <a:t>وثيقة </a:t>
            </a:r>
            <a:r>
              <a:rPr lang="ar-IQ" sz="2600" b="1" dirty="0" smtClean="0">
                <a:solidFill>
                  <a:schemeClr val="tx1"/>
                </a:solidFill>
              </a:rPr>
              <a:t>الحقوق 1791 : </a:t>
            </a:r>
          </a:p>
          <a:p>
            <a:pPr marL="0" indent="0" algn="just" rtl="1">
              <a:buNone/>
            </a:pPr>
            <a:r>
              <a:rPr lang="ar-IQ" sz="2600" b="1" dirty="0" smtClean="0">
                <a:solidFill>
                  <a:schemeClr val="tx1"/>
                </a:solidFill>
              </a:rPr>
              <a:t>       </a:t>
            </a:r>
            <a:r>
              <a:rPr lang="ar-IQ" sz="2600" dirty="0" smtClean="0">
                <a:solidFill>
                  <a:schemeClr val="tx1"/>
                </a:solidFill>
              </a:rPr>
              <a:t>اضيفت الى الدستور الامريكي التعديلات العشرة الاولى التي تعرف بمجموعها باسم (وثيقة الحقوق ) ، واقرت من الكونجرس كمجموعة واحدة في ايلول 1789 ، واصبحت نافذة في نهاية عام 1791بعد مصادقة احدى عشرة ولاية عليها ، وتضمنت الآتي : </a:t>
            </a:r>
          </a:p>
          <a:p>
            <a:pPr marL="0" indent="0" algn="just" rtl="1">
              <a:buNone/>
            </a:pPr>
            <a:endParaRPr lang="ar-IQ" sz="2600" dirty="0">
              <a:solidFill>
                <a:schemeClr val="tx1"/>
              </a:solidFill>
            </a:endParaRPr>
          </a:p>
          <a:p>
            <a:pPr algn="just" rtl="1">
              <a:buFont typeface="Wingdings" panose="05000000000000000000" pitchFamily="2" charset="2"/>
              <a:buChar char="q"/>
            </a:pPr>
            <a:r>
              <a:rPr lang="ar-IQ" sz="2600" b="1" dirty="0" smtClean="0">
                <a:solidFill>
                  <a:schemeClr val="tx1"/>
                </a:solidFill>
              </a:rPr>
              <a:t>التعديل الأول : </a:t>
            </a:r>
            <a:r>
              <a:rPr lang="ar-IQ" sz="2600" dirty="0" smtClean="0">
                <a:solidFill>
                  <a:schemeClr val="tx1"/>
                </a:solidFill>
              </a:rPr>
              <a:t>النص على حرية العبادة والتعبير عن الرأي والصحافة وحق التجمع السلمي والحق في التماس الانصاف من الحكومة من اي ظلم او اجحاف .</a:t>
            </a:r>
          </a:p>
          <a:p>
            <a:pPr algn="just" rtl="1">
              <a:buFont typeface="Wingdings" panose="05000000000000000000" pitchFamily="2" charset="2"/>
              <a:buChar char="q"/>
            </a:pPr>
            <a:r>
              <a:rPr lang="ar-IQ" sz="2600" b="1" dirty="0" smtClean="0">
                <a:solidFill>
                  <a:schemeClr val="tx1"/>
                </a:solidFill>
              </a:rPr>
              <a:t>التعديل الثاني : </a:t>
            </a:r>
            <a:r>
              <a:rPr lang="ar-IQ" sz="2600" dirty="0" smtClean="0">
                <a:solidFill>
                  <a:schemeClr val="tx1"/>
                </a:solidFill>
              </a:rPr>
              <a:t>النص على حق المواطنين بحمل السلاح . </a:t>
            </a:r>
          </a:p>
          <a:p>
            <a:pPr algn="just" rtl="1">
              <a:buFont typeface="Wingdings" panose="05000000000000000000" pitchFamily="2" charset="2"/>
              <a:buChar char="q"/>
            </a:pPr>
            <a:r>
              <a:rPr lang="ar-IQ" sz="2600" b="1" dirty="0" smtClean="0">
                <a:solidFill>
                  <a:schemeClr val="tx1"/>
                </a:solidFill>
              </a:rPr>
              <a:t>التعديل الثالث : </a:t>
            </a:r>
            <a:r>
              <a:rPr lang="ar-IQ" sz="2600" dirty="0" smtClean="0">
                <a:solidFill>
                  <a:schemeClr val="tx1"/>
                </a:solidFill>
              </a:rPr>
              <a:t>النص على منع إقامة الجنود في اية منازل خاصة من دون رضا مالكيها . </a:t>
            </a:r>
          </a:p>
          <a:p>
            <a:pPr algn="just" rtl="1">
              <a:buFont typeface="Wingdings" panose="05000000000000000000" pitchFamily="2" charset="2"/>
              <a:buChar char="q"/>
            </a:pPr>
            <a:r>
              <a:rPr lang="ar-IQ" sz="2600" b="1" dirty="0" smtClean="0">
                <a:solidFill>
                  <a:schemeClr val="tx1"/>
                </a:solidFill>
              </a:rPr>
              <a:t>التعديل الرابع : </a:t>
            </a:r>
            <a:r>
              <a:rPr lang="ar-IQ" sz="2600" dirty="0" smtClean="0">
                <a:solidFill>
                  <a:schemeClr val="tx1"/>
                </a:solidFill>
              </a:rPr>
              <a:t>النص على حماية الافراد من التفتيش والاعتقال وحجز ومصادرة الممتلكات بصورة تعسفية . </a:t>
            </a:r>
          </a:p>
          <a:p>
            <a:pPr algn="just" rtl="1">
              <a:buFont typeface="Wingdings" panose="05000000000000000000" pitchFamily="2" charset="2"/>
              <a:buChar char="q"/>
            </a:pPr>
            <a:r>
              <a:rPr lang="ar-IQ" sz="2600" b="1" dirty="0" smtClean="0">
                <a:solidFill>
                  <a:schemeClr val="tx1"/>
                </a:solidFill>
              </a:rPr>
              <a:t>التعديل الخامس : </a:t>
            </a:r>
            <a:r>
              <a:rPr lang="ar-IQ" sz="2600" dirty="0" smtClean="0">
                <a:solidFill>
                  <a:schemeClr val="tx1"/>
                </a:solidFill>
              </a:rPr>
              <a:t>حظرمحاكمة مرتكب اية جريمة كبرى الا بعد صدور قرار اتهامي بحقه من قبل هيئة محلفين كبرى ، ويحظر تكرار محاكمة الشخص للجرم نفسه ، ويمنع المعاقبة بدون اتباع الاجراءات القانونية المعمول بها ، ولا يجوز اكراه المتهم على الادلاء بشهادة تعود عليه بالضرر . </a:t>
            </a:r>
            <a:endParaRPr lang="ar-IQ" sz="2600" b="1" dirty="0" smtClean="0">
              <a:solidFill>
                <a:schemeClr val="tx1"/>
              </a:solidFill>
            </a:endParaRPr>
          </a:p>
          <a:p>
            <a:pPr marL="0" indent="0" algn="just" rtl="1">
              <a:buNone/>
            </a:pPr>
            <a:endParaRPr lang="ar-IQ" sz="2600" b="1" dirty="0">
              <a:solidFill>
                <a:schemeClr val="tx1"/>
              </a:solidFill>
            </a:endParaRPr>
          </a:p>
          <a:p>
            <a:pPr marL="0" indent="0" algn="just" rtl="1">
              <a:buNone/>
            </a:pPr>
            <a:r>
              <a:rPr lang="ar-IQ" sz="2600" b="1" dirty="0" smtClean="0">
                <a:solidFill>
                  <a:schemeClr val="tx1"/>
                </a:solidFill>
              </a:rPr>
              <a:t>    </a:t>
            </a:r>
            <a:endParaRPr lang="ar-IQ" sz="2600" dirty="0">
              <a:solidFill>
                <a:schemeClr val="tx1"/>
              </a:solidFill>
            </a:endParaRPr>
          </a:p>
        </p:txBody>
      </p:sp>
    </p:spTree>
    <p:extLst>
      <p:ext uri="{BB962C8B-B14F-4D97-AF65-F5344CB8AC3E}">
        <p14:creationId xmlns:p14="http://schemas.microsoft.com/office/powerpoint/2010/main" val="3056901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8145" y="457200"/>
            <a:ext cx="10605655" cy="5719763"/>
          </a:xfrm>
        </p:spPr>
        <p:style>
          <a:lnRef idx="1">
            <a:schemeClr val="accent3"/>
          </a:lnRef>
          <a:fillRef idx="2">
            <a:schemeClr val="accent3"/>
          </a:fillRef>
          <a:effectRef idx="1">
            <a:schemeClr val="accent3"/>
          </a:effectRef>
          <a:fontRef idx="minor">
            <a:schemeClr val="dk1"/>
          </a:fontRef>
        </p:style>
        <p:txBody>
          <a:bodyPr>
            <a:normAutofit/>
          </a:bodyPr>
          <a:lstStyle/>
          <a:p>
            <a:pPr algn="just" rtl="1">
              <a:buFont typeface="Wingdings" panose="05000000000000000000" pitchFamily="2" charset="2"/>
              <a:buChar char="q"/>
            </a:pPr>
            <a:endParaRPr lang="ar-IQ" sz="2400" dirty="0" smtClean="0"/>
          </a:p>
          <a:p>
            <a:pPr algn="just" rtl="1">
              <a:buFont typeface="Wingdings" panose="05000000000000000000" pitchFamily="2" charset="2"/>
              <a:buChar char="q"/>
            </a:pPr>
            <a:r>
              <a:rPr lang="ar-IQ" sz="2400" b="1" dirty="0" smtClean="0"/>
              <a:t>التعديل السادس : </a:t>
            </a:r>
            <a:r>
              <a:rPr lang="ar-IQ" sz="2400" dirty="0" smtClean="0"/>
              <a:t>يضمن اجراء محاكمة علنية عاجلة للمتهمين في قضايا جزائية ، ويشترط اجراء هذه المحاكمة امام هيئة محلفين غير متحيزة ، ويضمن حق المتهم في الاستعانة بمحام ، والنص على اجبار الشهود على حضور المحاكمة والادلاء بشهادتهم في حضور المتهم . </a:t>
            </a:r>
          </a:p>
          <a:p>
            <a:pPr algn="just" rtl="1">
              <a:buFont typeface="Wingdings" panose="05000000000000000000" pitchFamily="2" charset="2"/>
              <a:buChar char="q"/>
            </a:pPr>
            <a:r>
              <a:rPr lang="ar-IQ" sz="2400" b="1" dirty="0" smtClean="0"/>
              <a:t>التعديل السابع : </a:t>
            </a:r>
            <a:r>
              <a:rPr lang="ar-IQ" sz="2400" dirty="0" smtClean="0"/>
              <a:t>تجري المحاكمة امام هيئة المحلفين في القضايا المدنية التي تزيد قيمتها على عشرين دولاراً .</a:t>
            </a:r>
          </a:p>
          <a:p>
            <a:pPr algn="just" rtl="1">
              <a:buFont typeface="Wingdings" panose="05000000000000000000" pitchFamily="2" charset="2"/>
              <a:buChar char="q"/>
            </a:pPr>
            <a:r>
              <a:rPr lang="ar-IQ" sz="2400" b="1" dirty="0" smtClean="0"/>
              <a:t>التعديل الثامن : عدم </a:t>
            </a:r>
            <a:r>
              <a:rPr lang="ar-IQ" sz="2400" dirty="0" smtClean="0"/>
              <a:t>فرض كفالات او غرامات باهظة او انزال عقوبات قاسية او غير مألوفة . </a:t>
            </a:r>
          </a:p>
          <a:p>
            <a:pPr algn="just" rtl="1">
              <a:buFont typeface="Wingdings" panose="05000000000000000000" pitchFamily="2" charset="2"/>
              <a:buChar char="q"/>
            </a:pPr>
            <a:r>
              <a:rPr lang="ar-IQ" sz="2400" b="1" dirty="0" smtClean="0"/>
              <a:t>التعديل التاسع : </a:t>
            </a:r>
            <a:r>
              <a:rPr lang="ar-IQ" sz="2400" dirty="0" smtClean="0"/>
              <a:t>ينص على ان تعداد الدستور للحقوق الفردية الواردة في نصه ليس شاملا ، بل ان لافراد الشعب حقوقا ليست مذكورة بالتحديد في متنه . </a:t>
            </a:r>
          </a:p>
          <a:p>
            <a:pPr algn="just" rtl="1">
              <a:buFont typeface="Wingdings" panose="05000000000000000000" pitchFamily="2" charset="2"/>
              <a:buChar char="q"/>
            </a:pPr>
            <a:r>
              <a:rPr lang="ar-IQ" sz="2400" b="1" dirty="0" smtClean="0"/>
              <a:t>التعديل العاشر : </a:t>
            </a:r>
            <a:r>
              <a:rPr lang="ar-IQ" sz="2400" dirty="0" smtClean="0"/>
              <a:t>ينص على ان السلطات التي لا ينيطها الدستور بالحكومة الفدرالية ولايمنعها عن الولايات ، تكون محفوظة للولايات . </a:t>
            </a:r>
            <a:endParaRPr lang="en-US" sz="2400" b="1" dirty="0"/>
          </a:p>
        </p:txBody>
      </p:sp>
    </p:spTree>
    <p:extLst>
      <p:ext uri="{BB962C8B-B14F-4D97-AF65-F5344CB8AC3E}">
        <p14:creationId xmlns:p14="http://schemas.microsoft.com/office/powerpoint/2010/main" val="2297811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2154</TotalTime>
  <Words>1046</Words>
  <Application>Microsoft Office PowerPoint</Application>
  <PresentationFormat>Widescreen</PresentationFormat>
  <Paragraphs>88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277</cp:revision>
  <dcterms:created xsi:type="dcterms:W3CDTF">2020-12-07T19:51:10Z</dcterms:created>
  <dcterms:modified xsi:type="dcterms:W3CDTF">2022-05-16T12:00:57Z</dcterms:modified>
</cp:coreProperties>
</file>