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83" r:id="rId4"/>
    <p:sldId id="279" r:id="rId5"/>
    <p:sldId id="266" r:id="rId6"/>
    <p:sldId id="275" r:id="rId7"/>
    <p:sldId id="272" r:id="rId8"/>
    <p:sldId id="276" r:id="rId9"/>
    <p:sldId id="274" r:id="rId10"/>
    <p:sldId id="277" r:id="rId11"/>
    <p:sldId id="265" r:id="rId12"/>
    <p:sldId id="269" r:id="rId13"/>
    <p:sldId id="281" r:id="rId14"/>
    <p:sldId id="284" r:id="rId15"/>
    <p:sldId id="282"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6/20/2022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6/20/2022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الثالثة –  الفصل الدراسي الثاني - لمادة حقوق الانسان </a:t>
            </a:r>
          </a:p>
          <a:p>
            <a:pPr algn="ctr" rtl="1"/>
            <a:r>
              <a:rPr lang="ar-IQ" sz="2800" b="1" smtClean="0"/>
              <a:t>المرحلة 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457200"/>
            <a:ext cx="10605655" cy="5719763"/>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b="1" dirty="0" smtClean="0"/>
              <a:t>4. </a:t>
            </a:r>
            <a:r>
              <a:rPr lang="ar-IQ" sz="2400" dirty="0" smtClean="0"/>
              <a:t>محاربة الفقر بكافة الوسائل وتعزيز كرامة الانسان . </a:t>
            </a:r>
          </a:p>
          <a:p>
            <a:pPr marL="0" indent="0" algn="just" rtl="1">
              <a:buNone/>
            </a:pPr>
            <a:r>
              <a:rPr lang="ar-IQ" sz="2400" b="1" dirty="0" smtClean="0"/>
              <a:t>5. </a:t>
            </a:r>
            <a:r>
              <a:rPr lang="ar-IQ" sz="2400" dirty="0" smtClean="0"/>
              <a:t>تعزيز وحماية حقوق الاشخاص المنتمين الى اقليات والذي سيسهم في تعزيز واستقرار الحياة السياسية والاجتماعية . </a:t>
            </a:r>
          </a:p>
          <a:p>
            <a:pPr marL="0" indent="0" algn="just" rtl="1">
              <a:buNone/>
            </a:pPr>
            <a:r>
              <a:rPr lang="ar-IQ" sz="2400" b="1" dirty="0" smtClean="0"/>
              <a:t>6. </a:t>
            </a:r>
            <a:r>
              <a:rPr lang="ar-IQ" sz="2400" dirty="0" smtClean="0"/>
              <a:t>تأكيد على اهمية ادراج موضوع حقوق الانسان في برامج التعليم ، وينبغي للتعليم تعزيز لغة السلام والتسامح والتفاهم والعلاقات الودية بين الامم . </a:t>
            </a:r>
          </a:p>
          <a:p>
            <a:pPr marL="0" indent="0" algn="just" rtl="1">
              <a:buNone/>
            </a:pPr>
            <a:r>
              <a:rPr lang="ar-IQ" sz="2400" b="1" dirty="0" smtClean="0"/>
              <a:t>7. </a:t>
            </a:r>
            <a:r>
              <a:rPr lang="ar-IQ" sz="2400" dirty="0" smtClean="0"/>
              <a:t>زيادة التنسيق بشأن حقوق الانسان داخل منظومة الامم المتحدة . </a:t>
            </a:r>
          </a:p>
          <a:p>
            <a:pPr marL="0" indent="0" algn="just" rtl="1">
              <a:buNone/>
            </a:pPr>
            <a:r>
              <a:rPr lang="ar-IQ" sz="2400" b="1" dirty="0" smtClean="0"/>
              <a:t>8. </a:t>
            </a:r>
            <a:r>
              <a:rPr lang="ar-IQ" sz="2400" dirty="0" smtClean="0"/>
              <a:t>تأكيد على اهمية تعزيز مركز الامم المتحدة لحقوق الانسان .</a:t>
            </a:r>
          </a:p>
          <a:p>
            <a:pPr marL="0" indent="0" algn="just" rtl="1">
              <a:buNone/>
            </a:pPr>
            <a:r>
              <a:rPr lang="ar-IQ" sz="2400" b="1" dirty="0" smtClean="0"/>
              <a:t>9. </a:t>
            </a:r>
            <a:r>
              <a:rPr lang="ar-IQ" sz="2400" dirty="0" smtClean="0"/>
              <a:t>احترام حقوق المرأة ووجوب تمتعها بجميع حقوق الانسان على قدم المساواة مع الرجل . </a:t>
            </a:r>
          </a:p>
          <a:p>
            <a:pPr marL="0" indent="0" algn="just" rtl="1">
              <a:buNone/>
            </a:pPr>
            <a:r>
              <a:rPr lang="ar-IQ" sz="2400" b="1" dirty="0" smtClean="0"/>
              <a:t>10. </a:t>
            </a:r>
            <a:r>
              <a:rPr lang="ar-IQ" sz="2400" dirty="0" smtClean="0"/>
              <a:t>تعزيز واحترام حقوق الطفل .</a:t>
            </a:r>
          </a:p>
          <a:p>
            <a:pPr marL="0" indent="0" algn="just" rtl="1">
              <a:buNone/>
            </a:pPr>
            <a:r>
              <a:rPr lang="ar-IQ" sz="2400" b="1" dirty="0" smtClean="0"/>
              <a:t>11. </a:t>
            </a:r>
            <a:r>
              <a:rPr lang="ar-IQ" sz="2400" dirty="0" smtClean="0"/>
              <a:t>حماية حقوق المعاقيين دون تمييز عن سائر افراد المجتمع . </a:t>
            </a:r>
            <a:endParaRPr lang="ar-IQ" sz="2400" b="1" dirty="0" smtClean="0"/>
          </a:p>
        </p:txBody>
      </p:sp>
    </p:spTree>
    <p:extLst>
      <p:ext uri="{BB962C8B-B14F-4D97-AF65-F5344CB8AC3E}">
        <p14:creationId xmlns:p14="http://schemas.microsoft.com/office/powerpoint/2010/main" val="229781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1936171" y="2295380"/>
            <a:ext cx="8634847" cy="227214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 رابعاً </a:t>
            </a:r>
            <a:r>
              <a:rPr lang="ar-IQ" sz="2800" b="1" dirty="0"/>
              <a:t>: </a:t>
            </a:r>
            <a:r>
              <a:rPr lang="ar-IQ" sz="2800" b="1" dirty="0" smtClean="0"/>
              <a:t>اعلان الامم المتحدة بشأن الالفية 2000 )</a:t>
            </a:r>
            <a:endParaRPr lang="en-US" sz="2800" b="1" dirty="0"/>
          </a:p>
          <a:p>
            <a:pPr algn="ctr"/>
            <a:endParaRPr lang="en-US" sz="2800" dirty="0"/>
          </a:p>
        </p:txBody>
      </p:sp>
    </p:spTree>
    <p:extLst>
      <p:ext uri="{BB962C8B-B14F-4D97-AF65-F5344CB8AC3E}">
        <p14:creationId xmlns:p14="http://schemas.microsoft.com/office/powerpoint/2010/main" val="302768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0327"/>
            <a:ext cx="11305309" cy="567819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b="1" dirty="0" smtClean="0"/>
              <a:t>4.اعلان الامم المتحدة بشأن الالفية 2000: </a:t>
            </a:r>
            <a:endParaRPr lang="ar-IQ" sz="2400" b="1" dirty="0"/>
          </a:p>
          <a:p>
            <a:pPr marL="0" indent="0" algn="just" rtl="1">
              <a:buNone/>
            </a:pPr>
            <a:r>
              <a:rPr lang="ar-IQ" sz="2400" dirty="0" smtClean="0"/>
              <a:t>       صدر هذا الاعلان عن الجمعية العامة للامم المتحدة ، وذلك على اثر اجتماع رؤساء الدول والحكومات بمقر الامم المتحدة في نيويورك من (6-8) ايلول سنة 2000 .</a:t>
            </a:r>
            <a:endParaRPr lang="ar-IQ" sz="2400" b="1" dirty="0" smtClean="0"/>
          </a:p>
        </p:txBody>
      </p:sp>
    </p:spTree>
    <p:extLst>
      <p:ext uri="{BB962C8B-B14F-4D97-AF65-F5344CB8AC3E}">
        <p14:creationId xmlns:p14="http://schemas.microsoft.com/office/powerpoint/2010/main" val="103061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709" y="415636"/>
            <a:ext cx="10564091" cy="5761327"/>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IQ" sz="2400" dirty="0" smtClean="0"/>
              <a:t> </a:t>
            </a:r>
          </a:p>
          <a:p>
            <a:pPr algn="just" rtl="1">
              <a:buFont typeface="Wingdings" panose="05000000000000000000" pitchFamily="2" charset="2"/>
              <a:buChar char="v"/>
            </a:pPr>
            <a:r>
              <a:rPr lang="ar-IQ" sz="2400" b="1" u="sng" dirty="0" smtClean="0"/>
              <a:t>اهم ماورد في الاعلان </a:t>
            </a:r>
            <a:r>
              <a:rPr lang="ar-IQ" sz="2400" b="1" dirty="0" smtClean="0"/>
              <a:t>: </a:t>
            </a:r>
          </a:p>
          <a:p>
            <a:pPr marL="0" indent="0" algn="just" rtl="1">
              <a:buNone/>
            </a:pPr>
            <a:endParaRPr lang="ar-IQ" sz="2400" b="1" u="sng" dirty="0" smtClean="0"/>
          </a:p>
          <a:p>
            <a:pPr marL="457200" indent="-457200" algn="just" rtl="1">
              <a:buAutoNum type="arabicPeriod"/>
            </a:pPr>
            <a:r>
              <a:rPr lang="ar-IQ" sz="2400" dirty="0" smtClean="0"/>
              <a:t>الالتزام بمبادئ ميثاق الامم المتحدة ومقاصده ، والتصميم على اقامة سلام عادل ودائم في جميع انحاء العالم وفقا لتلك المبادئ والمقاصد .</a:t>
            </a:r>
          </a:p>
          <a:p>
            <a:pPr marL="457200" indent="-457200" algn="just" rtl="1">
              <a:buAutoNum type="arabicPeriod"/>
            </a:pPr>
            <a:r>
              <a:rPr lang="ar-IQ" sz="2400" dirty="0" smtClean="0"/>
              <a:t>ضمان جعل العولمة قوة ايجابية تعمل لصالح جميع شعوب العالم وذلك لانها وان كانت توفر فرصا عظيمة ، ولكن تقاسم فوائدها يجري حاليا على نحو يتسم الى حد بعيد بعدم التكافؤ وتوزع تكاليفها بشكل غير متساوي . </a:t>
            </a:r>
          </a:p>
          <a:p>
            <a:pPr marL="457200" indent="-457200" algn="just" rtl="1">
              <a:buAutoNum type="arabicPeriod"/>
            </a:pPr>
            <a:r>
              <a:rPr lang="ar-IQ" sz="2400" dirty="0" smtClean="0"/>
              <a:t>ان هناك قيما اساسية معينة ذات اهمية حيوية للعلاقات الدولية ، ومن هذه القيم ما يأتي : الحرية ، المساواة ، التضامن ، التسامح ، احترام الطبيعة وتقاسم المسؤولية .</a:t>
            </a:r>
          </a:p>
          <a:p>
            <a:pPr marL="457200" indent="-457200" algn="just" rtl="1">
              <a:buAutoNum type="arabicPeriod"/>
            </a:pPr>
            <a:r>
              <a:rPr lang="ar-IQ" sz="2400" dirty="0" smtClean="0"/>
              <a:t>تعزيز احترام سيادة القانون في الشؤون الدولية والوطنية على حد سواء .</a:t>
            </a:r>
          </a:p>
          <a:p>
            <a:pPr marL="457200" indent="-457200" algn="just" rtl="1">
              <a:buAutoNum type="arabicPeriod"/>
            </a:pPr>
            <a:r>
              <a:rPr lang="ar-IQ" sz="2400" dirty="0" smtClean="0"/>
              <a:t>التنمية والقضاء على الفقر . </a:t>
            </a:r>
          </a:p>
          <a:p>
            <a:pPr marL="457200" indent="-457200" algn="just" rtl="1">
              <a:buAutoNum type="arabicPeriod"/>
            </a:pPr>
            <a:r>
              <a:rPr lang="ar-IQ" sz="2400" dirty="0" smtClean="0"/>
              <a:t>حماية البيئة . </a:t>
            </a:r>
          </a:p>
          <a:p>
            <a:pPr marL="457200" indent="-457200" algn="just" rtl="1">
              <a:buAutoNum type="arabicPeriod"/>
            </a:pPr>
            <a:r>
              <a:rPr lang="ar-IQ" sz="2400" dirty="0" smtClean="0"/>
              <a:t>تعزيز الديمقراطية وتدعيم سيادة القانون . </a:t>
            </a:r>
            <a:endParaRPr lang="ar-IQ" sz="2400" dirty="0"/>
          </a:p>
        </p:txBody>
      </p:sp>
    </p:spTree>
    <p:extLst>
      <p:ext uri="{BB962C8B-B14F-4D97-AF65-F5344CB8AC3E}">
        <p14:creationId xmlns:p14="http://schemas.microsoft.com/office/powerpoint/2010/main" val="1304701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09" y="484909"/>
            <a:ext cx="10716491" cy="5692054"/>
          </a:xfrm>
        </p:spPr>
        <p:style>
          <a:lnRef idx="1">
            <a:schemeClr val="accent4"/>
          </a:lnRef>
          <a:fillRef idx="2">
            <a:schemeClr val="accent4"/>
          </a:fillRef>
          <a:effectRef idx="1">
            <a:schemeClr val="accent4"/>
          </a:effectRef>
          <a:fontRef idx="minor">
            <a:schemeClr val="dk1"/>
          </a:fontRef>
        </p:style>
        <p:txBody>
          <a:bodyPr/>
          <a:lstStyle/>
          <a:p>
            <a:pPr algn="just" rtl="1"/>
            <a:endParaRPr lang="ar-IQ" dirty="0" smtClean="0"/>
          </a:p>
          <a:p>
            <a:pPr marL="0" indent="0" algn="just" rtl="1">
              <a:buNone/>
            </a:pPr>
            <a:r>
              <a:rPr lang="ar-IQ" sz="2400" b="1" dirty="0" smtClean="0"/>
              <a:t>8.</a:t>
            </a:r>
            <a:r>
              <a:rPr lang="ar-IQ" sz="2400" dirty="0" smtClean="0"/>
              <a:t>حماية المستضعفين ، من خلال تقديم المساعدة الممكنة للاطفال وللسكان المدنين اوقات الحروب والكوارث والازمات والصراعات المسلحة . </a:t>
            </a:r>
          </a:p>
          <a:p>
            <a:pPr marL="0" indent="0" algn="just" rtl="1">
              <a:buNone/>
            </a:pPr>
            <a:endParaRPr lang="ar-IQ" sz="2400" dirty="0" smtClean="0"/>
          </a:p>
          <a:p>
            <a:pPr marL="0" indent="0" algn="just" rtl="1">
              <a:buNone/>
            </a:pPr>
            <a:r>
              <a:rPr lang="ar-IQ" sz="2400" b="1" dirty="0" smtClean="0"/>
              <a:t>9.</a:t>
            </a:r>
            <a:r>
              <a:rPr lang="ar-IQ" sz="2400" dirty="0" smtClean="0"/>
              <a:t>تلبية الحاجات الخاصة لافريقيا ، من خلال مساعدتهم في نضالهم من اجل السلام الدائم والقضاء على الفقر والتنمية المستدامة . </a:t>
            </a:r>
          </a:p>
          <a:p>
            <a:pPr marL="0" indent="0" algn="just" rtl="1">
              <a:buNone/>
            </a:pPr>
            <a:endParaRPr lang="ar-IQ" sz="2400" dirty="0" smtClean="0"/>
          </a:p>
          <a:p>
            <a:pPr marL="0" indent="0" algn="just" rtl="1">
              <a:buNone/>
            </a:pPr>
            <a:r>
              <a:rPr lang="ar-IQ" sz="2400" b="1" dirty="0" smtClean="0"/>
              <a:t>10.</a:t>
            </a:r>
            <a:r>
              <a:rPr lang="ar-IQ" sz="2400" dirty="0" smtClean="0"/>
              <a:t>تعزيز دور الامم المتحدة حتى تصبح اداة اكثر فاعلية في السعي الى تحقيق جميع هذه الاولويات . </a:t>
            </a:r>
            <a:endParaRPr lang="en-US" sz="2400" b="1" dirty="0"/>
          </a:p>
        </p:txBody>
      </p:sp>
    </p:spTree>
    <p:extLst>
      <p:ext uri="{BB962C8B-B14F-4D97-AF65-F5344CB8AC3E}">
        <p14:creationId xmlns:p14="http://schemas.microsoft.com/office/powerpoint/2010/main" val="182511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54182"/>
            <a:ext cx="10591800" cy="5622781"/>
          </a:xfrm>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sz="2400" dirty="0"/>
              <a:t> </a:t>
            </a:r>
            <a:r>
              <a:rPr lang="ar-IQ" sz="2400" dirty="0" smtClean="0"/>
              <a:t>  </a:t>
            </a:r>
          </a:p>
          <a:p>
            <a:pPr marL="0" indent="0" algn="just" rtl="1">
              <a:buNone/>
            </a:pPr>
            <a:r>
              <a:rPr lang="ar-IQ" sz="2400" dirty="0" smtClean="0"/>
              <a:t>        واخيرا ، يمكن القول ان الامم المتحدة قد اصدرت عهودا تتعلق بالحقوق المدنية والسياسية ، واخرى تتعلق بالحقوق الاقتصادية والاجتماعية والثقافية . </a:t>
            </a:r>
            <a:endParaRPr lang="en-US" sz="2400" dirty="0"/>
          </a:p>
        </p:txBody>
      </p:sp>
    </p:spTree>
    <p:extLst>
      <p:ext uri="{BB962C8B-B14F-4D97-AF65-F5344CB8AC3E}">
        <p14:creationId xmlns:p14="http://schemas.microsoft.com/office/powerpoint/2010/main" val="3811733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721217"/>
            <a:ext cx="10555310" cy="5455746"/>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2235582" y="2148324"/>
            <a:ext cx="7681126"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الثالثة</a:t>
            </a:r>
          </a:p>
          <a:p>
            <a:pPr algn="ctr" rtl="1"/>
            <a:r>
              <a:rPr lang="ar-IQ" sz="2800" b="1" dirty="0" smtClean="0"/>
              <a:t>(اعلانات الحقوق العالمية)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dirty="0"/>
              <a:t> </a:t>
            </a:r>
            <a:r>
              <a:rPr lang="ar-IQ" dirty="0" smtClean="0"/>
              <a:t>     </a:t>
            </a:r>
            <a:r>
              <a:rPr lang="ar-IQ" sz="2400" dirty="0" smtClean="0"/>
              <a:t>صدرت اعلانات عالمية عدة كان موضوعها حقوق الانسان ، ويعد الاعلان العالمي لحقوق الانسان الصادر عام 1948 اهم اعلانات الامم المتحدة وابعدها اثرا ، اذ شكل هذا الاعلان مصدرا اساسيا يلهم الجهود الوطنية والدولية في مجال تعزيز حقوق الانسان وحرياته الاساسية . </a:t>
            </a:r>
          </a:p>
          <a:p>
            <a:pPr marL="0" indent="0" algn="just" rtl="1">
              <a:buNone/>
            </a:pPr>
            <a:endParaRPr lang="ar-IQ" sz="2400" dirty="0"/>
          </a:p>
          <a:p>
            <a:pPr marL="0" indent="0" algn="just" rtl="1">
              <a:buNone/>
            </a:pPr>
            <a:r>
              <a:rPr lang="ar-IQ" sz="2400" dirty="0" smtClean="0"/>
              <a:t>     وصدر بعد هذا الاعلان اعلانات اخرى ، هي : اعلان طهران لسنة 1968 ، واعلان وبرنامج عمل فيينا لسنة 1993 ، واعلان الامم المتحدة بشأن الالفية 2000، والتي سنوضحها على النحو الاتي : </a:t>
            </a:r>
            <a:endParaRPr lang="en-US" dirty="0"/>
          </a:p>
        </p:txBody>
      </p:sp>
      <p:sp>
        <p:nvSpPr>
          <p:cNvPr id="5" name="Oval 4"/>
          <p:cNvSpPr/>
          <p:nvPr/>
        </p:nvSpPr>
        <p:spPr>
          <a:xfrm>
            <a:off x="3262745" y="448468"/>
            <a:ext cx="5666509" cy="115887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3600" b="1" dirty="0" smtClean="0"/>
              <a:t>مقدمة </a:t>
            </a:r>
            <a:endParaRPr lang="en-US" sz="3600" b="1" dirty="0"/>
          </a:p>
        </p:txBody>
      </p:sp>
    </p:spTree>
    <p:extLst>
      <p:ext uri="{BB962C8B-B14F-4D97-AF65-F5344CB8AC3E}">
        <p14:creationId xmlns:p14="http://schemas.microsoft.com/office/powerpoint/2010/main" val="219646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4"/>
          </a:lnRef>
          <a:fillRef idx="2">
            <a:schemeClr val="accent4"/>
          </a:fillRef>
          <a:effectRef idx="1">
            <a:schemeClr val="accent4"/>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(أولاً: الاعلان العالمي لحقوق الانسان لسنة 1948)</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8" y="374073"/>
            <a:ext cx="11629159" cy="620683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b="1" dirty="0" smtClean="0"/>
          </a:p>
          <a:p>
            <a:pPr marL="0" indent="0" algn="just" rtl="1">
              <a:buNone/>
            </a:pPr>
            <a:r>
              <a:rPr lang="ar-IQ" sz="2400" b="1" dirty="0" smtClean="0"/>
              <a:t>1. الاعلان العالمي لحقوق الانسان لسنة 1948:</a:t>
            </a:r>
          </a:p>
          <a:p>
            <a:pPr marL="0" indent="0" algn="just" rtl="1">
              <a:buNone/>
            </a:pPr>
            <a:r>
              <a:rPr lang="ar-IQ" sz="2400" dirty="0"/>
              <a:t> </a:t>
            </a:r>
            <a:r>
              <a:rPr lang="ar-IQ" sz="2400" dirty="0" smtClean="0"/>
              <a:t>     صدر هذا الاعلان في العاشر من كانون الاول لسنة 1948 من الجمعية العامة للامم المتحدة ، واحتوى على ديباجة وثلاثين مادة ، واكدت الديباجة على ان : ( الاقرار لجميع اعضاء الاسرة البشرية من كرامة اصلية فيهم ، ومن حقوق متساوية وثابتة ، يشكل اساس الحرية والعدل والسلام في العالم ) . </a:t>
            </a:r>
          </a:p>
          <a:p>
            <a:pPr marL="0" indent="0" algn="just" rtl="1">
              <a:buNone/>
            </a:pPr>
            <a:r>
              <a:rPr lang="ar-IQ" sz="2400" dirty="0"/>
              <a:t> </a:t>
            </a:r>
            <a:r>
              <a:rPr lang="ar-IQ" sz="2400" dirty="0" smtClean="0"/>
              <a:t>    فيما تضمنت بعض مواد الاعلان حقوق وحريات الانسان المتعددة والتي تتمثل بالحريات التقليدية : كحق المساواة ، الحرية ، الامن ، الحق في حرية التنقل ، حق التمتع بجنسية ما ، حق الزواج وتأسيس الاسرة ، حق التملك ، حرية الفكر والوجدان ، حرية الرأي والتعبير ، حرية التجمع ، وتضمنت مواد اخرى الحقوق الاقتصادية والاجتماعية : كالحق في العمل ، والحق في الضمان الاجتماعي ، والحق في مستوى ممعيشة يكفي لضمان الصحة والرفاهية له ولاسرته ، الحق في التعلم ، وحق المشاركة في حياة المجتمع الثقافية . </a:t>
            </a:r>
          </a:p>
          <a:p>
            <a:pPr marL="0" indent="0" algn="just" rtl="1">
              <a:buNone/>
            </a:pPr>
            <a:r>
              <a:rPr lang="ar-IQ" sz="2400" dirty="0"/>
              <a:t> </a:t>
            </a:r>
            <a:r>
              <a:rPr lang="ar-IQ" sz="2400" dirty="0" smtClean="0"/>
              <a:t> ونص الاعلان ايضا على حق مشاركة المواطن في ادارة الشؤون العامة لبلده ، وحق تقلد الوظائف العامة ، فضلا عن تأكيد الاعلان على مبدأ سيادة الشعب ، وبعد ان ذكر الاعلان تلك الحقوق والحريات اكد في بعض مواده ضمان تلك الحقوق ، مثل عدم جواز اعتقال اي انسان او نفيه تعسفا ، وحق اللجوء الى المحاكم الوطنية ، والحق في محاكمة علنية . </a:t>
            </a:r>
          </a:p>
        </p:txBody>
      </p:sp>
    </p:spTree>
    <p:extLst>
      <p:ext uri="{BB962C8B-B14F-4D97-AF65-F5344CB8AC3E}">
        <p14:creationId xmlns:p14="http://schemas.microsoft.com/office/powerpoint/2010/main" val="308916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82" y="540327"/>
            <a:ext cx="10494818"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802081" y="2326481"/>
            <a:ext cx="6812973"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 ثانياً: اعلان طهران لسنة 1968 )</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18655"/>
            <a:ext cx="11055927" cy="585830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b="1" dirty="0"/>
          </a:p>
          <a:p>
            <a:pPr marL="0" indent="0" algn="just" rtl="1">
              <a:buNone/>
            </a:pPr>
            <a:r>
              <a:rPr lang="ar-IQ" sz="2400" b="1" dirty="0" smtClean="0"/>
              <a:t>2.اعلان طهران لسنة 1968 : </a:t>
            </a:r>
          </a:p>
          <a:p>
            <a:pPr marL="0" indent="0" algn="just" rtl="1">
              <a:buNone/>
            </a:pPr>
            <a:r>
              <a:rPr lang="ar-IQ" sz="2400" b="1" dirty="0"/>
              <a:t> </a:t>
            </a:r>
            <a:r>
              <a:rPr lang="ar-IQ" sz="2400" b="1" dirty="0" smtClean="0"/>
              <a:t>      </a:t>
            </a:r>
            <a:r>
              <a:rPr lang="ar-IQ" sz="2400" dirty="0" smtClean="0"/>
              <a:t>اصدر هذا الاعلان عن المؤتمر الدولي لحقوق الانسان في طهران في الثالث عشر من شهر مايس 1968 ، ويتألف من مقدمة وتسعة عشر بندا ، واشار في الديباجة الى ان المؤتمر ( نظر في المشكلات المتصلة بالانشطة التي تضطلع بها الامم المتحدة من اجل تعزيز حقوق الانسان وحرياته الاساسية وتشجيع احترامها ) . </a:t>
            </a:r>
          </a:p>
          <a:p>
            <a:pPr marL="0" indent="0" algn="just" rtl="1">
              <a:buNone/>
            </a:pPr>
            <a:endParaRPr lang="ar-IQ" sz="2400" dirty="0" smtClean="0"/>
          </a:p>
          <a:p>
            <a:pPr marL="0" indent="0" algn="just" rtl="1">
              <a:buNone/>
            </a:pPr>
            <a:r>
              <a:rPr lang="ar-IQ" sz="2400" dirty="0"/>
              <a:t> </a:t>
            </a:r>
            <a:r>
              <a:rPr lang="ar-IQ" sz="2400" dirty="0" smtClean="0"/>
              <a:t>    وحدد الاعلان الهدف الرئيس للامم المتحدة في مجال حقوق الانسان وهو ان يتمتع كل انسان باقصى الحرية والكرامة ، ومن اجل هذا الهدف ينبغي لقوانين كل بلد ان تمنح كل فرد ، بصرف النظر عن عنصره او لغته او دينه او معتقده السياسي ، حرية التعبير والاعلام والضمير والدين ، وكذلك حق المشاركة في حياة بلده السياسية والثقافية والاجتماعية ، كما واشار الى تكامل حقوق الانسان وحرياته الاساسية وانها غير قابلة للتجزئة ومن ثم يستحيل التحقيق الكامل للحقوق المدنية والسياسية من غير التمتع بالحقوق الاقتصادية والاجتماعية والثقافية ، ومن ثم ينتهي الاعلان في خاتمته الى حث جميع الشعوب والحكومات على الولاء الكلي للمبادئ المجسدة في الاعلان العالمي لحقوق الانسان وعلى مضاعفة جهودها من اجل توفير حياة تتفق مع الحرية والكرامة وتفضي الى الرفاهية الجسدية والعقلية والاجتماعية والروحية للبشر اجمعين . </a:t>
            </a:r>
          </a:p>
        </p:txBody>
      </p:sp>
    </p:spTree>
    <p:extLst>
      <p:ext uri="{BB962C8B-B14F-4D97-AF65-F5344CB8AC3E}">
        <p14:creationId xmlns:p14="http://schemas.microsoft.com/office/powerpoint/2010/main" val="275244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10591800" cy="5719763"/>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1892876" y="2347263"/>
            <a:ext cx="8330047"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smtClean="0">
                <a:solidFill>
                  <a:schemeClr val="tx1"/>
                </a:solidFill>
              </a:rPr>
              <a:t>ثالثاً : اعلان وبرنامج عمل فيينا لسنة 1993</a:t>
            </a: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235527"/>
            <a:ext cx="11443853" cy="619298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dirty="0" smtClean="0"/>
          </a:p>
          <a:p>
            <a:pPr marL="0" indent="0" algn="just" rtl="1">
              <a:buNone/>
            </a:pPr>
            <a:r>
              <a:rPr lang="ar-IQ" sz="2400" b="1" dirty="0" smtClean="0"/>
              <a:t>3</a:t>
            </a:r>
            <a:r>
              <a:rPr lang="ar-IQ" sz="2600" b="1" dirty="0" smtClean="0"/>
              <a:t>. </a:t>
            </a:r>
            <a:r>
              <a:rPr lang="ar-IQ" sz="2600" b="1" dirty="0" smtClean="0">
                <a:solidFill>
                  <a:schemeClr val="tx1"/>
                </a:solidFill>
              </a:rPr>
              <a:t>اعلان وبرنامج عمل فيينا لسنة 1993 : </a:t>
            </a:r>
          </a:p>
          <a:p>
            <a:pPr marL="0" indent="0" algn="just" rtl="1">
              <a:buNone/>
            </a:pPr>
            <a:r>
              <a:rPr lang="ar-IQ" sz="2400" b="1" dirty="0">
                <a:solidFill>
                  <a:schemeClr val="tx1"/>
                </a:solidFill>
              </a:rPr>
              <a:t> </a:t>
            </a:r>
            <a:r>
              <a:rPr lang="ar-IQ" sz="2400" b="1" dirty="0" smtClean="0">
                <a:solidFill>
                  <a:schemeClr val="tx1"/>
                </a:solidFill>
              </a:rPr>
              <a:t>    </a:t>
            </a:r>
            <a:r>
              <a:rPr lang="ar-IQ" sz="2400" dirty="0" smtClean="0">
                <a:solidFill>
                  <a:schemeClr val="tx1"/>
                </a:solidFill>
              </a:rPr>
              <a:t>صدر هذا الاعلان عن المؤتمرالدولي لحقوق الانسان الذي انعقد في فيينا من (14-25) حزيران سنة 1993 ، ويتألف ويتألف الاعلان من مقدمة وبنود عدة بلغت (129) بنداً ، واشارات المقدمة الى ان المؤتمر يدرك ويؤكد ان جميع حقوق الانسان نابعة من كرامة الانسان وقدرة المتأصلين فيه ، وان الانسان هو الموضوع الرئيس لحقوق الانسان والحريات الاساسية ، ومن ثم ينبغي ان يكون هو المستفيد الرئيس منها ، وان يشارك بنشاط في اعمال هذه الحقوق والحريات ، وكذلك يؤكد مسؤوليات جميع الدول ، وفقا لميثاق الامم المتحدة ، عن تنمية وتشجيع احترام حقوق الانسان والحريات الاساسية للجميع بلا تمييز بسبب العرق او الجنس او اللغة او الدين . </a:t>
            </a:r>
          </a:p>
          <a:p>
            <a:pPr marL="0" indent="0" algn="just" rtl="1">
              <a:buNone/>
            </a:pPr>
            <a:endParaRPr lang="ar-IQ" sz="2400" b="1" dirty="0">
              <a:solidFill>
                <a:schemeClr val="tx1"/>
              </a:solidFill>
            </a:endParaRPr>
          </a:p>
          <a:p>
            <a:pPr marL="0" indent="0" algn="just" rtl="1">
              <a:buNone/>
            </a:pPr>
            <a:r>
              <a:rPr lang="ar-IQ" sz="2400" b="1" dirty="0" smtClean="0">
                <a:solidFill>
                  <a:schemeClr val="tx1"/>
                </a:solidFill>
              </a:rPr>
              <a:t>   ومن اهم ما ورد في هذا الاعلان ، يمكن اجمالها بالاتي : </a:t>
            </a:r>
          </a:p>
          <a:p>
            <a:pPr marL="0" indent="0" algn="just" rtl="1">
              <a:buNone/>
            </a:pPr>
            <a:r>
              <a:rPr lang="ar-IQ" sz="2400" b="1" dirty="0" smtClean="0">
                <a:solidFill>
                  <a:schemeClr val="tx1"/>
                </a:solidFill>
              </a:rPr>
              <a:t>1.</a:t>
            </a:r>
            <a:r>
              <a:rPr lang="ar-IQ" sz="2400" dirty="0" smtClean="0">
                <a:solidFill>
                  <a:schemeClr val="tx1"/>
                </a:solidFill>
              </a:rPr>
              <a:t>التأكيد على الطبيعة العالمية لحقوق الانسان ، فهي حقوق يكتسبها جميع البشر بالولادة ، وان حمايتها وتعزيزها هي المسؤولية الاولى الملقاة على عاتق الحكومات . </a:t>
            </a:r>
          </a:p>
          <a:p>
            <a:pPr marL="0" indent="0" algn="just" rtl="1">
              <a:buNone/>
            </a:pPr>
            <a:r>
              <a:rPr lang="ar-IQ" sz="2400" b="1" dirty="0" smtClean="0">
                <a:solidFill>
                  <a:schemeClr val="tx1"/>
                </a:solidFill>
              </a:rPr>
              <a:t>2.</a:t>
            </a:r>
            <a:r>
              <a:rPr lang="ar-IQ" sz="2400" dirty="0" smtClean="0">
                <a:solidFill>
                  <a:schemeClr val="tx1"/>
                </a:solidFill>
              </a:rPr>
              <a:t>حق الشعوب في تقرير المصير .</a:t>
            </a:r>
          </a:p>
          <a:p>
            <a:pPr marL="0" indent="0" algn="just" rtl="1">
              <a:buNone/>
            </a:pPr>
            <a:r>
              <a:rPr lang="ar-IQ" sz="2400" b="1" dirty="0" smtClean="0">
                <a:solidFill>
                  <a:schemeClr val="tx1"/>
                </a:solidFill>
              </a:rPr>
              <a:t>3.</a:t>
            </a:r>
            <a:r>
              <a:rPr lang="ar-IQ" sz="2400" dirty="0" smtClean="0">
                <a:solidFill>
                  <a:schemeClr val="tx1"/>
                </a:solidFill>
              </a:rPr>
              <a:t>ان الديمقراطية والتنمية واحترام حقوق الانسان وحرياته الاساسية امور مترابطة متلازمة ويعزز بعضها بعضا . </a:t>
            </a:r>
            <a:endParaRPr lang="ar-IQ" sz="2400" b="1" dirty="0" smtClean="0">
              <a:solidFill>
                <a:schemeClr val="tx1"/>
              </a:solidFill>
            </a:endParaRPr>
          </a:p>
        </p:txBody>
      </p:sp>
    </p:spTree>
    <p:extLst>
      <p:ext uri="{BB962C8B-B14F-4D97-AF65-F5344CB8AC3E}">
        <p14:creationId xmlns:p14="http://schemas.microsoft.com/office/powerpoint/2010/main" val="3056901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2257</TotalTime>
  <Words>1082</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305</cp:revision>
  <dcterms:created xsi:type="dcterms:W3CDTF">2020-12-07T19:51:10Z</dcterms:created>
  <dcterms:modified xsi:type="dcterms:W3CDTF">2022-06-20T16:27:55Z</dcterms:modified>
</cp:coreProperties>
</file>