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83" r:id="rId4"/>
    <p:sldId id="279" r:id="rId5"/>
    <p:sldId id="266" r:id="rId6"/>
    <p:sldId id="275" r:id="rId7"/>
    <p:sldId id="272" r:id="rId8"/>
    <p:sldId id="285" r:id="rId9"/>
    <p:sldId id="276" r:id="rId10"/>
    <p:sldId id="274" r:id="rId11"/>
    <p:sldId id="277" r:id="rId12"/>
    <p:sldId id="265" r:id="rId13"/>
    <p:sldId id="269" r:id="rId14"/>
    <p:sldId id="281"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5/24/2022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5/24/2022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5/24/2022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الرابعة –  الفصل الدراسي الثاني - لمادة حقوق الانسان </a:t>
            </a:r>
          </a:p>
          <a:p>
            <a:pPr algn="ctr" rtl="1"/>
            <a:r>
              <a:rPr lang="ar-IQ" sz="2800" b="1" smtClean="0"/>
              <a:t>المرحلة 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235527"/>
            <a:ext cx="11443853" cy="619298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dirty="0" smtClean="0"/>
          </a:p>
          <a:p>
            <a:pPr marL="0" indent="0" algn="just" rtl="1">
              <a:buNone/>
            </a:pPr>
            <a:r>
              <a:rPr lang="ar-IQ" sz="2400" b="1" dirty="0">
                <a:solidFill>
                  <a:schemeClr val="tx1"/>
                </a:solidFill>
              </a:rPr>
              <a:t>ثالثاً : الميثاق الافريقي لحقوق الانسان والشعوب لسنة 1981 </a:t>
            </a:r>
            <a:r>
              <a:rPr lang="ar-IQ" sz="2600" b="1" dirty="0" smtClean="0">
                <a:solidFill>
                  <a:schemeClr val="tx1"/>
                </a:solidFill>
              </a:rPr>
              <a:t>: </a:t>
            </a:r>
          </a:p>
          <a:p>
            <a:pPr marL="0" indent="0" algn="just" rtl="1">
              <a:buNone/>
            </a:pPr>
            <a:r>
              <a:rPr lang="ar-IQ" sz="2400" b="1" dirty="0">
                <a:solidFill>
                  <a:schemeClr val="tx1"/>
                </a:solidFill>
              </a:rPr>
              <a:t> </a:t>
            </a:r>
            <a:r>
              <a:rPr lang="ar-IQ" sz="2400" b="1" dirty="0" smtClean="0">
                <a:solidFill>
                  <a:schemeClr val="tx1"/>
                </a:solidFill>
              </a:rPr>
              <a:t>    </a:t>
            </a:r>
            <a:r>
              <a:rPr lang="ar-IQ" sz="2400" dirty="0" smtClean="0">
                <a:solidFill>
                  <a:schemeClr val="tx1"/>
                </a:solidFill>
              </a:rPr>
              <a:t>صدر هذا الميثاق سنة 1981 عن مجموعة الدول الاعضاء في منظمة الوحدة الافريقية ، واحتوى الميثاق على ديباجة وثماني وستين مادة ، واخذ الميثاق الافريقي بمضامين عدة وردت في الاعلان العالمي لحقوق الانسان والمعاهدة الاوربية والاتفاقية الامريكية . </a:t>
            </a:r>
          </a:p>
          <a:p>
            <a:pPr marL="0" indent="0" algn="just" rtl="1">
              <a:buNone/>
            </a:pPr>
            <a:endParaRPr lang="ar-IQ" sz="2400" b="1" dirty="0">
              <a:solidFill>
                <a:schemeClr val="tx1"/>
              </a:solidFill>
            </a:endParaRPr>
          </a:p>
          <a:p>
            <a:pPr marL="0" indent="0" algn="just" rtl="1">
              <a:buNone/>
            </a:pPr>
            <a:r>
              <a:rPr lang="ar-IQ" sz="2400" b="1" dirty="0" smtClean="0">
                <a:solidFill>
                  <a:schemeClr val="tx1"/>
                </a:solidFill>
              </a:rPr>
              <a:t>   ومن اهم ما ورد في هذا </a:t>
            </a:r>
            <a:r>
              <a:rPr lang="ar-IQ" sz="2400" b="1" dirty="0" smtClean="0">
                <a:solidFill>
                  <a:schemeClr val="tx1"/>
                </a:solidFill>
              </a:rPr>
              <a:t>الميثاق </a:t>
            </a:r>
            <a:r>
              <a:rPr lang="ar-IQ" sz="2400" b="1" dirty="0" smtClean="0">
                <a:solidFill>
                  <a:schemeClr val="tx1"/>
                </a:solidFill>
              </a:rPr>
              <a:t>، يمكن اجمالها بالاتي : </a:t>
            </a:r>
          </a:p>
          <a:p>
            <a:pPr marL="0" indent="0" algn="just" rtl="1">
              <a:buNone/>
            </a:pPr>
            <a:r>
              <a:rPr lang="ar-IQ" sz="2400" b="1" dirty="0" smtClean="0">
                <a:solidFill>
                  <a:schemeClr val="tx1"/>
                </a:solidFill>
              </a:rPr>
              <a:t>1.</a:t>
            </a:r>
            <a:r>
              <a:rPr lang="ar-IQ" sz="2400" dirty="0" smtClean="0">
                <a:solidFill>
                  <a:schemeClr val="tx1"/>
                </a:solidFill>
              </a:rPr>
              <a:t>قسم الميثاق الى جزأين ، اذاختص الاول ببيان الحقوق والواجبات ، فيما اختص الاخر ببيان تدابير الحماية . </a:t>
            </a:r>
          </a:p>
          <a:p>
            <a:pPr marL="0" indent="0" algn="just" rtl="1">
              <a:buNone/>
            </a:pPr>
            <a:endParaRPr lang="ar-IQ" sz="2400" dirty="0" smtClean="0">
              <a:solidFill>
                <a:schemeClr val="tx1"/>
              </a:solidFill>
            </a:endParaRPr>
          </a:p>
          <a:p>
            <a:pPr marL="0" indent="0" algn="just" rtl="1">
              <a:buNone/>
            </a:pPr>
            <a:r>
              <a:rPr lang="ar-IQ" sz="2400" b="1" dirty="0" smtClean="0">
                <a:solidFill>
                  <a:schemeClr val="tx1"/>
                </a:solidFill>
              </a:rPr>
              <a:t>2.</a:t>
            </a:r>
            <a:r>
              <a:rPr lang="ar-IQ" sz="2400" dirty="0" smtClean="0">
                <a:solidFill>
                  <a:schemeClr val="tx1"/>
                </a:solidFill>
              </a:rPr>
              <a:t>نص الميثاق على الحقوق والحريات التقليدية في الباب الاول من الجزء الاول ، في حين نص الباب الثاني على الواجبات ، وقد اختلف هذا الميثاق عن المعاهدة </a:t>
            </a:r>
            <a:r>
              <a:rPr lang="ar-IQ" sz="2400" dirty="0">
                <a:solidFill>
                  <a:schemeClr val="tx1"/>
                </a:solidFill>
              </a:rPr>
              <a:t>الاوربية والاتفاقية </a:t>
            </a:r>
            <a:r>
              <a:rPr lang="ar-IQ" sz="2400" dirty="0" smtClean="0">
                <a:solidFill>
                  <a:schemeClr val="tx1"/>
                </a:solidFill>
              </a:rPr>
              <a:t>الامريكية بايراد تفاصيل تتعلق بواجبات المواطن .</a:t>
            </a:r>
          </a:p>
          <a:p>
            <a:pPr marL="0" indent="0" algn="just" rtl="1">
              <a:buNone/>
            </a:pPr>
            <a:endParaRPr lang="ar-IQ" sz="2400" b="1" dirty="0" smtClean="0">
              <a:solidFill>
                <a:schemeClr val="tx1"/>
              </a:solidFill>
            </a:endParaRPr>
          </a:p>
        </p:txBody>
      </p:sp>
    </p:spTree>
    <p:extLst>
      <p:ext uri="{BB962C8B-B14F-4D97-AF65-F5344CB8AC3E}">
        <p14:creationId xmlns:p14="http://schemas.microsoft.com/office/powerpoint/2010/main" val="3056901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5" y="457200"/>
            <a:ext cx="10605655" cy="5719763"/>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b="1" dirty="0"/>
              <a:t>3</a:t>
            </a:r>
            <a:r>
              <a:rPr lang="ar-IQ" sz="2400" b="1" dirty="0" smtClean="0">
                <a:solidFill>
                  <a:schemeClr val="tx1"/>
                </a:solidFill>
              </a:rPr>
              <a:t>.</a:t>
            </a:r>
            <a:r>
              <a:rPr lang="ar-IQ" sz="2400" dirty="0" smtClean="0">
                <a:solidFill>
                  <a:schemeClr val="tx1"/>
                </a:solidFill>
              </a:rPr>
              <a:t> </a:t>
            </a:r>
            <a:r>
              <a:rPr lang="ar-IQ" sz="2400" dirty="0">
                <a:solidFill>
                  <a:schemeClr val="tx1"/>
                </a:solidFill>
              </a:rPr>
              <a:t>نص الميثاق في الجزء الثاني على تدابير الحماية ، اذ اوجد اللجنة الافريقية لحقوق الانسان والشعوب ، وتضمن آلية تكوين اللجنة ، واختصاصاتها واجراءاتها ، الا انه لم ينص على محكمة لحقوق الانسان حتى سنة 1997 ، اذ صدر البروتوكول الخاص بالميثاق الافريقي لانشاء المحكمة الافريقية  ونص على آلية تشكيلها واختصاصاتها ، وضرورة لجوء الدول المتعاقدة والداخلة في الميثاق اليها والامتثال للاحكام الصادرة عنها . </a:t>
            </a:r>
            <a:endParaRPr lang="ar-IQ" sz="2400" dirty="0" smtClean="0">
              <a:solidFill>
                <a:schemeClr val="tx1"/>
              </a:solidFill>
            </a:endParaRPr>
          </a:p>
          <a:p>
            <a:pPr marL="0" indent="0" algn="just" rtl="1">
              <a:buNone/>
            </a:pPr>
            <a:endParaRPr lang="ar-IQ" sz="2400" b="1" dirty="0">
              <a:solidFill>
                <a:schemeClr val="tx1"/>
              </a:solidFill>
            </a:endParaRPr>
          </a:p>
          <a:p>
            <a:pPr marL="0" indent="0" algn="just" rtl="1">
              <a:buNone/>
            </a:pPr>
            <a:r>
              <a:rPr lang="ar-IQ" sz="2400" b="1" dirty="0" smtClean="0">
                <a:solidFill>
                  <a:schemeClr val="tx1"/>
                </a:solidFill>
              </a:rPr>
              <a:t>4. </a:t>
            </a:r>
            <a:r>
              <a:rPr lang="ar-IQ" sz="2400" dirty="0" smtClean="0">
                <a:solidFill>
                  <a:schemeClr val="tx1"/>
                </a:solidFill>
              </a:rPr>
              <a:t>نص الميثاق على تعهد كل دولة طرف فيه بان تقدم كل سنتين اعتبارا من تاريخ سريان هذا الميثاق تقريرا حول التدابير التشريعية او التدابير الاخرى التي تم اتخاذها بهدف تحقيق الحقوق والحريات التي يعترف بها هذا الميثاق ويكفلها .</a:t>
            </a:r>
            <a:endParaRPr lang="ar-IQ" sz="2400" dirty="0">
              <a:solidFill>
                <a:schemeClr val="tx1"/>
              </a:solidFill>
            </a:endParaRPr>
          </a:p>
          <a:p>
            <a:pPr marL="0" indent="0" algn="just" rtl="1">
              <a:buNone/>
            </a:pPr>
            <a:endParaRPr lang="ar-IQ" sz="2400" b="1" dirty="0" smtClean="0"/>
          </a:p>
        </p:txBody>
      </p:sp>
    </p:spTree>
    <p:extLst>
      <p:ext uri="{BB962C8B-B14F-4D97-AF65-F5344CB8AC3E}">
        <p14:creationId xmlns:p14="http://schemas.microsoft.com/office/powerpoint/2010/main" val="2297811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1458189" y="2295380"/>
            <a:ext cx="9268691" cy="227214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 رابعاً </a:t>
            </a:r>
            <a:r>
              <a:rPr lang="ar-IQ" sz="2800" b="1" dirty="0"/>
              <a:t>: </a:t>
            </a:r>
            <a:r>
              <a:rPr lang="ar-IQ" sz="2800" b="1" dirty="0" smtClean="0"/>
              <a:t>الميثاق العربي لحقوق الانسان لسنة 1997)</a:t>
            </a:r>
            <a:endParaRPr lang="en-US" sz="2800" b="1" dirty="0"/>
          </a:p>
          <a:p>
            <a:pPr algn="ctr"/>
            <a:endParaRPr lang="en-US" sz="2800" dirty="0"/>
          </a:p>
        </p:txBody>
      </p:sp>
    </p:spTree>
    <p:extLst>
      <p:ext uri="{BB962C8B-B14F-4D97-AF65-F5344CB8AC3E}">
        <p14:creationId xmlns:p14="http://schemas.microsoft.com/office/powerpoint/2010/main" val="3027684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0327"/>
            <a:ext cx="11305309" cy="567819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p>
          <a:p>
            <a:pPr marL="0" indent="0" algn="just" rtl="1">
              <a:buNone/>
            </a:pPr>
            <a:r>
              <a:rPr lang="ar-IQ" sz="2400" dirty="0" smtClean="0"/>
              <a:t> </a:t>
            </a:r>
            <a:r>
              <a:rPr lang="ar-IQ" sz="2400" b="1" dirty="0"/>
              <a:t>رابعاً : الميثاق العربي لحقوق الانسان لسنة </a:t>
            </a:r>
            <a:r>
              <a:rPr lang="ar-IQ" sz="2400" b="1" dirty="0" smtClean="0"/>
              <a:t>1997 :</a:t>
            </a:r>
          </a:p>
          <a:p>
            <a:pPr marL="0" indent="0" algn="just" rtl="1">
              <a:buNone/>
            </a:pPr>
            <a:r>
              <a:rPr lang="ar-IQ" sz="2400" b="1" dirty="0"/>
              <a:t> </a:t>
            </a:r>
            <a:r>
              <a:rPr lang="ar-IQ" sz="2400" b="1" dirty="0" smtClean="0"/>
              <a:t>  </a:t>
            </a:r>
            <a:r>
              <a:rPr lang="ar-IQ" sz="2400" dirty="0" smtClean="0"/>
              <a:t>  صدر هذا الميثاق عن حكومات الدول العربية في الخامس عشر من ايلول سنة 1997 ، واحتوى على ديباجة وثلاث واربعين مادة ، وقد اشارت الديباجة الى ان هذا الميثاق جاء ليؤكد مبادىء الامم المتحدة والاعلان العالمي لحقوق الانسان واحكام العهدين الدوليين للامم المتحدة بشأن الحقوق المدنية والسياسية والحقوق الاقتصادية والاجتماعية والثقافية واعلان القاهرة حول حقوق الانسان في الاسلام ، واهم ما ورد فيه يتلخص بالاتي : </a:t>
            </a:r>
          </a:p>
          <a:p>
            <a:pPr marL="0" indent="0" algn="just" rtl="1">
              <a:buNone/>
            </a:pPr>
            <a:endParaRPr lang="ar-IQ" sz="2400" b="1" dirty="0"/>
          </a:p>
          <a:p>
            <a:pPr marL="457200" indent="-457200" algn="just" rtl="1">
              <a:buAutoNum type="arabicPeriod"/>
            </a:pPr>
            <a:r>
              <a:rPr lang="ar-IQ" sz="2400" dirty="0" smtClean="0"/>
              <a:t>تأكيد حق تقرير المصير للشعوب وحقها في السيطرة على ثرواتها ومواردها الطبيعية وان تقرر بحرية نمط كيانها السياسي . </a:t>
            </a:r>
          </a:p>
          <a:p>
            <a:pPr marL="457200" indent="-457200" algn="just" rtl="1">
              <a:buAutoNum type="arabicPeriod"/>
            </a:pPr>
            <a:r>
              <a:rPr lang="ar-IQ" sz="2400" dirty="0" smtClean="0"/>
              <a:t>النص على نبذ العنصرية والصهيونية والاحتلال والسيطرة الاجنبية ، اذ انها تحد من الكرامة الانسانية وتشكل عائق امام ممارسة الحقوق الاساسية للشعوب . </a:t>
            </a:r>
          </a:p>
          <a:p>
            <a:pPr marL="457200" indent="-457200" algn="just" rtl="1">
              <a:buAutoNum type="arabicPeriod"/>
            </a:pPr>
            <a:r>
              <a:rPr lang="ar-IQ" sz="2400" dirty="0" smtClean="0"/>
              <a:t>اشار الميثاق الى الحقوق والحريات الاساسية في القسم الثاني منه . </a:t>
            </a:r>
          </a:p>
          <a:p>
            <a:pPr marL="457200" indent="-457200" algn="just" rtl="1">
              <a:buAutoNum type="arabicPeriod"/>
            </a:pPr>
            <a:r>
              <a:rPr lang="ar-IQ" sz="2400" dirty="0" smtClean="0"/>
              <a:t>نص على تعهد كل دولة طرف فيه بان تكفل لكل انسان موجود على اراضيها وخاضع لسلطتها حق التمتع بكافة الحقوق والحريات الواردة فيه بدون تمييز .</a:t>
            </a:r>
          </a:p>
          <a:p>
            <a:pPr marL="0" indent="0" algn="just" rtl="1">
              <a:buNone/>
            </a:pPr>
            <a:endParaRPr lang="ar-IQ" sz="2400" b="1" dirty="0" smtClean="0"/>
          </a:p>
        </p:txBody>
      </p:sp>
    </p:spTree>
    <p:extLst>
      <p:ext uri="{BB962C8B-B14F-4D97-AF65-F5344CB8AC3E}">
        <p14:creationId xmlns:p14="http://schemas.microsoft.com/office/powerpoint/2010/main" val="103061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709" y="415636"/>
            <a:ext cx="10564091" cy="5761327"/>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IQ" sz="2400" dirty="0" smtClean="0"/>
              <a:t> </a:t>
            </a:r>
          </a:p>
          <a:p>
            <a:pPr marL="0" indent="0" algn="just" rtl="1">
              <a:buNone/>
            </a:pPr>
            <a:r>
              <a:rPr lang="ar-IQ" sz="2400" b="1" dirty="0" smtClean="0"/>
              <a:t>5. </a:t>
            </a:r>
            <a:r>
              <a:rPr lang="ar-IQ" sz="2400" dirty="0" smtClean="0"/>
              <a:t>اشار الميثاق الى ان الشعب مصدر السلطات والاهلية السياسية حق لكل مواطن رشيد يمارسه طبقا للقانون . </a:t>
            </a:r>
          </a:p>
          <a:p>
            <a:pPr marL="0" indent="0" algn="just" rtl="1">
              <a:buNone/>
            </a:pPr>
            <a:endParaRPr lang="ar-IQ" sz="2400" dirty="0"/>
          </a:p>
          <a:p>
            <a:pPr marL="0" indent="0" algn="just" rtl="1">
              <a:buNone/>
            </a:pPr>
            <a:r>
              <a:rPr lang="ar-IQ" sz="2400" dirty="0" smtClean="0"/>
              <a:t>6. نص على ايجاد لجنة خبراء حقوق الانسان واوضح كيفية اختيار اعضائها في القسم الثالث منه ، الا انه لم يبين اختصاصاتها ولم ينص على انشاء محكمة لحقوق الانسان ، الا انه اشار الى تلقي تلك اللجنة تقارير دورية من الدول الاطراف وتقوم برفع تقريرا مشفوعا باراء الدول وملاحظاتها الى اللجنة الدائمة لحقوق الانسان في الجامعة العربية . </a:t>
            </a:r>
            <a:endParaRPr lang="ar-IQ" sz="2400" dirty="0"/>
          </a:p>
        </p:txBody>
      </p:sp>
    </p:spTree>
    <p:extLst>
      <p:ext uri="{BB962C8B-B14F-4D97-AF65-F5344CB8AC3E}">
        <p14:creationId xmlns:p14="http://schemas.microsoft.com/office/powerpoint/2010/main" val="130470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3"/>
          </a:lnRef>
          <a:fillRef idx="2">
            <a:schemeClr val="accent3"/>
          </a:fillRef>
          <a:effectRef idx="1">
            <a:schemeClr val="accent3"/>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721217"/>
            <a:ext cx="10555310" cy="5455746"/>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2235582" y="2148324"/>
            <a:ext cx="7681126"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الرابعة</a:t>
            </a:r>
          </a:p>
          <a:p>
            <a:pPr algn="ctr" rtl="1"/>
            <a:r>
              <a:rPr lang="ar-IQ" sz="2800" b="1" dirty="0" smtClean="0"/>
              <a:t>(حقوق الانسان في الاتفاقيات الاقليمية)</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smtClean="0"/>
          </a:p>
          <a:p>
            <a:pPr marL="0" indent="0" algn="just" rtl="1">
              <a:buNone/>
            </a:pPr>
            <a:r>
              <a:rPr lang="ar-IQ" sz="2400" dirty="0" smtClean="0"/>
              <a:t>   وهي اربعة  اتفاقيات اساسية ، سنوضحها كالاتي : </a:t>
            </a:r>
            <a:endParaRPr lang="en-US" dirty="0"/>
          </a:p>
        </p:txBody>
      </p:sp>
      <p:sp>
        <p:nvSpPr>
          <p:cNvPr id="5" name="Oval 4"/>
          <p:cNvSpPr/>
          <p:nvPr/>
        </p:nvSpPr>
        <p:spPr>
          <a:xfrm>
            <a:off x="3262745" y="448468"/>
            <a:ext cx="5666509" cy="115887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3600" b="1" dirty="0" smtClean="0"/>
              <a:t>مقدمة </a:t>
            </a:r>
            <a:endParaRPr lang="en-US" sz="3600" b="1" dirty="0"/>
          </a:p>
        </p:txBody>
      </p:sp>
    </p:spTree>
    <p:extLst>
      <p:ext uri="{BB962C8B-B14F-4D97-AF65-F5344CB8AC3E}">
        <p14:creationId xmlns:p14="http://schemas.microsoft.com/office/powerpoint/2010/main" val="219646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(أولاً: الاتفاقية الاوربية لحقوق الانسان لسنة 1950)</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152400"/>
            <a:ext cx="11873345" cy="6456218"/>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rtl="1">
              <a:buNone/>
            </a:pPr>
            <a:endParaRPr lang="ar-IQ" sz="2400" b="1" dirty="0" smtClean="0"/>
          </a:p>
          <a:p>
            <a:pPr marL="0" indent="0" algn="just" rtl="1">
              <a:buNone/>
            </a:pPr>
            <a:r>
              <a:rPr lang="ar-IQ" sz="2400" b="1" dirty="0" smtClean="0"/>
              <a:t>أولاً: الاتفاقية الاوربية لحقوق الانسان لسنة 1950:</a:t>
            </a:r>
          </a:p>
          <a:p>
            <a:pPr marL="0" indent="0" algn="just" rtl="1">
              <a:buNone/>
            </a:pPr>
            <a:r>
              <a:rPr lang="ar-IQ" sz="2400" dirty="0"/>
              <a:t> </a:t>
            </a:r>
            <a:r>
              <a:rPr lang="ar-IQ" sz="2400" dirty="0" smtClean="0"/>
              <a:t>    تعد الاتفاقية الاوربية من اهم الوثائق التي صدرت بخصوص حقوق الانسان ، اذ تم التوقيع عليها في تشرين الثاني 1950 واصبحت نافذة المفعول في الثالث من </a:t>
            </a:r>
            <a:r>
              <a:rPr lang="ar-IQ" sz="2400" dirty="0" smtClean="0"/>
              <a:t>كانون </a:t>
            </a:r>
            <a:r>
              <a:rPr lang="ar-IQ" sz="2400" dirty="0" smtClean="0"/>
              <a:t>الاول سنة 1953 بعد اقرارها من الدول الاعضاء في المجلس الاوربي ، وتتألف هذه الاتفاقية من ديباجة وست وستين مادة ، ويمكن ايجاز اهم ما ورد فيها : </a:t>
            </a:r>
          </a:p>
          <a:p>
            <a:pPr marL="0" indent="0" algn="just" rtl="1">
              <a:buNone/>
            </a:pPr>
            <a:endParaRPr lang="ar-IQ" sz="2400" dirty="0" smtClean="0"/>
          </a:p>
          <a:p>
            <a:pPr marL="457200" indent="-457200" algn="just" rtl="1">
              <a:buAutoNum type="arabicPeriod"/>
            </a:pPr>
            <a:r>
              <a:rPr lang="ar-IQ" sz="2400" dirty="0" smtClean="0"/>
              <a:t>نصت على جملة من الحقوق المدنية والسياسية لاسيما الحقوق والحريات التقليدية في القسم الاول منها . </a:t>
            </a:r>
          </a:p>
          <a:p>
            <a:pPr marL="457200" indent="-457200" algn="just" rtl="1">
              <a:buAutoNum type="arabicPeriod"/>
            </a:pPr>
            <a:r>
              <a:rPr lang="ar-IQ" sz="2400" dirty="0" smtClean="0"/>
              <a:t>نصت الاتفاقية على انشاء اجهزة تنفيذية اقليمية فعالة لحماية حقوق الانسان تتمثل باللجنة الاوربية لحقوق الانسان ، والمحكمة الاوربية لحقوق الانسان ، وتضمنت آلية تشكيل هذه الاجهزة واختصاصاتها . </a:t>
            </a:r>
          </a:p>
          <a:p>
            <a:pPr marL="457200" indent="-457200" algn="just" rtl="1">
              <a:buAutoNum type="arabicPeriod"/>
            </a:pPr>
            <a:r>
              <a:rPr lang="ar-IQ" sz="2400" dirty="0" smtClean="0"/>
              <a:t>الزمت المعاهدة الاطراف المتعاقدة – بناء على طلب السكرتير العام لمجلس اوربا – ان تقدم بيانا يتضمن الطريقة التي يتبناها القانون الداخلي من اجل التنفيذ الفعال لاحكام المعاهدة . </a:t>
            </a:r>
          </a:p>
          <a:p>
            <a:pPr marL="457200" indent="-457200" algn="just" rtl="1">
              <a:buAutoNum type="arabicPeriod"/>
            </a:pPr>
            <a:r>
              <a:rPr lang="ar-IQ" sz="2400" dirty="0" smtClean="0"/>
              <a:t>ان الاتفاقية الاوربية تعد نوعا من انواع التعاقد وهذا مانصت عليه في المادة الاولى منها ، ويترتب على ذلك التزام قانوني بحق الدول الاعضاء ، اذ يجب ان تجري تعديلات في قوانينها الداخلية لضمان عدم تعارض تلك القوانين مع احكام الاتفاقية . </a:t>
            </a:r>
          </a:p>
          <a:p>
            <a:pPr marL="457200" indent="-457200" algn="just" rtl="1">
              <a:buAutoNum type="arabicPeriod"/>
            </a:pPr>
            <a:r>
              <a:rPr lang="ar-IQ" sz="2400" dirty="0" smtClean="0"/>
              <a:t>ان الاحكام التي تصدر عن المحكمة الاوربية هي احكام نهائية وملزمة لكل الاطراف .</a:t>
            </a:r>
          </a:p>
          <a:p>
            <a:pPr marL="457200" indent="-457200" algn="just" rtl="1">
              <a:buAutoNum type="arabicPeriod"/>
            </a:pPr>
            <a:r>
              <a:rPr lang="ar-IQ" sz="2400" dirty="0" smtClean="0"/>
              <a:t>لا يجوز تفسير هذه المعاهدة لا ستنتاج مبدأ او انتقاص اي من حقوق الانسان والحريات الاساسية التي تحميه القوانين الداخلية ، لاي من الاطراف المتعاقدة . </a:t>
            </a:r>
          </a:p>
          <a:p>
            <a:pPr marL="0" indent="0" algn="just" rtl="1">
              <a:buNone/>
            </a:pPr>
            <a:endParaRPr lang="ar-IQ" sz="2400" b="1" dirty="0"/>
          </a:p>
        </p:txBody>
      </p:sp>
    </p:spTree>
    <p:extLst>
      <p:ext uri="{BB962C8B-B14F-4D97-AF65-F5344CB8AC3E}">
        <p14:creationId xmlns:p14="http://schemas.microsoft.com/office/powerpoint/2010/main" val="3089160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7" y="540327"/>
            <a:ext cx="11513127"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1260765" y="2326481"/>
            <a:ext cx="9615054"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 ثانياً: الاتفاقية الامريكية لحقوق الانسان لسنة 1969 )</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318655"/>
            <a:ext cx="11055927" cy="6165272"/>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just" rtl="1">
              <a:buNone/>
            </a:pPr>
            <a:endParaRPr lang="ar-IQ" sz="2400" b="1" dirty="0"/>
          </a:p>
          <a:p>
            <a:pPr marL="0" indent="0" algn="just" rtl="1">
              <a:buNone/>
            </a:pPr>
            <a:r>
              <a:rPr lang="ar-IQ" sz="2400" b="1" dirty="0"/>
              <a:t>ثانياً: الاتفاقية الامريكية لحقوق الانسان لسنة </a:t>
            </a:r>
            <a:r>
              <a:rPr lang="ar-IQ" sz="2400" b="1" dirty="0" smtClean="0"/>
              <a:t>1969 :</a:t>
            </a:r>
          </a:p>
          <a:p>
            <a:pPr marL="0" indent="0" algn="just" rtl="1">
              <a:buNone/>
            </a:pPr>
            <a:r>
              <a:rPr lang="ar-IQ" sz="2400" b="1" dirty="0" smtClean="0"/>
              <a:t>      </a:t>
            </a:r>
            <a:r>
              <a:rPr lang="ar-IQ" sz="2400" dirty="0" smtClean="0"/>
              <a:t>صدرت هذه الاتفاقية في 22/11/1969 واصبحت نافذة في 18/7/1978</a:t>
            </a:r>
            <a:r>
              <a:rPr lang="ar-IQ" sz="2400" b="1" dirty="0" smtClean="0"/>
              <a:t> </a:t>
            </a:r>
            <a:r>
              <a:rPr lang="ar-IQ" sz="2400" dirty="0" smtClean="0"/>
              <a:t>وذلك في اطار منظمة الدولة الامريكية ، وتأثرت هذه الاتفاقية الى حدا كبير بالاتفاقية الاوربية لحقوق الانسان ، وتتألف من ديباجة وثمانين مادة ، ويمكن اجمال ما ورد فيها بالاتي : </a:t>
            </a:r>
          </a:p>
          <a:p>
            <a:pPr marL="0" indent="0" algn="just" rtl="1">
              <a:buNone/>
            </a:pPr>
            <a:endParaRPr lang="ar-IQ" sz="2400" dirty="0"/>
          </a:p>
          <a:p>
            <a:pPr marL="457200" indent="-457200" algn="just" rtl="1">
              <a:buAutoNum type="arabicPeriod"/>
            </a:pPr>
            <a:r>
              <a:rPr lang="ar-IQ" sz="2400" dirty="0" smtClean="0"/>
              <a:t>تضمنت الاتفاقية صورا عدة لحقوق الانسان وحرياته الاساسية ، اذ تناول الفصل الثاني الحقوق المدنية والسياسية ، والفصل الثالث الحقوق الاقتصادية والاجتماعية والثقافية . </a:t>
            </a:r>
          </a:p>
          <a:p>
            <a:pPr marL="457200" indent="-457200" algn="just" rtl="1">
              <a:buAutoNum type="arabicPeriod"/>
            </a:pPr>
            <a:r>
              <a:rPr lang="ar-IQ" sz="2400" dirty="0" smtClean="0"/>
              <a:t>تعهد الدول الاطراف في الاتفاقية بان تحترم الحقوق والحريات الاساسية وتضمن ممارستها من اصحابها دون اي تمييز . </a:t>
            </a:r>
          </a:p>
          <a:p>
            <a:pPr marL="457200" indent="-457200" algn="just" rtl="1">
              <a:buAutoNum type="arabicPeriod"/>
            </a:pPr>
            <a:r>
              <a:rPr lang="ar-IQ" sz="2400" dirty="0" smtClean="0"/>
              <a:t>تتخذ الدول الاعضاء الاجراءات اللازمة لكفالة عدم تعارض نصوص القانون الداخلي مع احكام الاتفاقية بغية ضمان تطبيق تلك الحقوق والحريات . </a:t>
            </a:r>
          </a:p>
          <a:p>
            <a:pPr marL="457200" indent="-457200" algn="just" rtl="1">
              <a:buAutoNum type="arabicPeriod"/>
            </a:pPr>
            <a:r>
              <a:rPr lang="ar-IQ" sz="2400" dirty="0" smtClean="0"/>
              <a:t>لا يجوز تفسير اي نص من نصوص هذه الاتفاقية بما يضر بحقوق وحريات المواطن في اي دولة من دول الاتفاقية . </a:t>
            </a:r>
          </a:p>
          <a:p>
            <a:pPr marL="457200" indent="-457200" algn="just" rtl="1">
              <a:buAutoNum type="arabicPeriod"/>
            </a:pPr>
            <a:r>
              <a:rPr lang="ar-IQ" sz="2400" dirty="0" smtClean="0"/>
              <a:t>تأكيد على العلاقة بين الحقوق والواجبات اذ تقع على كل شخص مسؤوليات اتجاه اسرته ومجتمعه والبشرية جمعاء ، وان حقوق كل شخص في مجتمع ديمقراطي هي مقيدة بحقوق الاخرين ، وبالامن الجماعي وبالمتطلبات العادلة للخير العام . </a:t>
            </a:r>
          </a:p>
          <a:p>
            <a:pPr marL="457200" indent="-457200" algn="just" rtl="1">
              <a:buAutoNum type="arabicPeriod"/>
            </a:pPr>
            <a:endParaRPr lang="ar-IQ" sz="2400" dirty="0" smtClean="0"/>
          </a:p>
        </p:txBody>
      </p:sp>
    </p:spTree>
    <p:extLst>
      <p:ext uri="{BB962C8B-B14F-4D97-AF65-F5344CB8AC3E}">
        <p14:creationId xmlns:p14="http://schemas.microsoft.com/office/powerpoint/2010/main" val="275244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182" y="429491"/>
            <a:ext cx="10799618" cy="5747472"/>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b="1" dirty="0" smtClean="0"/>
              <a:t>6.</a:t>
            </a:r>
            <a:r>
              <a:rPr lang="ar-IQ" sz="2400" dirty="0" smtClean="0"/>
              <a:t>نصت الاتفاقية على وسائل حماية الحقوق والحريات وتتمثل باللجنة الامريكية لحقوق الانسان والمحكمة </a:t>
            </a:r>
            <a:r>
              <a:rPr lang="ar-IQ" sz="2400" dirty="0"/>
              <a:t>الامريكية لحقوق الانسان </a:t>
            </a:r>
            <a:r>
              <a:rPr lang="ar-IQ" sz="2400" dirty="0" smtClean="0"/>
              <a:t>.</a:t>
            </a:r>
          </a:p>
          <a:p>
            <a:pPr marL="0" indent="0" algn="just" rtl="1">
              <a:buNone/>
            </a:pPr>
            <a:endParaRPr lang="ar-IQ" sz="2400" dirty="0" smtClean="0"/>
          </a:p>
          <a:p>
            <a:pPr marL="0" indent="0" algn="just" rtl="1">
              <a:buNone/>
            </a:pPr>
            <a:r>
              <a:rPr lang="ar-IQ" sz="2400" b="1" dirty="0" smtClean="0"/>
              <a:t>7.</a:t>
            </a:r>
            <a:r>
              <a:rPr lang="ar-IQ" sz="2400" dirty="0" smtClean="0"/>
              <a:t>ان احكام المحكمة نهائية وغير قابلة للاستئناف ، وفي حال الخلاف على معنى الحكم او نطاقه تفسره المحكمة بناء على طلب اي من الفرقاء ، وهي ملزمة لاي دولة من دول الاتفاقية اذا كانت طرفا في نزاع معروض على المحكمة . </a:t>
            </a:r>
            <a:endParaRPr lang="ar-IQ" sz="2400" b="1" dirty="0" smtClean="0"/>
          </a:p>
          <a:p>
            <a:pPr marL="0" indent="0" algn="just" rtl="1">
              <a:buNone/>
            </a:pPr>
            <a:endParaRPr lang="en-US" sz="2400" b="1" dirty="0"/>
          </a:p>
        </p:txBody>
      </p:sp>
    </p:spTree>
    <p:extLst>
      <p:ext uri="{BB962C8B-B14F-4D97-AF65-F5344CB8AC3E}">
        <p14:creationId xmlns:p14="http://schemas.microsoft.com/office/powerpoint/2010/main" val="396637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1" y="554182"/>
            <a:ext cx="11589327" cy="565049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Oval 3"/>
          <p:cNvSpPr/>
          <p:nvPr/>
        </p:nvSpPr>
        <p:spPr>
          <a:xfrm>
            <a:off x="613062" y="2409609"/>
            <a:ext cx="10709564" cy="193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smtClean="0">
                <a:solidFill>
                  <a:schemeClr val="tx1"/>
                </a:solidFill>
              </a:rPr>
              <a:t>(ثالثاً : الميثاق الافريقي لحقوق الانسان والشعوب لسنة 1981)</a:t>
            </a:r>
            <a:endParaRPr lang="en-US" sz="2800" b="1" dirty="0">
              <a:solidFill>
                <a:schemeClr val="tx1"/>
              </a:solidFill>
            </a:endParaRPr>
          </a:p>
        </p:txBody>
      </p:sp>
    </p:spTree>
    <p:extLst>
      <p:ext uri="{BB962C8B-B14F-4D97-AF65-F5344CB8AC3E}">
        <p14:creationId xmlns:p14="http://schemas.microsoft.com/office/powerpoint/2010/main" val="1487661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2423</TotalTime>
  <Words>995</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330</cp:revision>
  <dcterms:created xsi:type="dcterms:W3CDTF">2020-12-07T19:51:10Z</dcterms:created>
  <dcterms:modified xsi:type="dcterms:W3CDTF">2022-05-24T11:35:41Z</dcterms:modified>
</cp:coreProperties>
</file>