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83" r:id="rId4"/>
    <p:sldId id="279" r:id="rId5"/>
    <p:sldId id="286" r:id="rId6"/>
    <p:sldId id="288" r:id="rId7"/>
    <p:sldId id="275" r:id="rId8"/>
    <p:sldId id="287" r:id="rId9"/>
    <p:sldId id="289" r:id="rId10"/>
    <p:sldId id="300" r:id="rId11"/>
    <p:sldId id="301" r:id="rId12"/>
    <p:sldId id="276" r:id="rId13"/>
    <p:sldId id="298" r:id="rId14"/>
    <p:sldId id="299" r:id="rId15"/>
    <p:sldId id="265" r:id="rId16"/>
    <p:sldId id="296" r:id="rId17"/>
    <p:sldId id="297" r:id="rId18"/>
    <p:sldId id="290" r:id="rId19"/>
    <p:sldId id="291" r:id="rId20"/>
    <p:sldId id="292" r:id="rId21"/>
    <p:sldId id="302" r:id="rId22"/>
    <p:sldId id="293" r:id="rId23"/>
    <p:sldId id="294" r:id="rId24"/>
    <p:sldId id="295" r:id="rId25"/>
    <p:sldId id="303" r:id="rId26"/>
    <p:sldId id="26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697C6-1B68-4F8D-AB98-A2BE78E57120}" type="datetimeFigureOut">
              <a:rPr lang="en-US" smtClean="0"/>
              <a:t>3/22/2023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8535-475D-4C22-967E-A251D1E86E46}" type="slidenum">
              <a:rPr lang="en-US" smtClean="0"/>
              <a:t>‹#›</a:t>
            </a:fld>
            <a:endParaRPr lang="en-US" dirty="0"/>
          </a:p>
        </p:txBody>
      </p:sp>
    </p:spTree>
    <p:extLst>
      <p:ext uri="{BB962C8B-B14F-4D97-AF65-F5344CB8AC3E}">
        <p14:creationId xmlns:p14="http://schemas.microsoft.com/office/powerpoint/2010/main" val="37879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464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734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19427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21204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44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973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6081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417383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6579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55173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789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2B371-D45A-41E4-8268-25FF54B59BC1}" type="datetimeFigureOut">
              <a:rPr lang="en-US" smtClean="0"/>
              <a:t>3/22/2023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95E9-5B0E-4D30-BBFE-243DB2E845A6}" type="slidenum">
              <a:rPr lang="en-US" smtClean="0"/>
              <a:t>‹#›</a:t>
            </a:fld>
            <a:endParaRPr lang="en-US" dirty="0"/>
          </a:p>
        </p:txBody>
      </p:sp>
    </p:spTree>
    <p:extLst>
      <p:ext uri="{BB962C8B-B14F-4D97-AF65-F5344CB8AC3E}">
        <p14:creationId xmlns:p14="http://schemas.microsoft.com/office/powerpoint/2010/main" val="83122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2433" y="695459"/>
            <a:ext cx="9496023" cy="5373710"/>
          </a:xfrm>
        </p:spPr>
        <p:style>
          <a:lnRef idx="1">
            <a:schemeClr val="accent6"/>
          </a:lnRef>
          <a:fillRef idx="2">
            <a:schemeClr val="accent6"/>
          </a:fillRef>
          <a:effectRef idx="1">
            <a:schemeClr val="accent6"/>
          </a:effectRef>
          <a:fontRef idx="minor">
            <a:schemeClr val="dk1"/>
          </a:fontRef>
        </p:style>
        <p:txBody>
          <a:bodyPr/>
          <a:lstStyle/>
          <a:p>
            <a:endParaRPr lang="ar-IQ" b="1" dirty="0"/>
          </a:p>
          <a:p>
            <a:endParaRPr lang="ar-IQ" b="1" dirty="0" smtClean="0"/>
          </a:p>
          <a:p>
            <a:endParaRPr lang="ar-IQ" b="1" dirty="0"/>
          </a:p>
          <a:p>
            <a:endParaRPr lang="ar-IQ" b="1" dirty="0" smtClean="0"/>
          </a:p>
          <a:p>
            <a:endParaRPr lang="ar-IQ" b="1" dirty="0"/>
          </a:p>
          <a:p>
            <a:endParaRPr lang="ar-IQ" b="1" dirty="0" smtClean="0"/>
          </a:p>
          <a:p>
            <a:endParaRPr lang="ar-IQ" b="1" dirty="0" smtClean="0"/>
          </a:p>
        </p:txBody>
      </p:sp>
      <p:sp>
        <p:nvSpPr>
          <p:cNvPr id="4" name="Rounded Rectangle 3"/>
          <p:cNvSpPr/>
          <p:nvPr/>
        </p:nvSpPr>
        <p:spPr>
          <a:xfrm>
            <a:off x="1971735" y="1811896"/>
            <a:ext cx="8437417" cy="31408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800" b="1" dirty="0" smtClean="0"/>
              <a:t>المحاضرة الخامسة –  الفصل الدراسي الثاني - لمادة حقوق الانسان </a:t>
            </a:r>
          </a:p>
          <a:p>
            <a:pPr algn="ctr" rtl="1"/>
            <a:r>
              <a:rPr lang="ar-IQ" sz="2800" b="1" smtClean="0"/>
              <a:t>المرحلة </a:t>
            </a:r>
            <a:r>
              <a:rPr lang="ar-IQ" sz="2800" b="1" smtClean="0"/>
              <a:t>الاولى </a:t>
            </a:r>
            <a:r>
              <a:rPr lang="ar-IQ" sz="2800" b="1" dirty="0" smtClean="0"/>
              <a:t>– الدراسات الصباحية والمسائية </a:t>
            </a:r>
          </a:p>
          <a:p>
            <a:pPr algn="ctr" rtl="1"/>
            <a:endParaRPr lang="ar-IQ" sz="2800" b="1" dirty="0"/>
          </a:p>
          <a:p>
            <a:pPr algn="ctr" rtl="1"/>
            <a:r>
              <a:rPr lang="ar-IQ" sz="2800" b="1" dirty="0" smtClean="0"/>
              <a:t>  أ.م.د. ايمان الصافي  </a:t>
            </a:r>
          </a:p>
        </p:txBody>
      </p:sp>
    </p:spTree>
    <p:extLst>
      <p:ext uri="{BB962C8B-B14F-4D97-AF65-F5344CB8AC3E}">
        <p14:creationId xmlns:p14="http://schemas.microsoft.com/office/powerpoint/2010/main" val="2617824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5855" y="415636"/>
            <a:ext cx="10577945" cy="5761327"/>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هذا </a:t>
            </a:r>
            <a:r>
              <a:rPr lang="ar-IQ" sz="2400" dirty="0"/>
              <a:t>ومن الجدير بالذكر ان عقوبة الاعدام وان كانت تشكل انتهاك لحق الانسان في الحياة ، اذ يترتب عليها انتهاء حياة الانسان ، تلك الحياة التي وهبها الله للانسان فكيف لانسان اخر ينهيها تحت وطائة او حجة عقوبة الاعدام ، المعروف ان عقوبة الاعدام لا تقرر اعتباطا بل بعد الادانة بجرم يوجب ايقاعها ، وحتى في هذه الحالة القرار الصادر بهذه العقوبة يخضع للاعتراض عليه استئنافا وتمييزا ، كما ان احكام الاعدام لاتنفذ الا بعد مصادقة رئيس الجمهورية عليها ، الى جانب ان قانون العقوبات العراقي رقم (111) لسنة 1969 المعدل ( النافذ) نص في المادة (79) على استثناءات بشأن تطبيق عقوبة الاعدام وهي : حالة الحدث الذي هو لم يتم الثامنة عشر من العمر وكذلك من اتم الثامنة عشر ولكن لم يتم العشرين من العمر </a:t>
            </a:r>
            <a:r>
              <a:rPr lang="ar-IQ" sz="2400" dirty="0" smtClean="0"/>
              <a:t>( اي كل من هو دون العشرين من العمر يخضع ويشمل بهذا الاستثناء) وهو تبدل عقوبة الاعدام بالسجن المؤبد ، كذلك استثناء اخر مقرر للمرأة الحامل التي ترتكب فعل يوجب عقوبة الاعدام فلا تنفذ هذه العقوبة عليها الا بعد مضي اربعة اشهر على  تاريخ وضعها . </a:t>
            </a:r>
          </a:p>
          <a:p>
            <a:pPr marL="0" indent="0" algn="just" rtl="1">
              <a:buNone/>
            </a:pPr>
            <a:r>
              <a:rPr lang="ar-IQ" sz="2400" dirty="0"/>
              <a:t> </a:t>
            </a:r>
            <a:r>
              <a:rPr lang="ar-IQ" sz="2400" dirty="0" smtClean="0"/>
              <a:t>  ومع القول بان الدستور والقانون يحمي حق الانسان في الحياة ، ولا يجوز ازهاق روح اي انسان الا بموجب حكم قضائي بات ، الا ان مراجعة تاريخ العراق الحديث منذ تأسيس الدولة العراقية سنة 1921 ومن ثم صدور الدستور الملكي المسمى بالقانون الاساسي لسنة 1925وحتى الوقت الحاضر تبين بوضوح وجود انتهاكات خطيرة لهذا الحق لا سيما خلال مرحلة الاضطرابات وعدم الاستقرار ، اذ يمارس القتل الجماعي ضد الناس سواء بأمر من السلطات العليا او باجتهاد من السلطات الامنية او المتعاونين معها ، وهذا ما حصل  </a:t>
            </a:r>
            <a:endParaRPr lang="en-US" sz="2400" dirty="0"/>
          </a:p>
        </p:txBody>
      </p:sp>
    </p:spTree>
    <p:extLst>
      <p:ext uri="{BB962C8B-B14F-4D97-AF65-F5344CB8AC3E}">
        <p14:creationId xmlns:p14="http://schemas.microsoft.com/office/powerpoint/2010/main" val="2998074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27" y="387927"/>
            <a:ext cx="10661073" cy="5789036"/>
          </a:xfrm>
        </p:spPr>
        <p:style>
          <a:lnRef idx="1">
            <a:schemeClr val="accent2"/>
          </a:lnRef>
          <a:fillRef idx="2">
            <a:schemeClr val="accent2"/>
          </a:fillRef>
          <a:effectRef idx="1">
            <a:schemeClr val="accent2"/>
          </a:effectRef>
          <a:fontRef idx="minor">
            <a:schemeClr val="dk1"/>
          </a:fontRef>
        </p:style>
        <p:txBody>
          <a:bodyPr/>
          <a:lstStyle/>
          <a:p>
            <a:pPr marL="0" indent="0" algn="just" rtl="1">
              <a:buNone/>
            </a:pPr>
            <a:endParaRPr lang="ar-IQ" dirty="0" smtClean="0"/>
          </a:p>
          <a:p>
            <a:pPr marL="0" indent="0" algn="just" rtl="1">
              <a:buNone/>
            </a:pPr>
            <a:r>
              <a:rPr lang="ar-IQ" dirty="0"/>
              <a:t> </a:t>
            </a:r>
            <a:r>
              <a:rPr lang="ar-IQ" dirty="0" smtClean="0"/>
              <a:t>  </a:t>
            </a:r>
            <a:r>
              <a:rPr lang="ar-IQ" sz="2400" dirty="0" smtClean="0"/>
              <a:t>ومنها ما حصل في الموصول وكركوك سنة 1959 ، وفي منطقة كردستان العراق خلال ما سمي بعمليات الانفال ، وقصف مدينة حلبجة باسلحة محرمة سنة 1988 ،  وفي مناطق العراق كافة بعد انسحاب القوات العراقية من الكويت لسنة 1991 ، وقيام انتفاضة شعبية ضد النظام السابق ، وكانت المقابر الجماعية خير شاهد على جرائم ذلك النظام ، ثم في عام 2004 عند محاصرة مدينة الفلوجة من قوات الاحتلال الامريكي ، الى جانب قيام قوات التحالف والشركات الامنية بالكثير من الانتهاكات لحق الانسان في الحياة ، الا ان هذه الانتهاكات تعود ليس لخلل اونقص في التنظيم الدستوري او القانوني العراقي وانما للظروف والاوضاع الراهنة التي مر بها العراق سياسيا واقتصاديا واجتماعيا مما خلفت مثل هذا الانتهاكات على الحقوق والحريات بما فيها حق الانسان في الحياة . </a:t>
            </a:r>
            <a:endParaRPr lang="en-US" sz="2400" dirty="0"/>
          </a:p>
        </p:txBody>
      </p:sp>
    </p:spTree>
    <p:extLst>
      <p:ext uri="{BB962C8B-B14F-4D97-AF65-F5344CB8AC3E}">
        <p14:creationId xmlns:p14="http://schemas.microsoft.com/office/powerpoint/2010/main" val="766295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1" y="554182"/>
            <a:ext cx="11589327" cy="5650490"/>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dirty="0"/>
              <a:t> </a:t>
            </a:r>
            <a:r>
              <a:rPr lang="en-US" dirty="0" smtClean="0"/>
              <a:t>  </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p:txBody>
      </p:sp>
      <p:sp>
        <p:nvSpPr>
          <p:cNvPr id="4" name="Oval 3"/>
          <p:cNvSpPr/>
          <p:nvPr/>
        </p:nvSpPr>
        <p:spPr>
          <a:xfrm>
            <a:off x="2615043" y="2132518"/>
            <a:ext cx="6705601" cy="193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800" b="1">
                <a:solidFill>
                  <a:schemeClr val="tx1"/>
                </a:solidFill>
              </a:rPr>
              <a:t>ثانياً : الحق في الكرامة الانسانية</a:t>
            </a:r>
            <a:endParaRPr lang="en-US" sz="2800" b="1" dirty="0">
              <a:solidFill>
                <a:schemeClr val="tx1"/>
              </a:solidFill>
            </a:endParaRPr>
          </a:p>
        </p:txBody>
      </p:sp>
    </p:spTree>
    <p:extLst>
      <p:ext uri="{BB962C8B-B14F-4D97-AF65-F5344CB8AC3E}">
        <p14:creationId xmlns:p14="http://schemas.microsoft.com/office/powerpoint/2010/main" val="1487661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sz="2400" dirty="0" smtClean="0"/>
              <a:t>م</a:t>
            </a:r>
            <a:r>
              <a:rPr lang="ar-IQ" sz="2400" dirty="0" smtClean="0">
                <a:solidFill>
                  <a:schemeClr val="tx1"/>
                </a:solidFill>
              </a:rPr>
              <a:t>مفهومه</a:t>
            </a:r>
            <a:endParaRPr lang="en-US" sz="24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اذا كان الحق في الحياة حق طبيعي وملازم للانسان ، فان هذا الحق لا معنى له اذا كان الانسان يعيش حالة قهر وظلم واهدار لكرام</a:t>
            </a:r>
            <a:r>
              <a:rPr lang="ar-IQ" sz="2400" dirty="0"/>
              <a:t>ت</a:t>
            </a:r>
            <a:r>
              <a:rPr lang="ar-IQ" sz="2400" dirty="0" smtClean="0"/>
              <a:t>ه الانسانية ، اذ كيف تستقيم الحياة مع الاغلال والقيود ، وتقييد الحرية ، فلا قيمة لحياة لا تحظى بالحماية اللازمة لجسد الانسان ونفسيته ، ومنع من يباشرون السلطة من اساءة استخدامها من خلال اعمال التعذيب البدني والنفسي او فرض عقوبات قاسية ولا انسانية ومهينة لكرامة البشر ، وكذلك منع القبض او الحرمان العشوائي من الحرية . </a:t>
            </a:r>
            <a:endParaRPr lang="en-US" sz="2400" dirty="0"/>
          </a:p>
        </p:txBody>
      </p:sp>
      <p:sp>
        <p:nvSpPr>
          <p:cNvPr id="4" name="Oval 3"/>
          <p:cNvSpPr/>
          <p:nvPr/>
        </p:nvSpPr>
        <p:spPr>
          <a:xfrm>
            <a:off x="3654136" y="444426"/>
            <a:ext cx="4883727" cy="1166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smtClean="0">
                <a:solidFill>
                  <a:schemeClr val="tx1"/>
                </a:solidFill>
              </a:rPr>
              <a:t>مفهومه</a:t>
            </a:r>
            <a:endParaRPr lang="en-US" sz="2400" b="1" dirty="0">
              <a:solidFill>
                <a:schemeClr val="tx1"/>
              </a:solidFill>
            </a:endParaRPr>
          </a:p>
        </p:txBody>
      </p:sp>
    </p:spTree>
    <p:extLst>
      <p:ext uri="{BB962C8B-B14F-4D97-AF65-F5344CB8AC3E}">
        <p14:creationId xmlns:p14="http://schemas.microsoft.com/office/powerpoint/2010/main" val="4040909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just" rtl="1">
              <a:buNone/>
            </a:pPr>
            <a:endParaRPr lang="ar-IQ" dirty="0" smtClean="0"/>
          </a:p>
          <a:p>
            <a:pPr marL="0" indent="0" algn="just" rtl="1">
              <a:buNone/>
            </a:pPr>
            <a:r>
              <a:rPr lang="ar-IQ" dirty="0"/>
              <a:t> </a:t>
            </a:r>
            <a:r>
              <a:rPr lang="ar-IQ" dirty="0" smtClean="0"/>
              <a:t>  </a:t>
            </a:r>
            <a:r>
              <a:rPr lang="ar-IQ" sz="2400" dirty="0" smtClean="0"/>
              <a:t>نظم دستور جمهورية العراق الحق في الكرامة الانسانية ، فنص في المادة (15) منه على ان (( لكل فرد الحق في الحياة والامن والحرية ، ولا يجوز الحرمان من هذه الحقوق او تقييدها الا وفقا للقانون ، وبناء على قرار صادر من جهة قضائية مختصة )) ، ونصت المادة (19) منه على ان (( حظر الحجز وعدم جواز الحبس او التوقيف في غير الاماكن المخصصة لذلك وفقا لقوانين السجون المشمولة بالرعاية الصحية والاجتماعية والخاضعة لسلطات الدولة )) ، كما الزم الدستور الجهات المختصة بعرض اوراق التحقيق الابتدائي على القاضي المختص خلال مدة لا تتجاوز اربعا وعشرين ساعة من حين القبض على المتهم ، ولا يجوز تمديدها الا مرة واحدة وللمدة ذاتها . </a:t>
            </a:r>
          </a:p>
          <a:p>
            <a:pPr marL="0" indent="0" algn="just" rtl="1">
              <a:buNone/>
            </a:pPr>
            <a:r>
              <a:rPr lang="ar-IQ" sz="2400" dirty="0"/>
              <a:t> </a:t>
            </a:r>
            <a:r>
              <a:rPr lang="ar-IQ" sz="2400" dirty="0" smtClean="0"/>
              <a:t>  مع الاشارة الى ان قانون العقوبات نص في الفصل الثالث من الباب السادس منه على معاقبة الموظفين في حالة تجاوز حدود وظائفهم ، اذ نصت المادة (322)منه على ان (( يعاقب بالسجن مدة لا تزيد على سبع سنوات او بالحبس كل موظف او مكلف بخدمة عامة قبض على شخص او حبسه او حجزه في غير الاحوال التي ينص عليها القانون ....)) . </a:t>
            </a:r>
            <a:endParaRPr lang="ar-IQ" dirty="0" smtClean="0"/>
          </a:p>
        </p:txBody>
      </p:sp>
      <p:sp>
        <p:nvSpPr>
          <p:cNvPr id="4" name="Rounded Rectangle 3"/>
          <p:cNvSpPr/>
          <p:nvPr/>
        </p:nvSpPr>
        <p:spPr>
          <a:xfrm>
            <a:off x="3463636" y="551511"/>
            <a:ext cx="5264727" cy="9527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sz="2400" b="1" dirty="0" smtClean="0">
              <a:solidFill>
                <a:schemeClr val="tx1"/>
              </a:solidFill>
            </a:endParaRPr>
          </a:p>
          <a:p>
            <a:pPr algn="ctr"/>
            <a:r>
              <a:rPr lang="ar-IQ" sz="2400" b="1" dirty="0" smtClean="0">
                <a:solidFill>
                  <a:schemeClr val="tx1"/>
                </a:solidFill>
              </a:rPr>
              <a:t>موقف </a:t>
            </a:r>
            <a:r>
              <a:rPr lang="ar-IQ" sz="2400" b="1" dirty="0">
                <a:solidFill>
                  <a:schemeClr val="tx1"/>
                </a:solidFill>
              </a:rPr>
              <a:t>دستور جمهورية العراق لسنة 2005</a:t>
            </a:r>
            <a:endParaRPr lang="en-US" sz="2400" b="1" dirty="0">
              <a:solidFill>
                <a:schemeClr val="tx1"/>
              </a:solidFill>
            </a:endParaRPr>
          </a:p>
          <a:p>
            <a:pPr algn="ctr"/>
            <a:endParaRPr lang="en-US" sz="2400" b="1" dirty="0">
              <a:solidFill>
                <a:schemeClr val="tx1"/>
              </a:solidFill>
            </a:endParaRPr>
          </a:p>
        </p:txBody>
      </p:sp>
    </p:spTree>
    <p:extLst>
      <p:ext uri="{BB962C8B-B14F-4D97-AF65-F5344CB8AC3E}">
        <p14:creationId xmlns:p14="http://schemas.microsoft.com/office/powerpoint/2010/main" val="3429562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7416"/>
            <a:ext cx="10965873" cy="6188075"/>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t>
            </a:r>
            <a:r>
              <a:rPr lang="ar-IQ" sz="2800" dirty="0" smtClean="0"/>
              <a:t>        </a:t>
            </a:r>
            <a:endParaRPr lang="en-US" sz="2800" dirty="0"/>
          </a:p>
        </p:txBody>
      </p:sp>
      <p:sp>
        <p:nvSpPr>
          <p:cNvPr id="5" name="Oval 4"/>
          <p:cNvSpPr/>
          <p:nvPr/>
        </p:nvSpPr>
        <p:spPr>
          <a:xfrm>
            <a:off x="2919844" y="2087562"/>
            <a:ext cx="6345382" cy="202723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a:solidFill>
                  <a:schemeClr val="tx1"/>
                </a:solidFill>
              </a:rPr>
              <a:t>ثالثاً : الحق في الخصوصية</a:t>
            </a:r>
            <a:endParaRPr lang="en-US" sz="2800" b="1" dirty="0">
              <a:solidFill>
                <a:schemeClr val="tx1"/>
              </a:solidFill>
            </a:endParaRPr>
          </a:p>
        </p:txBody>
      </p:sp>
    </p:spTree>
    <p:extLst>
      <p:ext uri="{BB962C8B-B14F-4D97-AF65-F5344CB8AC3E}">
        <p14:creationId xmlns:p14="http://schemas.microsoft.com/office/powerpoint/2010/main" val="3027684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lgn="just" rtl="1">
              <a:buNone/>
            </a:pPr>
            <a:endParaRPr lang="ar-IQ" dirty="0"/>
          </a:p>
          <a:p>
            <a:pPr marL="0" indent="0" algn="just" rtl="1">
              <a:buNone/>
            </a:pPr>
            <a:r>
              <a:rPr lang="ar-IQ" dirty="0"/>
              <a:t> </a:t>
            </a:r>
            <a:r>
              <a:rPr lang="ar-IQ" dirty="0" smtClean="0"/>
              <a:t>    </a:t>
            </a:r>
            <a:r>
              <a:rPr lang="ar-IQ" sz="2400" dirty="0" smtClean="0"/>
              <a:t>لحياة الانسان مظهران ، الأول اجتماعي ، ويتمثل بحتمية وجود الانسان في مجتمع منظم يحكمه القانون ، والآخر شخصي يتمثل بحياته الخاصة باعتباره فرد قائم في ذاته ، له خصوصيته واسراره التي لا يجب ان يطلع عليها الآخرون مطلقا بغير اذن ، وهو ما يطلق عليه الحق في الخصوصية ، ان كفالة هذا الحق يكون من خلال صيانة حرمة المسكن وسرية المراسلات البردية والبرقية والهاتفية وحماية الحق في الصورة والحق في السمعة .</a:t>
            </a:r>
          </a:p>
          <a:p>
            <a:pPr marL="0" indent="0" algn="just" rtl="1">
              <a:buNone/>
            </a:pPr>
            <a:endParaRPr lang="en-US" dirty="0"/>
          </a:p>
        </p:txBody>
      </p:sp>
      <p:sp>
        <p:nvSpPr>
          <p:cNvPr id="4" name="Oval 3"/>
          <p:cNvSpPr/>
          <p:nvPr/>
        </p:nvSpPr>
        <p:spPr>
          <a:xfrm>
            <a:off x="3955473" y="420759"/>
            <a:ext cx="4281054" cy="121429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مفهومه</a:t>
            </a:r>
            <a:endParaRPr lang="en-US" sz="2400" b="1" dirty="0"/>
          </a:p>
        </p:txBody>
      </p:sp>
    </p:spTree>
    <p:extLst>
      <p:ext uri="{BB962C8B-B14F-4D97-AF65-F5344CB8AC3E}">
        <p14:creationId xmlns:p14="http://schemas.microsoft.com/office/powerpoint/2010/main" val="1775013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lgn="just" rtl="1">
              <a:buNone/>
            </a:pPr>
            <a:endParaRPr lang="ar-IQ" dirty="0"/>
          </a:p>
          <a:p>
            <a:pPr marL="0" indent="0" algn="just" rtl="1">
              <a:buNone/>
            </a:pPr>
            <a:r>
              <a:rPr lang="ar-IQ" dirty="0"/>
              <a:t> </a:t>
            </a:r>
            <a:r>
              <a:rPr lang="ar-IQ" dirty="0" smtClean="0"/>
              <a:t>   </a:t>
            </a:r>
            <a:r>
              <a:rPr lang="ar-IQ" sz="2400" dirty="0" smtClean="0"/>
              <a:t>نص دستور جمهورية العراق لسنة 2005 على الحق في الخصوصية ، فنص في المادة (17) منه على ان (( اولا : لكل فرد الحق في الخصوصية الشخصية بما لايتنافى مع حقوق الاخرين والاداب العامة. ثانيا:حرمة المساكن مصونة ولايجوز دخولها او تفتيشها او التعرض لها الا بقرار قضائي ووفقا للقانون )) ، كما نصت المادة (40) منه على ان (( حرية الاتصالات والمراسلات البريدية والبرقية والهاتفية والالكترونية وغيرها مكفولة ، ولا يجوز مراقبتها او التنصت عليها او الكشف عنها الا لضرورة قانونية وامنية وبقرار قضائي )) . </a:t>
            </a:r>
            <a:endParaRPr lang="en-US" dirty="0"/>
          </a:p>
        </p:txBody>
      </p:sp>
      <p:sp>
        <p:nvSpPr>
          <p:cNvPr id="4" name="Rounded Rectangle 3"/>
          <p:cNvSpPr/>
          <p:nvPr/>
        </p:nvSpPr>
        <p:spPr>
          <a:xfrm flipH="1">
            <a:off x="3387436" y="536070"/>
            <a:ext cx="5417127" cy="9836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ar-IQ" sz="2400" b="1" dirty="0" smtClean="0"/>
          </a:p>
          <a:p>
            <a:pPr algn="ctr"/>
            <a:r>
              <a:rPr lang="ar-IQ" sz="2400" b="1" dirty="0" smtClean="0"/>
              <a:t>موقف </a:t>
            </a:r>
            <a:r>
              <a:rPr lang="ar-IQ" sz="2400" b="1" dirty="0"/>
              <a:t>دستور جمهورية العراق لسنة 2005</a:t>
            </a:r>
            <a:endParaRPr lang="en-US" sz="2400" b="1" dirty="0"/>
          </a:p>
          <a:p>
            <a:pPr algn="ctr"/>
            <a:endParaRPr lang="en-US" sz="2400" b="1" dirty="0"/>
          </a:p>
        </p:txBody>
      </p:sp>
    </p:spTree>
    <p:extLst>
      <p:ext uri="{BB962C8B-B14F-4D97-AF65-F5344CB8AC3E}">
        <p14:creationId xmlns:p14="http://schemas.microsoft.com/office/powerpoint/2010/main" val="4011255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8145" y="457200"/>
            <a:ext cx="10605655" cy="5719763"/>
          </a:xfrm>
        </p:spPr>
        <p:style>
          <a:lnRef idx="1">
            <a:schemeClr val="accent6"/>
          </a:lnRef>
          <a:fillRef idx="2">
            <a:schemeClr val="accent6"/>
          </a:fillRef>
          <a:effectRef idx="1">
            <a:schemeClr val="accent6"/>
          </a:effectRef>
          <a:fontRef idx="minor">
            <a:schemeClr val="dk1"/>
          </a:fontRef>
        </p:style>
        <p:txBody>
          <a:bodyPr/>
          <a:lstStyle/>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en-US" b="1" dirty="0">
              <a:solidFill>
                <a:schemeClr val="tx1"/>
              </a:solidFill>
            </a:endParaRPr>
          </a:p>
        </p:txBody>
      </p:sp>
      <p:sp>
        <p:nvSpPr>
          <p:cNvPr id="4" name="Oval 3"/>
          <p:cNvSpPr/>
          <p:nvPr/>
        </p:nvSpPr>
        <p:spPr>
          <a:xfrm>
            <a:off x="2767444" y="2313708"/>
            <a:ext cx="6567055" cy="1676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800" b="1" dirty="0">
                <a:solidFill>
                  <a:schemeClr val="tx1"/>
                </a:solidFill>
              </a:rPr>
              <a:t>رابعاً </a:t>
            </a:r>
            <a:r>
              <a:rPr lang="ar-IQ" sz="2800" b="1" dirty="0" smtClean="0">
                <a:solidFill>
                  <a:schemeClr val="tx1"/>
                </a:solidFill>
              </a:rPr>
              <a:t>: حق </a:t>
            </a:r>
            <a:r>
              <a:rPr lang="ar-IQ" sz="2800" b="1" dirty="0">
                <a:solidFill>
                  <a:schemeClr val="tx1"/>
                </a:solidFill>
              </a:rPr>
              <a:t>الاقامة والتنقل</a:t>
            </a:r>
            <a:endParaRPr lang="en-US" sz="2800" b="1" dirty="0">
              <a:solidFill>
                <a:schemeClr val="tx1"/>
              </a:solidFill>
            </a:endParaRPr>
          </a:p>
        </p:txBody>
      </p:sp>
    </p:spTree>
    <p:extLst>
      <p:ext uri="{BB962C8B-B14F-4D97-AF65-F5344CB8AC3E}">
        <p14:creationId xmlns:p14="http://schemas.microsoft.com/office/powerpoint/2010/main" val="619763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endParaRPr lang="en-US" sz="2400"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lgn="r" rtl="1">
              <a:buNone/>
            </a:pPr>
            <a:endParaRPr lang="ar-IQ" dirty="0" smtClean="0"/>
          </a:p>
          <a:p>
            <a:pPr marL="0" indent="0" algn="just" rtl="1">
              <a:buNone/>
            </a:pPr>
            <a:r>
              <a:rPr lang="ar-IQ" sz="2400" dirty="0"/>
              <a:t> </a:t>
            </a:r>
            <a:r>
              <a:rPr lang="ar-IQ" sz="2400" dirty="0" smtClean="0"/>
              <a:t>     يراد بحرية الاقامة ان يكون للمواطن الحق في الاقامة في اي جهة ومكان يريد ، وهذا هو الاصل العام ، ولكن يجوز تقييد هذا الاصل العام في حالات يحددها القانون ولاسباب يقدرها المشرع وبصفة استثنائية .</a:t>
            </a:r>
          </a:p>
          <a:p>
            <a:pPr marL="0" indent="0" algn="just" rtl="1">
              <a:buNone/>
            </a:pPr>
            <a:endParaRPr lang="ar-IQ" sz="2400" dirty="0"/>
          </a:p>
          <a:p>
            <a:pPr marL="0" indent="0" algn="r" rtl="1">
              <a:buNone/>
            </a:pPr>
            <a:endParaRPr lang="ar-IQ" sz="2400" dirty="0" smtClean="0"/>
          </a:p>
          <a:p>
            <a:pPr marL="0" indent="0" algn="just" rtl="1">
              <a:buNone/>
            </a:pPr>
            <a:r>
              <a:rPr lang="ar-IQ" sz="2400" dirty="0"/>
              <a:t> </a:t>
            </a:r>
            <a:r>
              <a:rPr lang="ar-IQ" sz="2400" dirty="0" smtClean="0"/>
              <a:t> واما حرية التنقل فيراد بها حق انتقال الشخص من مكان الى اخر والخروج من البلاد والعودة اليها من دون تقييد او منع الا وفقا للقانون . </a:t>
            </a:r>
            <a:endParaRPr lang="en-US" sz="2400" dirty="0"/>
          </a:p>
        </p:txBody>
      </p:sp>
      <p:sp>
        <p:nvSpPr>
          <p:cNvPr id="4" name="Oval 3"/>
          <p:cNvSpPr/>
          <p:nvPr/>
        </p:nvSpPr>
        <p:spPr>
          <a:xfrm>
            <a:off x="4170218" y="432160"/>
            <a:ext cx="3851563" cy="119149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400" b="1" dirty="0" smtClean="0"/>
              <a:t>مفهومه</a:t>
            </a:r>
            <a:endParaRPr lang="en-US" sz="2400" b="1" dirty="0"/>
          </a:p>
        </p:txBody>
      </p:sp>
    </p:spTree>
    <p:extLst>
      <p:ext uri="{BB962C8B-B14F-4D97-AF65-F5344CB8AC3E}">
        <p14:creationId xmlns:p14="http://schemas.microsoft.com/office/powerpoint/2010/main" val="1866568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9" y="665018"/>
            <a:ext cx="11720945" cy="5511945"/>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dirty="0" smtClean="0"/>
              <a:t>    </a:t>
            </a:r>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en-US" dirty="0"/>
          </a:p>
        </p:txBody>
      </p:sp>
      <p:sp>
        <p:nvSpPr>
          <p:cNvPr id="4" name="Oval 3"/>
          <p:cNvSpPr/>
          <p:nvPr/>
        </p:nvSpPr>
        <p:spPr>
          <a:xfrm>
            <a:off x="494335" y="2120224"/>
            <a:ext cx="11092491" cy="26015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المحاضرة الخامسة</a:t>
            </a:r>
          </a:p>
          <a:p>
            <a:pPr algn="ctr" rtl="1"/>
            <a:r>
              <a:rPr lang="ar-IQ" sz="2800" b="1" dirty="0" smtClean="0"/>
              <a:t>(الحقوق والحريات العامة التقليدية - الحقوق والحريات الشخصية )</a:t>
            </a:r>
          </a:p>
        </p:txBody>
      </p:sp>
    </p:spTree>
    <p:extLst>
      <p:ext uri="{BB962C8B-B14F-4D97-AF65-F5344CB8AC3E}">
        <p14:creationId xmlns:p14="http://schemas.microsoft.com/office/powerpoint/2010/main" val="3777464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rtl="1"/>
            <a:endParaRPr lang="ar-IQ" sz="2400" dirty="0" smtClean="0"/>
          </a:p>
          <a:p>
            <a:pPr marL="0" indent="0" algn="just" rtl="1">
              <a:buNone/>
            </a:pPr>
            <a:r>
              <a:rPr lang="ar-IQ" sz="2400" dirty="0"/>
              <a:t> </a:t>
            </a:r>
            <a:r>
              <a:rPr lang="ar-IQ" sz="2400" dirty="0" smtClean="0"/>
              <a:t>     نص دستور جمهورية العراق لسنة 2005 على حرية الاقامة (السكن) في المادة(44) فجاء فيها </a:t>
            </a:r>
            <a:r>
              <a:rPr lang="ar-IQ" sz="2400" dirty="0" smtClean="0">
                <a:sym typeface="Wingdings" panose="05000000000000000000" pitchFamily="2" charset="2"/>
              </a:rPr>
              <a:t>(( للعراقي حرية التنقل والسفر والسكن داخل العراق وخارجه )) .</a:t>
            </a:r>
          </a:p>
          <a:p>
            <a:pPr marL="0" indent="0" algn="just" rtl="1">
              <a:buNone/>
            </a:pPr>
            <a:r>
              <a:rPr lang="ar-IQ" sz="2400" dirty="0">
                <a:sym typeface="Wingdings" panose="05000000000000000000" pitchFamily="2" charset="2"/>
              </a:rPr>
              <a:t> </a:t>
            </a:r>
            <a:r>
              <a:rPr lang="ar-IQ" sz="2400" dirty="0" smtClean="0">
                <a:sym typeface="Wingdings" panose="05000000000000000000" pitchFamily="2" charset="2"/>
              </a:rPr>
              <a:t>   ومن الجدير بالذكر ان تقييد حرية الاقامة نص عليها قانون العقوبات رقم (111) لسنة 1969 المعدل (النافذ) في المادة (107) كأحد التدابير الاحترازية التي تفرض على المحكوم عليه وسماها (منع الاقامة) وعرفها بانها (حرمان المحكوم عليه من ان يرتاد بعد انقضاء مدة عقوبته مكانا معينا او اماكن معينة لمدة لاتقل عن سنة ولا تزيد على خمس سنوات ، وتراعي المحكمة في ذلك ظروف المحكوم عليه الصحية والشخصية والاجتماعية ) ، وبذلك اجاز هذا القانون للمحكمة ان تفرض منع الاقامة على كل محكوم عليه بجناية عادية او جنحة مخلة بالشرف ، ولها في اي وقت ان تأمر بناء على طلب المحكوم عليه او الادعاء العام باعفائه من كل او بعض المدة المقررة في الحكم لمنع الاقامة او بتعديل المكان او الامكنة التي ينفذ فيها. </a:t>
            </a:r>
            <a:endParaRPr lang="en-US" sz="2400" dirty="0"/>
          </a:p>
        </p:txBody>
      </p:sp>
      <p:sp>
        <p:nvSpPr>
          <p:cNvPr id="4" name="Rounded Rectangle 3"/>
          <p:cNvSpPr/>
          <p:nvPr/>
        </p:nvSpPr>
        <p:spPr>
          <a:xfrm>
            <a:off x="3394365" y="536069"/>
            <a:ext cx="5638800" cy="98367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ar-IQ" sz="2400" b="1" dirty="0" smtClean="0"/>
          </a:p>
          <a:p>
            <a:pPr algn="ctr"/>
            <a:r>
              <a:rPr lang="ar-IQ" sz="2400" b="1" dirty="0" smtClean="0"/>
              <a:t>موقف </a:t>
            </a:r>
            <a:r>
              <a:rPr lang="ar-IQ" sz="2400" b="1" dirty="0"/>
              <a:t>دستور جمهورية العراق لسنة 2005</a:t>
            </a:r>
            <a:endParaRPr lang="en-US" sz="2400" b="1" dirty="0"/>
          </a:p>
          <a:p>
            <a:pPr algn="ctr"/>
            <a:endParaRPr lang="en-US" sz="2400" b="1" dirty="0"/>
          </a:p>
        </p:txBody>
      </p:sp>
    </p:spTree>
    <p:extLst>
      <p:ext uri="{BB962C8B-B14F-4D97-AF65-F5344CB8AC3E}">
        <p14:creationId xmlns:p14="http://schemas.microsoft.com/office/powerpoint/2010/main" val="2568914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309" y="346364"/>
            <a:ext cx="10716491" cy="5830599"/>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كذلك اكد دستور جمهورية العراق لسنة 2005 على حق السفر والتنقل فنص في المادة (44) على ان (( للعراقي </a:t>
            </a:r>
            <a:r>
              <a:rPr lang="ar-IQ" sz="2400" dirty="0">
                <a:sym typeface="Wingdings" panose="05000000000000000000" pitchFamily="2" charset="2"/>
              </a:rPr>
              <a:t>حرية التنقل والسفر والسكن داخل العراق وخارجه </a:t>
            </a:r>
            <a:r>
              <a:rPr lang="ar-IQ" sz="2400" dirty="0" smtClean="0">
                <a:sym typeface="Wingdings" panose="05000000000000000000" pitchFamily="2" charset="2"/>
              </a:rPr>
              <a:t>، ولا يجوز ابعاده او حرمانه من العودة الى الوطن )) </a:t>
            </a:r>
            <a:r>
              <a:rPr lang="ar-IQ" sz="2400" dirty="0">
                <a:sym typeface="Wingdings" panose="05000000000000000000" pitchFamily="2" charset="2"/>
              </a:rPr>
              <a:t>.</a:t>
            </a:r>
          </a:p>
          <a:p>
            <a:pPr marL="0" indent="0" algn="just" rtl="1">
              <a:buNone/>
            </a:pPr>
            <a:endParaRPr lang="en-US" sz="2400" dirty="0"/>
          </a:p>
        </p:txBody>
      </p:sp>
    </p:spTree>
    <p:extLst>
      <p:ext uri="{BB962C8B-B14F-4D97-AF65-F5344CB8AC3E}">
        <p14:creationId xmlns:p14="http://schemas.microsoft.com/office/powerpoint/2010/main" val="3637710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27" y="429491"/>
            <a:ext cx="10661073" cy="5747472"/>
          </a:xfrm>
        </p:spPr>
        <p:style>
          <a:lnRef idx="1">
            <a:schemeClr val="accent5"/>
          </a:lnRef>
          <a:fillRef idx="2">
            <a:schemeClr val="accent5"/>
          </a:fillRef>
          <a:effectRef idx="1">
            <a:schemeClr val="accent5"/>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Oval 3"/>
          <p:cNvSpPr/>
          <p:nvPr/>
        </p:nvSpPr>
        <p:spPr>
          <a:xfrm>
            <a:off x="2701636" y="2175164"/>
            <a:ext cx="6868390" cy="164869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ar-IQ" sz="2400" b="1" dirty="0" smtClean="0">
              <a:solidFill>
                <a:schemeClr val="tx1"/>
              </a:solidFill>
            </a:endParaRPr>
          </a:p>
          <a:p>
            <a:pPr algn="ctr"/>
            <a:r>
              <a:rPr lang="ar-IQ" sz="2800" b="1" dirty="0" smtClean="0">
                <a:solidFill>
                  <a:schemeClr val="tx1"/>
                </a:solidFill>
              </a:rPr>
              <a:t>خامساً : حق </a:t>
            </a:r>
            <a:r>
              <a:rPr lang="ar-IQ" sz="2800" b="1" dirty="0">
                <a:solidFill>
                  <a:schemeClr val="tx1"/>
                </a:solidFill>
              </a:rPr>
              <a:t>الجنسية</a:t>
            </a:r>
            <a:endParaRPr lang="en-US" sz="2800" b="1" dirty="0">
              <a:solidFill>
                <a:schemeClr val="tx1"/>
              </a:solidFill>
            </a:endParaRPr>
          </a:p>
          <a:p>
            <a:pPr algn="ctr"/>
            <a:endParaRPr lang="en-US" sz="2400" b="1" dirty="0"/>
          </a:p>
        </p:txBody>
      </p:sp>
    </p:spTree>
    <p:extLst>
      <p:ext uri="{BB962C8B-B14F-4D97-AF65-F5344CB8AC3E}">
        <p14:creationId xmlns:p14="http://schemas.microsoft.com/office/powerpoint/2010/main" val="3626007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marL="0" indent="0" algn="just" rtl="1">
              <a:buNone/>
            </a:pPr>
            <a:endParaRPr lang="ar-IQ" dirty="0"/>
          </a:p>
          <a:p>
            <a:pPr marL="0" indent="0" algn="just" rtl="1">
              <a:buNone/>
            </a:pPr>
            <a:r>
              <a:rPr lang="ar-IQ" dirty="0"/>
              <a:t> </a:t>
            </a:r>
            <a:r>
              <a:rPr lang="ar-IQ" dirty="0" smtClean="0"/>
              <a:t>   </a:t>
            </a:r>
            <a:r>
              <a:rPr lang="ar-IQ" sz="2400" dirty="0" smtClean="0"/>
              <a:t>الجنسية هي الرابطة القانونية التي تربط الفرد بدولة ما ، وهي التي تمنحه صفة المواطنة والانتماء الى الوطن ، وكذلك الحقوق الاخرى كالحقوق السياسية والاجتماعية ... الخ ، ولها اهمية قصوى في حياته ، فحق الفرد في المأوى باقليم دولة ما رهن بحيازته لجنسية تلك الدولة ، لان الدولة ليست ملزمة بايواء اي فرد لا يحمل جنسيتها ، وفي حالة سماحها له بالدخول الى اقليمها فلا يعني ذلك حقه في الاستقرار بهذا الاقليم ، اذ تستطيع إبعاده متى شاءت طالما انه لا يحمل جنسيتها . </a:t>
            </a:r>
            <a:endParaRPr lang="en-US" sz="2400" dirty="0"/>
          </a:p>
        </p:txBody>
      </p:sp>
      <p:sp>
        <p:nvSpPr>
          <p:cNvPr id="4" name="Oval 3"/>
          <p:cNvSpPr/>
          <p:nvPr/>
        </p:nvSpPr>
        <p:spPr>
          <a:xfrm>
            <a:off x="3958936" y="451571"/>
            <a:ext cx="4274127" cy="115266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مفهومه</a:t>
            </a:r>
            <a:endParaRPr lang="en-US" sz="2400" b="1" dirty="0"/>
          </a:p>
        </p:txBody>
      </p:sp>
    </p:spTree>
    <p:extLst>
      <p:ext uri="{BB962C8B-B14F-4D97-AF65-F5344CB8AC3E}">
        <p14:creationId xmlns:p14="http://schemas.microsoft.com/office/powerpoint/2010/main" val="2673611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marL="0" indent="0" algn="just" rtl="1">
              <a:buNone/>
            </a:pPr>
            <a:endParaRPr lang="ar-IQ" dirty="0"/>
          </a:p>
          <a:p>
            <a:pPr marL="0" indent="0" algn="just" rtl="1">
              <a:buNone/>
            </a:pPr>
            <a:r>
              <a:rPr lang="ar-IQ" dirty="0"/>
              <a:t> </a:t>
            </a:r>
            <a:r>
              <a:rPr lang="ar-IQ" dirty="0" smtClean="0"/>
              <a:t>   </a:t>
            </a:r>
            <a:r>
              <a:rPr lang="ar-IQ" sz="2400" dirty="0" smtClean="0"/>
              <a:t>نص دستور جمهورية العراق لسنة 2005 في المادة (18) على ان (( اولا : الجنسية العراقية حق لكل عراقي ، وهي اساس مواطنته . ثانيا : يعد عراقيا كل من ولد لاب عراقي او لام عراقية ، وينظم ذلك بقانون. ثالثا : أ. يحظر اسقاط الجنسية العراقية عن العراقي بالولادة لاي سبب من الاسباب ، ويحق لمن اسقطت عنه طلب استعادتها ، وينظم ذلك بقانون . ب. تسحب الجنسية العراقية من المتجنس بها في الحالات التي ينص عليها القانون . رابعا: يجوز تعدد الجنسية للعراقي وعلى من يتولى منصبا سياديا او امنيا رفيعا التخلي عن اية جنسية اخرى مكتسبة ، وينظم ذلك بقانون . خامسا : لا تمنح الجنسية العراقية لاغراض سياسة التوطين السكاني المخل بالتركيبة السكانية في العراق . سادسا : تنظم احكام الجنسية بقانون ، وينظر في الدعاوى الناشئة عنها من قبل المحاكم المختصة )) . </a:t>
            </a:r>
            <a:endParaRPr lang="en-US" dirty="0"/>
          </a:p>
        </p:txBody>
      </p:sp>
      <p:sp>
        <p:nvSpPr>
          <p:cNvPr id="4" name="Rounded Rectangle 3"/>
          <p:cNvSpPr/>
          <p:nvPr/>
        </p:nvSpPr>
        <p:spPr>
          <a:xfrm>
            <a:off x="3408218" y="928255"/>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228109" y="487579"/>
            <a:ext cx="5735782" cy="108065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ar-IQ" sz="2400" b="1" dirty="0" smtClean="0"/>
          </a:p>
          <a:p>
            <a:pPr algn="ctr"/>
            <a:r>
              <a:rPr lang="ar-IQ" sz="2400" b="1" dirty="0" smtClean="0"/>
              <a:t>موقف </a:t>
            </a:r>
            <a:r>
              <a:rPr lang="ar-IQ" sz="2400" b="1" dirty="0"/>
              <a:t>دستور جمهورية العراق لسنة 2005</a:t>
            </a:r>
            <a:endParaRPr lang="en-US" sz="2400" b="1" dirty="0"/>
          </a:p>
          <a:p>
            <a:pPr algn="ctr"/>
            <a:endParaRPr lang="en-US" sz="2400" b="1" dirty="0"/>
          </a:p>
        </p:txBody>
      </p:sp>
    </p:spTree>
    <p:extLst>
      <p:ext uri="{BB962C8B-B14F-4D97-AF65-F5344CB8AC3E}">
        <p14:creationId xmlns:p14="http://schemas.microsoft.com/office/powerpoint/2010/main" val="11539412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5126" y="581891"/>
            <a:ext cx="10508673" cy="5595072"/>
          </a:xfrm>
        </p:spPr>
        <p:style>
          <a:lnRef idx="1">
            <a:schemeClr val="accent5"/>
          </a:lnRef>
          <a:fillRef idx="2">
            <a:schemeClr val="accent5"/>
          </a:fillRef>
          <a:effectRef idx="1">
            <a:schemeClr val="accent5"/>
          </a:effectRef>
          <a:fontRef idx="minor">
            <a:schemeClr val="dk1"/>
          </a:fontRef>
        </p:style>
        <p:txBody>
          <a:bodyPr/>
          <a:lstStyle/>
          <a:p>
            <a:pPr algn="just" rtl="1"/>
            <a:endParaRPr lang="ar-IQ" dirty="0" smtClean="0"/>
          </a:p>
          <a:p>
            <a:pPr marL="0" indent="0" algn="just" rtl="1">
              <a:buNone/>
            </a:pPr>
            <a:r>
              <a:rPr lang="ar-IQ" sz="2400" dirty="0"/>
              <a:t> </a:t>
            </a:r>
            <a:r>
              <a:rPr lang="ar-IQ" sz="2400" dirty="0" smtClean="0"/>
              <a:t>    هذا وقد صدر قانون الجنسية العراقية رقم (26) لسنة 2006 الذي الغى قانون الجنسية العراقية رقم (43) لسنة 1963 ، وكذلك الغى قانون منح الجنسية العراقية للعرب رقم (5) لسنة 1975 وباثر رجعي الا اذا ادى ذلك الى حالة انعدام الجنسية ، والغى ايضا قرار مجلس قيادة الثورة (المنحل) رقم (666) لسنة 1980 ونص في المادة (17) منه الى ان ( تعاد الجنسية العراقية لكل عراقي اسقطت عنه الجنسية العراقية بموجب القرار المذكور وجميع القرارات الجائرة الصادرة عن مجلس قيادة الثورة (المنحل) بهذا الخصوص). </a:t>
            </a:r>
          </a:p>
          <a:p>
            <a:pPr marL="0" indent="0" algn="just" rtl="1">
              <a:buNone/>
            </a:pPr>
            <a:r>
              <a:rPr lang="ar-IQ" sz="2400" dirty="0"/>
              <a:t> </a:t>
            </a:r>
            <a:r>
              <a:rPr lang="ar-IQ" sz="2400" dirty="0" smtClean="0"/>
              <a:t>  مع الاشارة الى ان القانون الجديد في المادة (15) منه اجاز لوزير الداخلية ( سحب الجنسية العراقية من غير العراقي التي اكتسبها اذا ثبت قيامه او حاول القيام بعمل يعد خطرا على امن الدولة وسلامتها او قدم معلومات خاطئة عنه او عن عائلته عند تقديم الطلب اثر صدور حكم قضائي بحقه مكتسب لدرجة البتات ). </a:t>
            </a:r>
            <a:endParaRPr lang="en-US" sz="2400" dirty="0"/>
          </a:p>
        </p:txBody>
      </p:sp>
    </p:spTree>
    <p:extLst>
      <p:ext uri="{BB962C8B-B14F-4D97-AF65-F5344CB8AC3E}">
        <p14:creationId xmlns:p14="http://schemas.microsoft.com/office/powerpoint/2010/main" val="361000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425003"/>
            <a:ext cx="10555310" cy="5751960"/>
          </a:xfrm>
        </p:spPr>
        <p:style>
          <a:lnRef idx="1">
            <a:schemeClr val="accent6"/>
          </a:lnRef>
          <a:fillRef idx="2">
            <a:schemeClr val="accent6"/>
          </a:fillRef>
          <a:effectRef idx="1">
            <a:schemeClr val="accent6"/>
          </a:effectRef>
          <a:fontRef idx="minor">
            <a:schemeClr val="dk1"/>
          </a:fontRef>
        </p:style>
        <p:txBody>
          <a:bodyPr/>
          <a:lstStyle/>
          <a:p>
            <a:endParaRPr lang="ar-IQ" dirty="0" smtClean="0"/>
          </a:p>
          <a:p>
            <a:endParaRPr lang="ar-IQ" dirty="0"/>
          </a:p>
          <a:p>
            <a:pPr marL="0" indent="0">
              <a:buNone/>
            </a:pPr>
            <a:endParaRPr lang="ar-IQ" dirty="0" smtClean="0"/>
          </a:p>
          <a:p>
            <a:endParaRPr lang="ar-IQ" dirty="0"/>
          </a:p>
          <a:p>
            <a:endParaRPr lang="ar-IQ" dirty="0" smtClean="0"/>
          </a:p>
          <a:p>
            <a:pPr marL="0" indent="0" algn="ctr" rtl="1">
              <a:buNone/>
            </a:pPr>
            <a:r>
              <a:rPr lang="ar-IQ" b="1" dirty="0" smtClean="0"/>
              <a:t>نشكر حسن اصغائكم </a:t>
            </a:r>
            <a:endParaRPr lang="en-US" b="1" dirty="0"/>
          </a:p>
        </p:txBody>
      </p:sp>
      <p:sp>
        <p:nvSpPr>
          <p:cNvPr id="5" name="Flowchart: Direct Access Storage 4"/>
          <p:cNvSpPr/>
          <p:nvPr/>
        </p:nvSpPr>
        <p:spPr>
          <a:xfrm>
            <a:off x="3271235"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Flowchart: Direct Access Storage 5"/>
          <p:cNvSpPr/>
          <p:nvPr/>
        </p:nvSpPr>
        <p:spPr>
          <a:xfrm>
            <a:off x="7602292"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76542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lgn="just" rtl="1">
              <a:buNone/>
            </a:pPr>
            <a:endParaRPr lang="ar-IQ" dirty="0" smtClean="0"/>
          </a:p>
          <a:p>
            <a:pPr marL="0" indent="0" algn="just" rtl="1">
              <a:buNone/>
            </a:pPr>
            <a:r>
              <a:rPr lang="ar-IQ" sz="2400" dirty="0" smtClean="0"/>
              <a:t>   </a:t>
            </a:r>
            <a:r>
              <a:rPr lang="ar-IQ" sz="2400" dirty="0"/>
              <a:t> تضم هذه الحقوق والحريات ( اي الحقوق والحريات التقليدية ) صورا متعددة ، وتدخل ضمنها اربعة انواع رئيسية ، هي : </a:t>
            </a:r>
          </a:p>
          <a:p>
            <a:pPr marL="457200" indent="-457200" algn="just" rtl="1">
              <a:buAutoNum type="arabicPeriod"/>
            </a:pPr>
            <a:r>
              <a:rPr lang="ar-IQ" sz="2400" b="1" dirty="0"/>
              <a:t>الحقوق والحريات الشخصية .</a:t>
            </a:r>
          </a:p>
          <a:p>
            <a:pPr marL="514350" indent="-514350" algn="just" rtl="1">
              <a:buAutoNum type="arabicPeriod"/>
            </a:pPr>
            <a:r>
              <a:rPr lang="ar-IQ" sz="2400" b="1" dirty="0"/>
              <a:t>الحقوق والحريات الفكرية .</a:t>
            </a:r>
          </a:p>
          <a:p>
            <a:pPr marL="514350" indent="-514350" algn="just" rtl="1">
              <a:buAutoNum type="arabicPeriod"/>
            </a:pPr>
            <a:r>
              <a:rPr lang="ar-IQ" sz="2400" b="1" dirty="0"/>
              <a:t>حق المشاركة في الشؤون العامة . </a:t>
            </a:r>
          </a:p>
          <a:p>
            <a:pPr marL="514350" indent="-514350" algn="just" rtl="1">
              <a:buAutoNum type="arabicPeriod"/>
            </a:pPr>
            <a:r>
              <a:rPr lang="ar-IQ" sz="2400" b="1" dirty="0"/>
              <a:t>الحق في المساواة .</a:t>
            </a:r>
          </a:p>
          <a:p>
            <a:pPr marL="0" indent="0" algn="just" rtl="1">
              <a:buNone/>
            </a:pPr>
            <a:r>
              <a:rPr lang="ar-IQ" sz="2400" b="1" dirty="0"/>
              <a:t>   </a:t>
            </a:r>
            <a:r>
              <a:rPr lang="ar-IQ" sz="2400" dirty="0"/>
              <a:t>لذا سنتناولها على النحو الاتي : </a:t>
            </a:r>
            <a:endParaRPr lang="en-US" b="1" dirty="0"/>
          </a:p>
        </p:txBody>
      </p:sp>
      <p:sp>
        <p:nvSpPr>
          <p:cNvPr id="5" name="Oval 4"/>
          <p:cNvSpPr/>
          <p:nvPr/>
        </p:nvSpPr>
        <p:spPr>
          <a:xfrm>
            <a:off x="3262745" y="448468"/>
            <a:ext cx="5666509" cy="1158875"/>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IQ" sz="3600" b="1" dirty="0" smtClean="0"/>
              <a:t>مقدمة </a:t>
            </a:r>
            <a:endParaRPr lang="en-US" sz="3600" b="1" dirty="0"/>
          </a:p>
        </p:txBody>
      </p:sp>
    </p:spTree>
    <p:extLst>
      <p:ext uri="{BB962C8B-B14F-4D97-AF65-F5344CB8AC3E}">
        <p14:creationId xmlns:p14="http://schemas.microsoft.com/office/powerpoint/2010/main" val="2196460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68036"/>
            <a:ext cx="10744200" cy="5608927"/>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Rounded Rectangle 3"/>
          <p:cNvSpPr/>
          <p:nvPr/>
        </p:nvSpPr>
        <p:spPr>
          <a:xfrm>
            <a:off x="2021032" y="2167153"/>
            <a:ext cx="7921336" cy="205047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(أولاً: الحقوق والحريات الشخصية)</a:t>
            </a:r>
            <a:endParaRPr lang="ar-IQ" sz="2800" b="1" dirty="0"/>
          </a:p>
        </p:txBody>
      </p:sp>
    </p:spTree>
    <p:extLst>
      <p:ext uri="{BB962C8B-B14F-4D97-AF65-F5344CB8AC3E}">
        <p14:creationId xmlns:p14="http://schemas.microsoft.com/office/powerpoint/2010/main" val="1091332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a:p>
          <a:p>
            <a:pPr marL="0" indent="0" algn="just" rtl="1">
              <a:buNone/>
            </a:pPr>
            <a:r>
              <a:rPr lang="ar-IQ" sz="2400" dirty="0" smtClean="0"/>
              <a:t>     تشمل هذه الحقوق والحريات انواعا عدة ، ترتبط ارتباطا وثيقا بحياة الانسان وديمومتها وسلامة جسده ، والتي تتمثل بالاتي : </a:t>
            </a:r>
            <a:endParaRPr lang="en-US" sz="2400" dirty="0"/>
          </a:p>
        </p:txBody>
      </p:sp>
      <p:sp>
        <p:nvSpPr>
          <p:cNvPr id="4" name="Oval 3"/>
          <p:cNvSpPr/>
          <p:nvPr/>
        </p:nvSpPr>
        <p:spPr>
          <a:xfrm>
            <a:off x="3879272" y="439088"/>
            <a:ext cx="4433455" cy="11776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مقدمة</a:t>
            </a:r>
            <a:endParaRPr lang="en-US" sz="2800" b="1" dirty="0"/>
          </a:p>
        </p:txBody>
      </p:sp>
    </p:spTree>
    <p:extLst>
      <p:ext uri="{BB962C8B-B14F-4D97-AF65-F5344CB8AC3E}">
        <p14:creationId xmlns:p14="http://schemas.microsoft.com/office/powerpoint/2010/main" val="1465548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9" y="387927"/>
            <a:ext cx="11540836" cy="5789036"/>
          </a:xfrm>
        </p:spPr>
        <p:style>
          <a:lnRef idx="1">
            <a:schemeClr val="accent1"/>
          </a:lnRef>
          <a:fillRef idx="2">
            <a:schemeClr val="accent1"/>
          </a:fillRef>
          <a:effectRef idx="1">
            <a:schemeClr val="accent1"/>
          </a:effectRef>
          <a:fontRef idx="minor">
            <a:schemeClr val="dk1"/>
          </a:fontRef>
        </p:style>
        <p:txBody>
          <a:bodyPr/>
          <a:lstStyle/>
          <a:p>
            <a:pPr marL="0" indent="0" algn="ctr">
              <a:buNone/>
            </a:pPr>
            <a:endParaRPr lang="ar-IQ" dirty="0" smtClean="0"/>
          </a:p>
          <a:p>
            <a:pPr marL="0" indent="0" algn="ctr">
              <a:buNone/>
            </a:pPr>
            <a:endParaRPr lang="ar-IQ" sz="2400" dirty="0"/>
          </a:p>
        </p:txBody>
      </p:sp>
      <p:sp>
        <p:nvSpPr>
          <p:cNvPr id="5" name="Rounded Rectangle 4"/>
          <p:cNvSpPr/>
          <p:nvPr/>
        </p:nvSpPr>
        <p:spPr>
          <a:xfrm>
            <a:off x="3768437" y="748146"/>
            <a:ext cx="4724400" cy="99752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الحقوق والحريات الشخصية</a:t>
            </a:r>
            <a:endParaRPr lang="en-US" sz="2400" b="1" dirty="0"/>
          </a:p>
        </p:txBody>
      </p:sp>
      <p:sp>
        <p:nvSpPr>
          <p:cNvPr id="6" name="Down Arrow 5"/>
          <p:cNvSpPr/>
          <p:nvPr/>
        </p:nvSpPr>
        <p:spPr>
          <a:xfrm>
            <a:off x="5837960" y="1863436"/>
            <a:ext cx="394854" cy="484909"/>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7" name="Rounded Rectangle 6"/>
          <p:cNvSpPr/>
          <p:nvPr/>
        </p:nvSpPr>
        <p:spPr>
          <a:xfrm>
            <a:off x="8645239" y="2921147"/>
            <a:ext cx="3103418" cy="108065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IQ" sz="2400" b="1" dirty="0" smtClean="0">
                <a:solidFill>
                  <a:schemeClr val="tx1"/>
                </a:solidFill>
              </a:rPr>
              <a:t>أولاً : الحق في الحياة </a:t>
            </a:r>
            <a:endParaRPr lang="en-US" sz="2400" b="1" dirty="0">
              <a:solidFill>
                <a:schemeClr val="tx1"/>
              </a:solidFill>
            </a:endParaRPr>
          </a:p>
        </p:txBody>
      </p:sp>
      <p:sp>
        <p:nvSpPr>
          <p:cNvPr id="8" name="Rounded Rectangle 7"/>
          <p:cNvSpPr/>
          <p:nvPr/>
        </p:nvSpPr>
        <p:spPr>
          <a:xfrm>
            <a:off x="7426036" y="4549055"/>
            <a:ext cx="3103418" cy="108065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IQ" sz="2400" b="1" dirty="0" smtClean="0">
                <a:solidFill>
                  <a:schemeClr val="tx1"/>
                </a:solidFill>
              </a:rPr>
              <a:t>رابعاً :حق الاقامة والتنقل</a:t>
            </a:r>
            <a:endParaRPr lang="en-US" sz="2400" b="1" dirty="0">
              <a:solidFill>
                <a:schemeClr val="tx1"/>
              </a:solidFill>
            </a:endParaRPr>
          </a:p>
        </p:txBody>
      </p:sp>
      <p:sp>
        <p:nvSpPr>
          <p:cNvPr id="9" name="Rounded Rectangle 8"/>
          <p:cNvSpPr/>
          <p:nvPr/>
        </p:nvSpPr>
        <p:spPr>
          <a:xfrm>
            <a:off x="2053937" y="4576765"/>
            <a:ext cx="3103418" cy="108065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ar-IQ" sz="2400" b="1" dirty="0" smtClean="0">
                <a:solidFill>
                  <a:schemeClr val="tx1"/>
                </a:solidFill>
              </a:rPr>
              <a:t>خامساً : حق الجنسية</a:t>
            </a:r>
            <a:endParaRPr lang="en-US" sz="2400" b="1" dirty="0">
              <a:solidFill>
                <a:schemeClr val="tx1"/>
              </a:solidFill>
            </a:endParaRPr>
          </a:p>
        </p:txBody>
      </p:sp>
      <p:sp>
        <p:nvSpPr>
          <p:cNvPr id="10" name="Rounded Rectangle 9"/>
          <p:cNvSpPr/>
          <p:nvPr/>
        </p:nvSpPr>
        <p:spPr>
          <a:xfrm>
            <a:off x="803563" y="2936083"/>
            <a:ext cx="3103418" cy="10806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solidFill>
                  <a:schemeClr val="tx1"/>
                </a:solidFill>
              </a:rPr>
              <a:t>ثالثاً : الحق في الخصوصية</a:t>
            </a:r>
            <a:endParaRPr lang="en-US" sz="2400" b="1" dirty="0">
              <a:solidFill>
                <a:schemeClr val="tx1"/>
              </a:solidFill>
            </a:endParaRPr>
          </a:p>
        </p:txBody>
      </p:sp>
      <p:sp>
        <p:nvSpPr>
          <p:cNvPr id="11" name="Rounded Rectangle 10"/>
          <p:cNvSpPr/>
          <p:nvPr/>
        </p:nvSpPr>
        <p:spPr>
          <a:xfrm>
            <a:off x="4336472" y="2920608"/>
            <a:ext cx="3792683" cy="108065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smtClean="0">
                <a:solidFill>
                  <a:schemeClr val="tx1"/>
                </a:solidFill>
              </a:rPr>
              <a:t>ثانياً : الحق في الكرامة الانسانية</a:t>
            </a:r>
            <a:endParaRPr lang="en-US" sz="2400" b="1" dirty="0">
              <a:solidFill>
                <a:schemeClr val="tx1"/>
              </a:solidFill>
            </a:endParaRPr>
          </a:p>
        </p:txBody>
      </p:sp>
      <p:cxnSp>
        <p:nvCxnSpPr>
          <p:cNvPr id="13" name="Straight Arrow Connector 12"/>
          <p:cNvCxnSpPr/>
          <p:nvPr/>
        </p:nvCxnSpPr>
        <p:spPr>
          <a:xfrm>
            <a:off x="6328064" y="2105891"/>
            <a:ext cx="2732809" cy="6858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2483428" y="2096040"/>
            <a:ext cx="3259282" cy="7297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6003349" y="2434396"/>
            <a:ext cx="16451" cy="32904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flipH="1">
            <a:off x="3389168" y="2305701"/>
            <a:ext cx="2490356" cy="217116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293428" y="2205444"/>
            <a:ext cx="2493817" cy="221415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9371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7" y="540327"/>
            <a:ext cx="11513127" cy="5636636"/>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marL="0" indent="0" algn="ctr">
              <a:buNone/>
            </a:pPr>
            <a:endParaRPr lang="ar-IQ" dirty="0" smtClean="0"/>
          </a:p>
          <a:p>
            <a:pPr algn="ctr"/>
            <a:endParaRPr lang="ar-IQ" dirty="0"/>
          </a:p>
          <a:p>
            <a:pPr algn="ctr"/>
            <a:endParaRPr lang="ar-IQ" dirty="0" smtClean="0"/>
          </a:p>
          <a:p>
            <a:pPr marL="0" indent="0" algn="ctr">
              <a:buNone/>
            </a:pPr>
            <a:endParaRPr lang="en-US" dirty="0"/>
          </a:p>
        </p:txBody>
      </p:sp>
      <p:sp>
        <p:nvSpPr>
          <p:cNvPr id="4" name="Oval 3"/>
          <p:cNvSpPr/>
          <p:nvPr/>
        </p:nvSpPr>
        <p:spPr>
          <a:xfrm>
            <a:off x="2701634" y="2326481"/>
            <a:ext cx="6830292" cy="206432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أولاً: الحق في الحياة</a:t>
            </a:r>
            <a:endParaRPr lang="en-US" sz="2800" b="1" dirty="0"/>
          </a:p>
        </p:txBody>
      </p:sp>
    </p:spTree>
    <p:extLst>
      <p:ext uri="{BB962C8B-B14F-4D97-AF65-F5344CB8AC3E}">
        <p14:creationId xmlns:p14="http://schemas.microsoft.com/office/powerpoint/2010/main" val="254338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lgn="just" rtl="1">
              <a:buNone/>
            </a:pPr>
            <a:endParaRPr lang="ar-IQ" b="1" dirty="0" smtClean="0"/>
          </a:p>
          <a:p>
            <a:pPr marL="0" indent="0" algn="just" rtl="1">
              <a:buNone/>
            </a:pPr>
            <a:r>
              <a:rPr lang="ar-IQ" b="1" dirty="0"/>
              <a:t> </a:t>
            </a:r>
            <a:r>
              <a:rPr lang="ar-IQ" b="1" dirty="0" smtClean="0"/>
              <a:t>    </a:t>
            </a:r>
            <a:r>
              <a:rPr lang="ar-IQ" sz="2400" dirty="0" smtClean="0"/>
              <a:t>وهو من اهم حقوق الانسان اذ يتقدم على الحقوق الاخرى كافة وهي تابعة له من حيث الاهمية ، ولذلك يجب على المجتمع والدولة المحافظة على ارواح الناس من عبث العابثين ومن تعسف سلطات الدولة ، ان الحق في الحياة من الحقوق اللصيقة بشخص الانسان وقد عرفتها الاديان والشرائع السماوية قبل ان تنظمها وتنص عليها التشريعات الدولية (المعاهدات والاتفاقيات والمواثيق الدولية ) والتشريعات المحلية (الدساتير والقوانين الوضعية) . </a:t>
            </a:r>
            <a:endParaRPr lang="en-US" b="1" dirty="0"/>
          </a:p>
        </p:txBody>
      </p:sp>
      <p:sp>
        <p:nvSpPr>
          <p:cNvPr id="4" name="Oval 3"/>
          <p:cNvSpPr/>
          <p:nvPr/>
        </p:nvSpPr>
        <p:spPr>
          <a:xfrm>
            <a:off x="3844636" y="468384"/>
            <a:ext cx="4502727" cy="111904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مفهومه</a:t>
            </a:r>
            <a:endParaRPr lang="en-US" sz="2800" b="1" dirty="0"/>
          </a:p>
        </p:txBody>
      </p:sp>
    </p:spTree>
    <p:extLst>
      <p:ext uri="{BB962C8B-B14F-4D97-AF65-F5344CB8AC3E}">
        <p14:creationId xmlns:p14="http://schemas.microsoft.com/office/powerpoint/2010/main" val="2216521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a:xfrm>
            <a:off x="845127" y="1828800"/>
            <a:ext cx="10508672" cy="4348162"/>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نص دستور جمهورية العراق لسنة 2005 على الحق في الحياة بصورة صريحة ومباشرة على خلاف الدساتير العراقية السابقة ، اذ جاء في المادة (15) منه الى ان ( لكل فرد الحق في الحياة والامن والحرية ، ولا يجوز الحرمان من هذه الحقوق او تقييدها الا وفقا للقانون ، وبناء على قرار صادر من جهة قضائية مختصة ) ، وذهبت المادة (37/ج) الى ان (يحرم جميع انواع التعذيب النفسي والجسدي والمعاملة غير الانسانية ) ، واشارت المادة (73/ثامنا) الى ان لاتنفذ احكام الاعداد الا بعد المصادقة عليها من رئيس الجمهورية . </a:t>
            </a:r>
          </a:p>
          <a:p>
            <a:pPr marL="0" indent="0" algn="just" rtl="1">
              <a:buNone/>
            </a:pPr>
            <a:r>
              <a:rPr lang="ar-IQ" sz="2400" dirty="0"/>
              <a:t> </a:t>
            </a:r>
            <a:r>
              <a:rPr lang="ar-IQ" sz="2400" dirty="0" smtClean="0"/>
              <a:t>  </a:t>
            </a:r>
            <a:endParaRPr lang="en-US" sz="2400" dirty="0"/>
          </a:p>
        </p:txBody>
      </p:sp>
      <p:sp>
        <p:nvSpPr>
          <p:cNvPr id="4" name="Rounded Rectangle 3"/>
          <p:cNvSpPr/>
          <p:nvPr/>
        </p:nvSpPr>
        <p:spPr>
          <a:xfrm>
            <a:off x="3394364" y="626124"/>
            <a:ext cx="5126182" cy="9394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موقف دستور جمهورية العراق لسنة 2005</a:t>
            </a:r>
            <a:endParaRPr lang="en-US" sz="2400" b="1" dirty="0"/>
          </a:p>
        </p:txBody>
      </p:sp>
    </p:spTree>
    <p:extLst>
      <p:ext uri="{BB962C8B-B14F-4D97-AF65-F5344CB8AC3E}">
        <p14:creationId xmlns:p14="http://schemas.microsoft.com/office/powerpoint/2010/main" val="1694830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2956</TotalTime>
  <Words>1851</Words>
  <Application>Microsoft Office PowerPoint</Application>
  <PresentationFormat>Widescreen</PresentationFormat>
  <Paragraphs>117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ممفهومه</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393</cp:revision>
  <dcterms:created xsi:type="dcterms:W3CDTF">2020-12-07T19:51:10Z</dcterms:created>
  <dcterms:modified xsi:type="dcterms:W3CDTF">2023-03-21T22:46:38Z</dcterms:modified>
</cp:coreProperties>
</file>