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83" r:id="rId4"/>
    <p:sldId id="279" r:id="rId5"/>
    <p:sldId id="286" r:id="rId6"/>
    <p:sldId id="288" r:id="rId7"/>
    <p:sldId id="275" r:id="rId8"/>
    <p:sldId id="287" r:id="rId9"/>
    <p:sldId id="289" r:id="rId10"/>
    <p:sldId id="276" r:id="rId11"/>
    <p:sldId id="298" r:id="rId12"/>
    <p:sldId id="299" r:id="rId13"/>
    <p:sldId id="265" r:id="rId14"/>
    <p:sldId id="296" r:id="rId15"/>
    <p:sldId id="297" r:id="rId16"/>
    <p:sldId id="290" r:id="rId17"/>
    <p:sldId id="291" r:id="rId18"/>
    <p:sldId id="292" r:id="rId19"/>
    <p:sldId id="293" r:id="rId20"/>
    <p:sldId id="294" r:id="rId21"/>
    <p:sldId id="303" r:id="rId22"/>
    <p:sldId id="295" r:id="rId23"/>
    <p:sldId id="300" r:id="rId24"/>
    <p:sldId id="301" r:id="rId25"/>
    <p:sldId id="302" r:id="rId26"/>
    <p:sldId id="26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3/22/2023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5C8535-475D-4C22-967E-A251D1E86E46}" type="slidenum">
              <a:rPr lang="en-US" smtClean="0"/>
              <a:t>15</a:t>
            </a:fld>
            <a:endParaRPr lang="en-US" dirty="0"/>
          </a:p>
        </p:txBody>
      </p:sp>
    </p:spTree>
    <p:extLst>
      <p:ext uri="{BB962C8B-B14F-4D97-AF65-F5344CB8AC3E}">
        <p14:creationId xmlns:p14="http://schemas.microsoft.com/office/powerpoint/2010/main" val="3106497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3/22/2023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a:p>
          <a:p>
            <a:endParaRPr lang="ar-IQ" b="1" dirty="0" smtClean="0"/>
          </a:p>
          <a:p>
            <a:endParaRPr lang="ar-IQ" b="1" dirty="0"/>
          </a:p>
          <a:p>
            <a:endParaRPr lang="ar-IQ" b="1" dirty="0" smtClean="0"/>
          </a:p>
          <a:p>
            <a:endParaRPr lang="ar-IQ" b="1" dirty="0"/>
          </a:p>
          <a:p>
            <a:endParaRPr lang="ar-IQ" b="1" dirty="0" smtClean="0"/>
          </a:p>
          <a:p>
            <a:endParaRPr lang="ar-IQ" b="1" dirty="0" smtClean="0"/>
          </a:p>
        </p:txBody>
      </p:sp>
      <p:sp>
        <p:nvSpPr>
          <p:cNvPr id="4" name="Rounded Rectangle 3"/>
          <p:cNvSpPr/>
          <p:nvPr/>
        </p:nvSpPr>
        <p:spPr>
          <a:xfrm>
            <a:off x="1971735" y="1811896"/>
            <a:ext cx="8437417"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السادسة –  الفصل الدراسي الثاني - لمادة حقوق الانسان </a:t>
            </a:r>
          </a:p>
          <a:p>
            <a:pPr algn="ctr" rtl="1"/>
            <a:r>
              <a:rPr lang="ar-IQ" sz="2800" b="1" smtClean="0"/>
              <a:t>المرحلة </a:t>
            </a:r>
            <a:r>
              <a:rPr lang="ar-IQ" sz="2800" b="1" smtClean="0"/>
              <a:t>الاولى </a:t>
            </a:r>
            <a:r>
              <a:rPr lang="ar-IQ" sz="2800" b="1" dirty="0" smtClean="0"/>
              <a:t>–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1" y="554182"/>
            <a:ext cx="11589327" cy="5650490"/>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dirty="0"/>
              <a:t> </a:t>
            </a:r>
            <a:r>
              <a:rPr lang="en-US" dirty="0" smtClean="0"/>
              <a:t>  </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p:txBody>
      </p:sp>
      <p:sp>
        <p:nvSpPr>
          <p:cNvPr id="4" name="Oval 3"/>
          <p:cNvSpPr/>
          <p:nvPr/>
        </p:nvSpPr>
        <p:spPr>
          <a:xfrm>
            <a:off x="2615043" y="2132518"/>
            <a:ext cx="6705601" cy="193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sz="2800" b="1" dirty="0" smtClean="0">
              <a:solidFill>
                <a:schemeClr val="tx1"/>
              </a:solidFill>
            </a:endParaRPr>
          </a:p>
          <a:p>
            <a:pPr algn="ctr"/>
            <a:r>
              <a:rPr lang="ar-IQ" sz="2800" b="1" dirty="0" smtClean="0">
                <a:solidFill>
                  <a:schemeClr val="tx1"/>
                </a:solidFill>
              </a:rPr>
              <a:t>ثانياً </a:t>
            </a:r>
            <a:r>
              <a:rPr lang="ar-IQ" sz="2800" b="1" dirty="0">
                <a:solidFill>
                  <a:schemeClr val="tx1"/>
                </a:solidFill>
              </a:rPr>
              <a:t>: حرية </a:t>
            </a:r>
            <a:r>
              <a:rPr lang="ar-IQ" sz="2800" b="1" dirty="0" smtClean="0">
                <a:solidFill>
                  <a:schemeClr val="tx1"/>
                </a:solidFill>
              </a:rPr>
              <a:t>الرأي( حرية التعبير)</a:t>
            </a:r>
            <a:endParaRPr lang="en-US" sz="2800" b="1" dirty="0">
              <a:solidFill>
                <a:schemeClr val="tx1"/>
              </a:solidFill>
            </a:endParaRPr>
          </a:p>
        </p:txBody>
      </p:sp>
    </p:spTree>
    <p:extLst>
      <p:ext uri="{BB962C8B-B14F-4D97-AF65-F5344CB8AC3E}">
        <p14:creationId xmlns:p14="http://schemas.microsoft.com/office/powerpoint/2010/main" val="1487661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2400" dirty="0" smtClean="0"/>
              <a:t>م</a:t>
            </a:r>
            <a:r>
              <a:rPr lang="ar-IQ" sz="2400" dirty="0" smtClean="0">
                <a:solidFill>
                  <a:schemeClr val="tx1"/>
                </a:solidFill>
              </a:rPr>
              <a:t>مفهومه</a:t>
            </a:r>
            <a:endParaRPr lang="en-US" sz="24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a:t>
            </a:r>
            <a:r>
              <a:rPr lang="ar-IQ" sz="2400" dirty="0"/>
              <a:t> </a:t>
            </a:r>
            <a:r>
              <a:rPr lang="ar-IQ" sz="2400" dirty="0" smtClean="0"/>
              <a:t> ويقصد بها قدرة كل انسان في التعبير عن ارائه وافكاره باي وسيلة من الوسائل كأن يكون ذلك بالقول او بالرسائل او بوسائل النشر المختلفة او بوساطة الاذاعة والتلفزيون او المسرح او السينما او شبكة المعلومات (الانترنيت) . </a:t>
            </a:r>
          </a:p>
          <a:p>
            <a:pPr marL="0" indent="0" algn="just" rtl="1">
              <a:buNone/>
            </a:pPr>
            <a:r>
              <a:rPr lang="ar-IQ" sz="2400" dirty="0"/>
              <a:t> </a:t>
            </a:r>
            <a:r>
              <a:rPr lang="ar-IQ" sz="2400" dirty="0" smtClean="0"/>
              <a:t>  وتعد حرية الرأي من الحريات الاساسية التي تتصل بالحرية الشخصية ، وهي بمثابة الحرية الام بالنسبة لسائر الحريات الذهنية التي تتفرع منها ، فهذه الحرية هي التي تبيح للانسان ان يكون رأيا خاصا في كل ما يجري تحت ناظريه من احداث ، وان يعبر عن فكره السياسي او الفلسفي او الديني بحرية كاملة وباية وسيلة متاحة له ، ولكن في حدود النظام العام ، اي في حدود عدم الاضراربحرية الاخرين . </a:t>
            </a:r>
          </a:p>
          <a:p>
            <a:pPr marL="0" indent="0" algn="just" rtl="1">
              <a:buNone/>
            </a:pPr>
            <a:r>
              <a:rPr lang="ar-IQ" sz="2400" dirty="0"/>
              <a:t> </a:t>
            </a:r>
            <a:r>
              <a:rPr lang="ar-IQ" sz="2400" dirty="0" smtClean="0"/>
              <a:t>  هذا وان حرية التعبير وان كانت وسيلة للتعبير عن الذات ، فهي ايضا وسيلة لتقويم المجتمع وترشيده ، فلهذه الحرية اهمية مزدوجة ، فهي بالنسبة للفرد وسيلة للتعبير عن ذاته ، وبالنسبة للمجتمع وسيلة اصلاح وتقدم . </a:t>
            </a:r>
            <a:endParaRPr lang="en-US" sz="2400" dirty="0"/>
          </a:p>
        </p:txBody>
      </p:sp>
      <p:sp>
        <p:nvSpPr>
          <p:cNvPr id="4" name="Oval 3"/>
          <p:cNvSpPr/>
          <p:nvPr/>
        </p:nvSpPr>
        <p:spPr>
          <a:xfrm>
            <a:off x="3654136" y="444426"/>
            <a:ext cx="4883727" cy="1166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smtClean="0">
                <a:solidFill>
                  <a:schemeClr val="tx1"/>
                </a:solidFill>
              </a:rPr>
              <a:t>مفهومه</a:t>
            </a:r>
            <a:endParaRPr lang="en-US" sz="2400" b="1" dirty="0">
              <a:solidFill>
                <a:schemeClr val="tx1"/>
              </a:solidFill>
            </a:endParaRPr>
          </a:p>
        </p:txBody>
      </p:sp>
    </p:spTree>
    <p:extLst>
      <p:ext uri="{BB962C8B-B14F-4D97-AF65-F5344CB8AC3E}">
        <p14:creationId xmlns:p14="http://schemas.microsoft.com/office/powerpoint/2010/main" val="4040909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a:p>
          <a:p>
            <a:pPr marL="0" indent="0" algn="just" rtl="1">
              <a:buNone/>
            </a:pPr>
            <a:r>
              <a:rPr lang="ar-IQ" sz="2400" dirty="0" smtClean="0"/>
              <a:t>      نص دستور جمهورية العراق لسنة 2005 على حرية التعبير عن الرأي ، فنص في المادة (38/أولا) على ان (( تكفل الدولة حرية التعبير عن الرأي بكل الوسائل ، وبما لا يخل بالنظام العام والاداب )) . </a:t>
            </a:r>
            <a:endParaRPr lang="en-US" sz="2400" dirty="0"/>
          </a:p>
        </p:txBody>
      </p:sp>
      <p:sp>
        <p:nvSpPr>
          <p:cNvPr id="4" name="Rounded Rectangle 3"/>
          <p:cNvSpPr/>
          <p:nvPr/>
        </p:nvSpPr>
        <p:spPr>
          <a:xfrm>
            <a:off x="3463636" y="551511"/>
            <a:ext cx="5264727" cy="9527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sz="2400" b="1" dirty="0" smtClean="0">
              <a:solidFill>
                <a:schemeClr val="tx1"/>
              </a:solidFill>
            </a:endParaRPr>
          </a:p>
          <a:p>
            <a:pPr algn="ctr"/>
            <a:r>
              <a:rPr lang="ar-IQ" sz="2400" b="1" dirty="0" smtClean="0">
                <a:solidFill>
                  <a:schemeClr val="tx1"/>
                </a:solidFill>
              </a:rPr>
              <a:t>موقف </a:t>
            </a:r>
            <a:r>
              <a:rPr lang="ar-IQ" sz="2400" b="1" dirty="0">
                <a:solidFill>
                  <a:schemeClr val="tx1"/>
                </a:solidFill>
              </a:rPr>
              <a:t>دستور جمهورية العراق لسنة 2005</a:t>
            </a:r>
            <a:endParaRPr lang="en-US" sz="2400" b="1" dirty="0">
              <a:solidFill>
                <a:schemeClr val="tx1"/>
              </a:solidFill>
            </a:endParaRPr>
          </a:p>
          <a:p>
            <a:pPr algn="ctr"/>
            <a:endParaRPr lang="en-US" sz="2400" b="1" dirty="0">
              <a:solidFill>
                <a:schemeClr val="tx1"/>
              </a:solidFill>
            </a:endParaRPr>
          </a:p>
        </p:txBody>
      </p:sp>
    </p:spTree>
    <p:extLst>
      <p:ext uri="{BB962C8B-B14F-4D97-AF65-F5344CB8AC3E}">
        <p14:creationId xmlns:p14="http://schemas.microsoft.com/office/powerpoint/2010/main" val="342956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7416"/>
            <a:ext cx="10965873" cy="6188075"/>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t>
            </a:r>
            <a:r>
              <a:rPr lang="ar-IQ" sz="2800" dirty="0" smtClean="0"/>
              <a:t>        </a:t>
            </a:r>
            <a:endParaRPr lang="en-US" sz="2800" dirty="0"/>
          </a:p>
        </p:txBody>
      </p:sp>
      <p:sp>
        <p:nvSpPr>
          <p:cNvPr id="5" name="Oval 4"/>
          <p:cNvSpPr/>
          <p:nvPr/>
        </p:nvSpPr>
        <p:spPr>
          <a:xfrm>
            <a:off x="2919844" y="2087562"/>
            <a:ext cx="6345382" cy="202723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a:solidFill>
                  <a:schemeClr val="tx1"/>
                </a:solidFill>
              </a:rPr>
              <a:t>ثالثاً : حق التجمع أو الاجتماع</a:t>
            </a:r>
            <a:endParaRPr lang="en-US" sz="2800" b="1" dirty="0">
              <a:solidFill>
                <a:schemeClr val="tx1"/>
              </a:solidFill>
            </a:endParaRPr>
          </a:p>
        </p:txBody>
      </p:sp>
    </p:spTree>
    <p:extLst>
      <p:ext uri="{BB962C8B-B14F-4D97-AF65-F5344CB8AC3E}">
        <p14:creationId xmlns:p14="http://schemas.microsoft.com/office/powerpoint/2010/main" val="3027684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a:p>
          <a:p>
            <a:pPr marL="0" indent="0" algn="just" rtl="1">
              <a:buNone/>
            </a:pPr>
            <a:r>
              <a:rPr lang="ar-IQ" sz="2400" dirty="0"/>
              <a:t> </a:t>
            </a:r>
            <a:r>
              <a:rPr lang="ar-IQ" sz="2400" dirty="0" smtClean="0"/>
              <a:t>    ويقصد به حق الافراد في ان يتجمعوا في مكان ما لمدة من الوقت ، ليعبروا عن ارائهم سواء في صورة خطب او ندوات او محاضرات او مناقشات وبطريقة سلمية ، وهذا الحق اما يكون في نطاق ضيق فيطلق عليه الاجتماع الخاص ، واما ان يكون في نطاق واسع فيطلق عليه الاجتماع العام . </a:t>
            </a:r>
          </a:p>
          <a:p>
            <a:pPr marL="0" indent="0" algn="just" rtl="1">
              <a:buNone/>
            </a:pPr>
            <a:r>
              <a:rPr lang="ar-IQ" sz="2400" dirty="0"/>
              <a:t> </a:t>
            </a:r>
            <a:r>
              <a:rPr lang="ar-IQ" sz="2400" dirty="0" smtClean="0"/>
              <a:t>   </a:t>
            </a:r>
            <a:endParaRPr lang="en-US" sz="2400" dirty="0"/>
          </a:p>
        </p:txBody>
      </p:sp>
      <p:sp>
        <p:nvSpPr>
          <p:cNvPr id="4" name="Oval 3"/>
          <p:cNvSpPr/>
          <p:nvPr/>
        </p:nvSpPr>
        <p:spPr>
          <a:xfrm>
            <a:off x="3955473" y="420759"/>
            <a:ext cx="4281054" cy="121429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مفهومه</a:t>
            </a:r>
            <a:endParaRPr lang="en-US" sz="2400" b="1" dirty="0"/>
          </a:p>
        </p:txBody>
      </p:sp>
    </p:spTree>
    <p:extLst>
      <p:ext uri="{BB962C8B-B14F-4D97-AF65-F5344CB8AC3E}">
        <p14:creationId xmlns:p14="http://schemas.microsoft.com/office/powerpoint/2010/main" val="1775013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81" y="152615"/>
            <a:ext cx="11845636" cy="964912"/>
          </a:xfrm>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a:xfrm>
            <a:off x="173180" y="1177850"/>
            <a:ext cx="11845636" cy="5583167"/>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endParaRPr lang="ar-IQ" sz="2400" dirty="0"/>
          </a:p>
          <a:p>
            <a:pPr marL="0" indent="0" algn="just" rtl="1">
              <a:buNone/>
            </a:pPr>
            <a:r>
              <a:rPr lang="ar-IQ" sz="2400" dirty="0"/>
              <a:t> </a:t>
            </a:r>
            <a:r>
              <a:rPr lang="ar-IQ" sz="2400" dirty="0" smtClean="0"/>
              <a:t>    نظم دستور جمهورية العراق لسنة 2005 حق التجمع او الاجتماع في المادة (38/ثالثا) اذ جاء فيها ((تكفل الدولة حرية الاجتماع والتظاهر السلمي ، وبما لا يخل بالنظام العام والاداب ، وينظم ذلك بقانون )) . </a:t>
            </a:r>
          </a:p>
          <a:p>
            <a:pPr marL="0" indent="0" algn="just" rtl="1">
              <a:buNone/>
            </a:pPr>
            <a:r>
              <a:rPr lang="ar-IQ" sz="2400" dirty="0"/>
              <a:t> </a:t>
            </a:r>
            <a:r>
              <a:rPr lang="ar-IQ" sz="2400" dirty="0" smtClean="0"/>
              <a:t>  ولم يصدر ذلك القانون الذي ينظم حرية الاجتماع والتظاهر السلمي وفقا لما نص عليه الدستور ، ولكن هناك امر صادر من سلطة الائتلاف المؤقتة (المنحلة) رقم (19) لسنة 2003 يحمل عنوان (حرية التجمع) وقد علق هذا الامر احكام المواد (220-222) من قانون العقوبات رقم (111) لسنة 1969 المعدل (النافذ) ، ونص الامر على اجراءات عدة لغرض القيام بالتجمع او الاجتماع اوالتظاهر السلمي ، تمثلت بالاتي : </a:t>
            </a:r>
          </a:p>
          <a:p>
            <a:pPr marL="457200" indent="-457200" algn="just" rtl="1">
              <a:buAutoNum type="arabicPeriod"/>
            </a:pPr>
            <a:r>
              <a:rPr lang="ar-IQ" sz="2400" dirty="0" smtClean="0"/>
              <a:t>الحصول على تصريح من قائد قوات الائتلاف او من قائد فرقة او لواء والذين يشار لهم بسلطات التراخيص . </a:t>
            </a:r>
          </a:p>
          <a:p>
            <a:pPr marL="457200" indent="-457200" algn="just" rtl="1">
              <a:buAutoNum type="arabicPeriod"/>
            </a:pPr>
            <a:r>
              <a:rPr lang="ar-IQ" sz="2400" dirty="0" smtClean="0"/>
              <a:t>ان يتم تحديد العدد المشارك في التجمع من سلطة التراخيص .</a:t>
            </a:r>
          </a:p>
          <a:p>
            <a:pPr marL="457200" indent="-457200" algn="just" rtl="1">
              <a:buAutoNum type="arabicPeriod"/>
            </a:pPr>
            <a:r>
              <a:rPr lang="ar-IQ" sz="2400" dirty="0" smtClean="0"/>
              <a:t>الا تتجاوز المدة التي يستغرقها التجمع اربع ساعات حيث يحظر ذلك على اية مسيرة او اجتماع او تجمع او تجمهر يعقد على الطرق او الشوارع العامة او في الاماكن العامة .</a:t>
            </a:r>
          </a:p>
          <a:p>
            <a:pPr marL="457200" indent="-457200" algn="just" rtl="1">
              <a:buAutoNum type="arabicPeriod"/>
            </a:pPr>
            <a:r>
              <a:rPr lang="ar-IQ" sz="2400" dirty="0" smtClean="0"/>
              <a:t>يجب ان لا يعقد الاجتماع او التجمع او التجمهر في مكان يبعد اقل من 500 متر عن اي مرفق لسلطة الائتلاف المؤقتة او قوات الائتلاف . </a:t>
            </a:r>
          </a:p>
          <a:p>
            <a:pPr marL="0" indent="0" algn="just" rtl="1">
              <a:buNone/>
            </a:pPr>
            <a:r>
              <a:rPr lang="ar-IQ" sz="2400" dirty="0"/>
              <a:t>  </a:t>
            </a:r>
            <a:r>
              <a:rPr lang="ar-IQ" sz="2400" dirty="0" smtClean="0"/>
              <a:t> كما اكد الامر على الاشياء المحظورة كالسلاح الناري والاشياء الحادة ... الخ ، اذ تصل العقوبة الى سنة واحدة في حالة ادانة من يخالف هذ الامر . </a:t>
            </a:r>
          </a:p>
          <a:p>
            <a:pPr marL="0" indent="0" algn="just" rtl="1">
              <a:buNone/>
            </a:pPr>
            <a:endParaRPr lang="ar-IQ" sz="2400" dirty="0" smtClean="0"/>
          </a:p>
          <a:p>
            <a:pPr marL="0" indent="0" algn="just" rtl="1">
              <a:buNone/>
            </a:pPr>
            <a:endParaRPr lang="ar-IQ" sz="2400" dirty="0" smtClean="0"/>
          </a:p>
          <a:p>
            <a:pPr marL="457200" indent="-457200" algn="just" rtl="1">
              <a:buAutoNum type="arabicPeriod"/>
            </a:pPr>
            <a:endParaRPr lang="en-US" sz="2400" dirty="0"/>
          </a:p>
        </p:txBody>
      </p:sp>
      <p:sp>
        <p:nvSpPr>
          <p:cNvPr id="4" name="Rounded Rectangle 3"/>
          <p:cNvSpPr/>
          <p:nvPr/>
        </p:nvSpPr>
        <p:spPr>
          <a:xfrm flipH="1">
            <a:off x="3387435" y="212939"/>
            <a:ext cx="5417127" cy="82636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IQ" sz="2400" b="1" dirty="0" smtClean="0"/>
          </a:p>
          <a:p>
            <a:pPr algn="ctr"/>
            <a:r>
              <a:rPr lang="ar-IQ" sz="2400" b="1" dirty="0" smtClean="0"/>
              <a:t>موقف </a:t>
            </a:r>
            <a:r>
              <a:rPr lang="ar-IQ" sz="2400" b="1" dirty="0"/>
              <a:t>دستور جمهورية العراق لسنة 2005</a:t>
            </a:r>
            <a:endParaRPr lang="en-US" sz="2400" b="1" dirty="0"/>
          </a:p>
          <a:p>
            <a:pPr algn="ctr"/>
            <a:endParaRPr lang="en-US" sz="2400" b="1" dirty="0"/>
          </a:p>
        </p:txBody>
      </p:sp>
    </p:spTree>
    <p:extLst>
      <p:ext uri="{BB962C8B-B14F-4D97-AF65-F5344CB8AC3E}">
        <p14:creationId xmlns:p14="http://schemas.microsoft.com/office/powerpoint/2010/main" val="4011255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145" y="457200"/>
            <a:ext cx="10605655" cy="5719763"/>
          </a:xfrm>
        </p:spPr>
        <p:style>
          <a:lnRef idx="1">
            <a:schemeClr val="accent6"/>
          </a:lnRef>
          <a:fillRef idx="2">
            <a:schemeClr val="accent6"/>
          </a:fillRef>
          <a:effectRef idx="1">
            <a:schemeClr val="accent6"/>
          </a:effectRef>
          <a:fontRef idx="minor">
            <a:schemeClr val="dk1"/>
          </a:fontRef>
        </p:style>
        <p:txBody>
          <a:bodyPr/>
          <a:lstStyle/>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en-US" b="1" dirty="0">
              <a:solidFill>
                <a:schemeClr val="tx1"/>
              </a:solidFill>
            </a:endParaRPr>
          </a:p>
        </p:txBody>
      </p:sp>
      <p:sp>
        <p:nvSpPr>
          <p:cNvPr id="4" name="Oval 3"/>
          <p:cNvSpPr/>
          <p:nvPr/>
        </p:nvSpPr>
        <p:spPr>
          <a:xfrm>
            <a:off x="2767444" y="2313708"/>
            <a:ext cx="6567055" cy="1676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800" b="1" dirty="0">
                <a:solidFill>
                  <a:schemeClr val="tx1"/>
                </a:solidFill>
              </a:rPr>
              <a:t>رابعاً </a:t>
            </a:r>
            <a:r>
              <a:rPr lang="ar-IQ" sz="2800" b="1" dirty="0" smtClean="0">
                <a:solidFill>
                  <a:schemeClr val="tx1"/>
                </a:solidFill>
              </a:rPr>
              <a:t>: </a:t>
            </a:r>
            <a:r>
              <a:rPr lang="ar-IQ" sz="2800" b="1" dirty="0">
                <a:solidFill>
                  <a:schemeClr val="tx1"/>
                </a:solidFill>
              </a:rPr>
              <a:t>حرية الصحافة </a:t>
            </a:r>
            <a:endParaRPr lang="en-US" sz="2800" b="1" dirty="0">
              <a:solidFill>
                <a:schemeClr val="tx1"/>
              </a:solidFill>
            </a:endParaRPr>
          </a:p>
        </p:txBody>
      </p:sp>
    </p:spTree>
    <p:extLst>
      <p:ext uri="{BB962C8B-B14F-4D97-AF65-F5344CB8AC3E}">
        <p14:creationId xmlns:p14="http://schemas.microsoft.com/office/powerpoint/2010/main" val="61976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endParaRPr lang="en-US" sz="2400"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0" indent="0" algn="just" rtl="1">
              <a:buNone/>
            </a:pPr>
            <a:endParaRPr lang="ar-IQ" sz="2400" dirty="0"/>
          </a:p>
          <a:p>
            <a:pPr marL="0" indent="0" algn="just" rtl="1">
              <a:buNone/>
            </a:pPr>
            <a:r>
              <a:rPr lang="ar-IQ" sz="2400" dirty="0"/>
              <a:t> </a:t>
            </a:r>
            <a:r>
              <a:rPr lang="ar-IQ" sz="2400" dirty="0" smtClean="0"/>
              <a:t>    ويقصد بها حق الفرد في التعبيرعن ارائه وعقائده بوساطة المطبوعات بمختلف اشكالها من الصحف والمجلات وغيرها من المطبوعات ، من دون ان تخضع هذه المطبوعات للاجازة او الرقابة السابقة مع مسؤولية الكاتب مدنيا او جنائيا ، مع ضمان التحرر الاقتصادي للصحفي ، اي توفير الامكانيات المادية الضرورية التي تمكنه من كتابة ما يشاء ونشره في حدود القانون . </a:t>
            </a:r>
            <a:endParaRPr lang="en-US" sz="2400" dirty="0"/>
          </a:p>
        </p:txBody>
      </p:sp>
      <p:sp>
        <p:nvSpPr>
          <p:cNvPr id="4" name="Oval 3"/>
          <p:cNvSpPr/>
          <p:nvPr/>
        </p:nvSpPr>
        <p:spPr>
          <a:xfrm>
            <a:off x="4170218" y="432160"/>
            <a:ext cx="3851563" cy="119149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400" b="1" dirty="0" smtClean="0"/>
              <a:t>مفهومه</a:t>
            </a:r>
            <a:endParaRPr lang="en-US" sz="2400" b="1" dirty="0"/>
          </a:p>
        </p:txBody>
      </p:sp>
    </p:spTree>
    <p:extLst>
      <p:ext uri="{BB962C8B-B14F-4D97-AF65-F5344CB8AC3E}">
        <p14:creationId xmlns:p14="http://schemas.microsoft.com/office/powerpoint/2010/main" val="1866568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rtl="1"/>
            <a:endParaRPr lang="ar-IQ" sz="2400" dirty="0" smtClean="0"/>
          </a:p>
          <a:p>
            <a:pPr marL="0" indent="0" algn="just" rtl="1">
              <a:buNone/>
            </a:pPr>
            <a:r>
              <a:rPr lang="ar-IQ" sz="2400" dirty="0"/>
              <a:t> </a:t>
            </a:r>
            <a:r>
              <a:rPr lang="ar-IQ" sz="2400" dirty="0" smtClean="0"/>
              <a:t>   نص دستور جمهورية العراق لسنة 2005 في المادة (38/ثانيا) على ان (( تكفل الدولة بما لا يخل بالنظام العام والاداب ، حرية الصحافة والطباعة والاعلان والنشر )) . </a:t>
            </a:r>
          </a:p>
          <a:p>
            <a:pPr marL="0" indent="0" algn="just" rtl="1">
              <a:buNone/>
            </a:pPr>
            <a:r>
              <a:rPr lang="ar-IQ" sz="2400" dirty="0"/>
              <a:t> </a:t>
            </a:r>
            <a:r>
              <a:rPr lang="ar-IQ" sz="2400" dirty="0" smtClean="0"/>
              <a:t>  وقد صدرت مجموعة من الاوامر عن سلطة الائتلاف المؤقتة (المنحلة) ومنها الامر رقم (14) لسنة 2003 والامر رقم (65) لسنة 2004 والتي اكدت جميعها على حرية الصحافة والنشر وبيت الموضوعات التي يحظر النشر فيها وهي نشر المواد التي تحرض على العنف او على الاخلال بالنظام المدني او تدعو الى تغيير الحدود العراقية بوسائل عنيفة او تدعو الى عودة حزب البعث (المنحل) الى السلطة ، واشارت تلك الاوامر الى ان الصحافة المطبوعة لا تحتاج الى الحصول على تراخيص من اجل العمل في العراق ، ثم بينت العقوبات التي تترتب على المخالفين لاحكام تلك الاوامر . </a:t>
            </a:r>
            <a:endParaRPr lang="en-US" sz="2400" dirty="0"/>
          </a:p>
        </p:txBody>
      </p:sp>
      <p:sp>
        <p:nvSpPr>
          <p:cNvPr id="4" name="Rounded Rectangle 3"/>
          <p:cNvSpPr/>
          <p:nvPr/>
        </p:nvSpPr>
        <p:spPr>
          <a:xfrm>
            <a:off x="3394365" y="536069"/>
            <a:ext cx="5638800" cy="9836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r-IQ" sz="2400" b="1" dirty="0" smtClean="0"/>
          </a:p>
          <a:p>
            <a:pPr algn="ctr"/>
            <a:r>
              <a:rPr lang="ar-IQ" sz="2400" b="1" dirty="0" smtClean="0"/>
              <a:t>موقف </a:t>
            </a:r>
            <a:r>
              <a:rPr lang="ar-IQ" sz="2400" b="1" dirty="0"/>
              <a:t>دستور جمهورية العراق لسنة 2005</a:t>
            </a:r>
            <a:endParaRPr lang="en-US" sz="2400" b="1" dirty="0"/>
          </a:p>
          <a:p>
            <a:pPr algn="ctr"/>
            <a:endParaRPr lang="en-US" sz="2400" b="1" dirty="0"/>
          </a:p>
        </p:txBody>
      </p:sp>
    </p:spTree>
    <p:extLst>
      <p:ext uri="{BB962C8B-B14F-4D97-AF65-F5344CB8AC3E}">
        <p14:creationId xmlns:p14="http://schemas.microsoft.com/office/powerpoint/2010/main" val="2568914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7" y="429491"/>
            <a:ext cx="10661073" cy="5747472"/>
          </a:xfrm>
        </p:spPr>
        <p:style>
          <a:lnRef idx="1">
            <a:schemeClr val="accent5"/>
          </a:lnRef>
          <a:fillRef idx="2">
            <a:schemeClr val="accent5"/>
          </a:fillRef>
          <a:effectRef idx="1">
            <a:schemeClr val="accent5"/>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Oval 3"/>
          <p:cNvSpPr/>
          <p:nvPr/>
        </p:nvSpPr>
        <p:spPr>
          <a:xfrm>
            <a:off x="2701636" y="2175164"/>
            <a:ext cx="6868390" cy="164869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ar-IQ" sz="2400" b="1" dirty="0" smtClean="0">
              <a:solidFill>
                <a:schemeClr val="tx1"/>
              </a:solidFill>
            </a:endParaRPr>
          </a:p>
          <a:p>
            <a:pPr algn="ctr"/>
            <a:r>
              <a:rPr lang="ar-IQ" sz="2800" b="1" dirty="0" smtClean="0">
                <a:solidFill>
                  <a:schemeClr val="tx1"/>
                </a:solidFill>
              </a:rPr>
              <a:t>خامساً : </a:t>
            </a:r>
            <a:r>
              <a:rPr lang="ar-IQ" sz="2800" b="1" dirty="0">
                <a:solidFill>
                  <a:schemeClr val="tx1"/>
                </a:solidFill>
              </a:rPr>
              <a:t>حرية التعليم</a:t>
            </a:r>
            <a:endParaRPr lang="en-US" sz="2800" b="1" dirty="0">
              <a:solidFill>
                <a:schemeClr val="tx1"/>
              </a:solidFill>
            </a:endParaRPr>
          </a:p>
          <a:p>
            <a:pPr algn="ctr"/>
            <a:endParaRPr lang="en-US" sz="2400" b="1" dirty="0"/>
          </a:p>
        </p:txBody>
      </p:sp>
    </p:spTree>
    <p:extLst>
      <p:ext uri="{BB962C8B-B14F-4D97-AF65-F5344CB8AC3E}">
        <p14:creationId xmlns:p14="http://schemas.microsoft.com/office/powerpoint/2010/main" val="362600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65017"/>
            <a:ext cx="12205854" cy="5860474"/>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374073" y="2120224"/>
            <a:ext cx="11554691"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السادسة</a:t>
            </a:r>
          </a:p>
          <a:p>
            <a:pPr algn="ctr" rtl="1"/>
            <a:r>
              <a:rPr lang="ar-IQ" sz="2800" b="1" dirty="0" smtClean="0"/>
              <a:t>(الحقوق والحريات العامة التقليدية </a:t>
            </a:r>
            <a:r>
              <a:rPr lang="ar-IQ" sz="2800" b="1" dirty="0"/>
              <a:t>/</a:t>
            </a:r>
            <a:r>
              <a:rPr lang="ar-IQ" sz="2800" b="1" dirty="0" smtClean="0"/>
              <a:t> ثانيا : الحقوق والحريات الفكرية)</a:t>
            </a:r>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endParaRPr lang="en-US" dirty="0"/>
          </a:p>
        </p:txBody>
      </p:sp>
      <p:sp>
        <p:nvSpPr>
          <p:cNvPr id="3" name="Content Placeholder 2"/>
          <p:cNvSpPr>
            <a:spLocks noGrp="1"/>
          </p:cNvSpPr>
          <p:nvPr>
            <p:ph idx="1"/>
          </p:nvPr>
        </p:nvSpPr>
        <p:spPr>
          <a:xfrm>
            <a:off x="838200" y="1825625"/>
            <a:ext cx="10515600" cy="486612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just" rtl="1">
              <a:buNone/>
            </a:pPr>
            <a:endParaRPr lang="ar-IQ" sz="2400" dirty="0"/>
          </a:p>
          <a:p>
            <a:pPr marL="0" indent="0" algn="just" rtl="1">
              <a:buNone/>
            </a:pPr>
            <a:r>
              <a:rPr lang="ar-IQ" sz="2400" dirty="0"/>
              <a:t> </a:t>
            </a:r>
            <a:r>
              <a:rPr lang="ar-IQ" sz="2400" dirty="0" smtClean="0"/>
              <a:t>   لحرية التعليم ثلاثة مظاهر هي : </a:t>
            </a:r>
          </a:p>
          <a:p>
            <a:pPr marL="457200" indent="-457200" algn="just" rtl="1">
              <a:buFont typeface="+mj-lt"/>
              <a:buAutoNum type="arabicPeriod"/>
            </a:pPr>
            <a:r>
              <a:rPr lang="ar-IQ" sz="2400" b="1" dirty="0" smtClean="0"/>
              <a:t>حق الفرد في ان يعلّم : </a:t>
            </a:r>
            <a:r>
              <a:rPr lang="ar-IQ" sz="2400" dirty="0" smtClean="0"/>
              <a:t>وهذا ما يسمح له بنشر علمه وافكاره بين الناس ، الا ان ذلك لا يعني ان هذا المظهر من مظاهر التعليم يتسم بالاطلاق ، اذ ان من حق الدولة ان تنظمه بما يكفل تحقيق الصالح العام ، ومن ثم تضع الدولة ضوابطا وشروطا تكفل المحافظة على صحة الطلاب ، فلها ان تشترط في المعلم ان يكون من ذوي السمعة الحسنة والخلق الكريم والكفاءة المهنية ، فضلا عن رقابة الدولة لدور العلم لضمان عدم الاعتداء على حرية الطلبة المادية او المعنوية هذا من جانب ، ومن جانب اخر لا يصح للدولة ان تتخذ من هذا الحق وسيلة لتقييد حرية التعليم بدعوى ان الشروط المعنوية او الفنية غير متوافرة في بعض الاشخاص ، ومن ثم تصادر حريتهم في تعليم الغير . </a:t>
            </a:r>
          </a:p>
          <a:p>
            <a:pPr marL="457200" indent="-457200" algn="just" rtl="1">
              <a:buFont typeface="+mj-lt"/>
              <a:buAutoNum type="arabicPeriod"/>
            </a:pPr>
            <a:r>
              <a:rPr lang="ar-IQ" sz="2400" b="1" dirty="0" smtClean="0"/>
              <a:t>حق الفرد في ان يتعلم : </a:t>
            </a:r>
            <a:r>
              <a:rPr lang="ar-IQ" sz="2400" dirty="0" smtClean="0"/>
              <a:t>اي حقه في ان يتلقى قدرا من التعليم بما يتناسب مع مواهبه وقدراته العقلية ، وكذلك حقه في ان لا يتعلم ، الا ان القول بحقه ان لا يتعلم يحتم علينا ان نميز بين صغير السن وكبيره ، فبالنسبة لصغير السن يصعب القول بحريته في ان لا يتعلم لعدم قدرته على الاختيار ، فضلا عن ان القول بان ارادة الاب او ولي الامر تقوم مقام ارادة الصغير محل نظر ، لذلك فان الدولة هي التي تختار </a:t>
            </a:r>
            <a:endParaRPr lang="en-US" sz="2400" dirty="0"/>
          </a:p>
        </p:txBody>
      </p:sp>
      <p:sp>
        <p:nvSpPr>
          <p:cNvPr id="4" name="Oval 3"/>
          <p:cNvSpPr/>
          <p:nvPr/>
        </p:nvSpPr>
        <p:spPr>
          <a:xfrm>
            <a:off x="3958936" y="451571"/>
            <a:ext cx="4274127" cy="115266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مفهومه</a:t>
            </a:r>
            <a:endParaRPr lang="en-US" sz="2400" b="1" dirty="0"/>
          </a:p>
        </p:txBody>
      </p:sp>
    </p:spTree>
    <p:extLst>
      <p:ext uri="{BB962C8B-B14F-4D97-AF65-F5344CB8AC3E}">
        <p14:creationId xmlns:p14="http://schemas.microsoft.com/office/powerpoint/2010/main" val="2673611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454" y="678873"/>
            <a:ext cx="10868891" cy="5264728"/>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smtClean="0"/>
              <a:t>للصغير التعليم الذي يجب ان يحصل عليه ، وحق الدولة في ذلك طبيعي لان الصغير مواطن ، وقد يكون اكثر نفعا لنفسه وللمجتمع اذا حصل على قدرا معينا من التعليم انسجاما مع ما تقدم تذهب كثير من الدول الى فرض التعليم الالزامي . </a:t>
            </a:r>
          </a:p>
          <a:p>
            <a:pPr marL="0" indent="0" algn="just" rtl="1">
              <a:buNone/>
            </a:pPr>
            <a:r>
              <a:rPr lang="ar-IQ" sz="2400" dirty="0"/>
              <a:t> </a:t>
            </a:r>
            <a:r>
              <a:rPr lang="ar-IQ" sz="2400" dirty="0" smtClean="0"/>
              <a:t>  اما بالنسبة لكبار السن فالامر يختلف ، اذ يحق لهؤلاء طلب العلم او الانصراف عنه ، ولكن مع ذلك فان هذه الحرية ليست مطلقة اذ يحق للدولة رعاية للصالح العام ان تلزمهم بالحصول على القدر الضروري منه ، على اساس ان الفرد عضو في الهيئة الاجتماعية يضرها جهله وينفعها علمه . </a:t>
            </a:r>
          </a:p>
          <a:p>
            <a:pPr marL="0" indent="0" algn="just" rtl="1">
              <a:buNone/>
            </a:pPr>
            <a:r>
              <a:rPr lang="ar-IQ" sz="2400" dirty="0"/>
              <a:t> </a:t>
            </a:r>
            <a:r>
              <a:rPr lang="ar-IQ" sz="2400" b="1" dirty="0" smtClean="0"/>
              <a:t>3. حق الفرد في ان يختار معلمه : </a:t>
            </a:r>
            <a:r>
              <a:rPr lang="ar-IQ" sz="2400" dirty="0" smtClean="0"/>
              <a:t>وهنا يتطلب وجود مدارس مختلفة وصنوف متعددة من العلوم ، ويكون الفرد حرا في اختيار العلم الذي يريد ان يتعلمه ، وفي اختيار الاساتذة الذين يعلمونه . </a:t>
            </a:r>
            <a:endParaRPr lang="ar-IQ" sz="2400" b="1" dirty="0"/>
          </a:p>
        </p:txBody>
      </p:sp>
    </p:spTree>
    <p:extLst>
      <p:ext uri="{BB962C8B-B14F-4D97-AF65-F5344CB8AC3E}">
        <p14:creationId xmlns:p14="http://schemas.microsoft.com/office/powerpoint/2010/main" val="168105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نصت المادة (34) من دستور جمهورية العراق لسنة 2005 على حرية التعليم فجاء فيها (( أولا : التعليم عامل اساس لتقدم المجتمع وحق تكفله الدولة ، وهو الزامي في المرحلة الابتدائية ، وتكفل الدولة مكافحة الامية . ثانيا: التعليم المجاني حق لكل العراقيين في مختلف مراحله . ثالثا: تشجع الدولة البحث العلمي للاغراض السلمية بما يخدم الانسانية ، وترعى التفوق والابداع والابتكار ومختلف مظاهر النبوغ . رابعا: التعليم الخاص والاهلي مكفول ، وينظم بقانون )) . </a:t>
            </a:r>
            <a:endParaRPr lang="en-US" sz="2400" dirty="0"/>
          </a:p>
        </p:txBody>
      </p:sp>
      <p:sp>
        <p:nvSpPr>
          <p:cNvPr id="4" name="Rounded Rectangle 3"/>
          <p:cNvSpPr/>
          <p:nvPr/>
        </p:nvSpPr>
        <p:spPr>
          <a:xfrm>
            <a:off x="3408218" y="928255"/>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228109" y="487579"/>
            <a:ext cx="5735782" cy="108065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ar-IQ" sz="2400" b="1" dirty="0" smtClean="0"/>
          </a:p>
          <a:p>
            <a:pPr algn="ctr"/>
            <a:r>
              <a:rPr lang="ar-IQ" sz="2400" b="1" dirty="0" smtClean="0"/>
              <a:t>موقف </a:t>
            </a:r>
            <a:r>
              <a:rPr lang="ar-IQ" sz="2400" b="1" dirty="0"/>
              <a:t>دستور جمهورية العراق لسنة 2005</a:t>
            </a:r>
            <a:endParaRPr lang="en-US" sz="2400" b="1" dirty="0"/>
          </a:p>
          <a:p>
            <a:pPr algn="ctr"/>
            <a:endParaRPr lang="en-US" sz="2400" b="1" dirty="0"/>
          </a:p>
        </p:txBody>
      </p:sp>
    </p:spTree>
    <p:extLst>
      <p:ext uri="{BB962C8B-B14F-4D97-AF65-F5344CB8AC3E}">
        <p14:creationId xmlns:p14="http://schemas.microsoft.com/office/powerpoint/2010/main" val="1153941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291" y="484909"/>
            <a:ext cx="10619509" cy="5692054"/>
          </a:xfrm>
        </p:spPr>
        <p:style>
          <a:lnRef idx="1">
            <a:schemeClr val="dk1"/>
          </a:lnRef>
          <a:fillRef idx="2">
            <a:schemeClr val="dk1"/>
          </a:fillRef>
          <a:effectRef idx="1">
            <a:schemeClr val="dk1"/>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marL="0" indent="0" algn="ctr">
              <a:buNone/>
            </a:pPr>
            <a:endParaRPr lang="en-US" dirty="0"/>
          </a:p>
        </p:txBody>
      </p:sp>
      <p:sp>
        <p:nvSpPr>
          <p:cNvPr id="4" name="Oval 3"/>
          <p:cNvSpPr/>
          <p:nvPr/>
        </p:nvSpPr>
        <p:spPr>
          <a:xfrm>
            <a:off x="1383722" y="2354190"/>
            <a:ext cx="9320646" cy="195349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800" b="1" dirty="0">
                <a:solidFill>
                  <a:schemeClr val="tx1"/>
                </a:solidFill>
              </a:rPr>
              <a:t>سادساً : حق تكوين الجمعيات والاحزاب السياسية</a:t>
            </a:r>
            <a:endParaRPr lang="en-US" sz="2800" b="1" dirty="0">
              <a:solidFill>
                <a:schemeClr val="tx1"/>
              </a:solidFill>
            </a:endParaRPr>
          </a:p>
          <a:p>
            <a:pPr algn="ctr"/>
            <a:endParaRPr lang="en-US" sz="2800" b="1" dirty="0"/>
          </a:p>
        </p:txBody>
      </p:sp>
    </p:spTree>
    <p:extLst>
      <p:ext uri="{BB962C8B-B14F-4D97-AF65-F5344CB8AC3E}">
        <p14:creationId xmlns:p14="http://schemas.microsoft.com/office/powerpoint/2010/main" val="563314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marL="0" indent="0" algn="just" rtl="1">
              <a:buNone/>
            </a:pPr>
            <a:endParaRPr lang="ar-IQ" sz="2400" dirty="0"/>
          </a:p>
          <a:p>
            <a:pPr marL="0" indent="0" algn="just" rtl="1">
              <a:buNone/>
            </a:pPr>
            <a:r>
              <a:rPr lang="ar-IQ" sz="2400" dirty="0"/>
              <a:t> </a:t>
            </a:r>
            <a:r>
              <a:rPr lang="ar-IQ" sz="2400" dirty="0" smtClean="0"/>
              <a:t>     يراد بذلك حرية الافراد في تشكيل جماعات منظمة لها وجود مستمر ، وتسعى الى تحقيق غايات محددة ويكون لها نشاط مرسوم مقدما ، ويتضمن هذا الحق ان يكون للشخص حرية الانضمام الى ما يشاء من الجمعيات والاحزاب ما دامت اغراضها سلمية وعدم جواز اكراهه على الانضمام الى جمعية او حزب ما . </a:t>
            </a:r>
            <a:endParaRPr lang="en-US" sz="2400" dirty="0"/>
          </a:p>
        </p:txBody>
      </p:sp>
      <p:sp>
        <p:nvSpPr>
          <p:cNvPr id="4" name="Oval 3"/>
          <p:cNvSpPr/>
          <p:nvPr/>
        </p:nvSpPr>
        <p:spPr>
          <a:xfrm>
            <a:off x="4246418" y="409358"/>
            <a:ext cx="3699164" cy="12330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a:t>مفهومه</a:t>
            </a:r>
            <a:endParaRPr lang="en-US" sz="2400" b="1" dirty="0"/>
          </a:p>
        </p:txBody>
      </p:sp>
    </p:spTree>
    <p:extLst>
      <p:ext uri="{BB962C8B-B14F-4D97-AF65-F5344CB8AC3E}">
        <p14:creationId xmlns:p14="http://schemas.microsoft.com/office/powerpoint/2010/main" val="3926573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marL="0" indent="0" algn="just" rtl="1">
              <a:buNone/>
            </a:pPr>
            <a:endParaRPr lang="ar-IQ" sz="2400" dirty="0"/>
          </a:p>
          <a:p>
            <a:pPr marL="0" indent="0" algn="just" rtl="1">
              <a:buNone/>
            </a:pPr>
            <a:r>
              <a:rPr lang="ar-IQ" sz="2400" dirty="0"/>
              <a:t> </a:t>
            </a:r>
            <a:r>
              <a:rPr lang="ar-IQ" sz="2400" dirty="0" smtClean="0"/>
              <a:t>    نص دستور جمهورية العراق لسنة 2005 في المادة (39) على حق تأسيس الاحزاب والجمعيات والانظمام اليها ، فجاء فيها (( أولا : حق تأسيس الجمعيات والاحزاب السياسية او الانضمام اليها مكفولة ، وينظم ذلك بقانون . ثانيا : لا يجوز اجبار احد على الانضمام الي اي حزب او جمعية او جهة سياسية او اجباره على الاستمرار في العضوية فيها . )) . </a:t>
            </a:r>
            <a:endParaRPr lang="en-US" sz="2400" dirty="0"/>
          </a:p>
        </p:txBody>
      </p:sp>
      <p:sp>
        <p:nvSpPr>
          <p:cNvPr id="4" name="Rounded Rectangle 3"/>
          <p:cNvSpPr/>
          <p:nvPr/>
        </p:nvSpPr>
        <p:spPr>
          <a:xfrm>
            <a:off x="3075709" y="598415"/>
            <a:ext cx="6040582" cy="85898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ar-IQ" sz="2400" b="1" dirty="0" smtClean="0"/>
          </a:p>
          <a:p>
            <a:pPr algn="ctr"/>
            <a:endParaRPr lang="ar-IQ" sz="2400" b="1" dirty="0"/>
          </a:p>
          <a:p>
            <a:pPr algn="ctr"/>
            <a:r>
              <a:rPr lang="ar-IQ" sz="2400" b="1" dirty="0" smtClean="0"/>
              <a:t>موقف </a:t>
            </a:r>
            <a:r>
              <a:rPr lang="ar-IQ" sz="2400" b="1" dirty="0"/>
              <a:t>دستور جمهورية العراق لسنة 2005</a:t>
            </a:r>
            <a:endParaRPr lang="en-US" sz="2400" b="1" dirty="0"/>
          </a:p>
          <a:p>
            <a:pPr algn="ctr"/>
            <a:endParaRPr lang="en-US" sz="2400" b="1" dirty="0"/>
          </a:p>
          <a:p>
            <a:pPr algn="ctr"/>
            <a:endParaRPr lang="en-US" sz="2400" b="1" dirty="0"/>
          </a:p>
        </p:txBody>
      </p:sp>
    </p:spTree>
    <p:extLst>
      <p:ext uri="{BB962C8B-B14F-4D97-AF65-F5344CB8AC3E}">
        <p14:creationId xmlns:p14="http://schemas.microsoft.com/office/powerpoint/2010/main" val="3233260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6"/>
          </a:lnRef>
          <a:fillRef idx="2">
            <a:schemeClr val="accent6"/>
          </a:fillRef>
          <a:effectRef idx="1">
            <a:schemeClr val="accent6"/>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lgn="just" rtl="1">
              <a:buNone/>
            </a:pPr>
            <a:endParaRPr lang="ar-IQ" dirty="0" smtClean="0"/>
          </a:p>
          <a:p>
            <a:pPr marL="0" indent="0" algn="just" rtl="1">
              <a:buNone/>
            </a:pPr>
            <a:r>
              <a:rPr lang="ar-IQ" sz="2400" dirty="0" smtClean="0"/>
              <a:t>   تضم هذه الحقوق والحريات ( اي الحقوق والحريات التقليدية ) صورا متعددة ، وتدخل ضمنها اربعة انواع رئيسية ، هي : </a:t>
            </a:r>
          </a:p>
          <a:p>
            <a:pPr marL="457200" indent="-457200" algn="just" rtl="1">
              <a:buAutoNum type="arabicPeriod"/>
            </a:pPr>
            <a:r>
              <a:rPr lang="ar-IQ" sz="2400" b="1" dirty="0" smtClean="0"/>
              <a:t>الحقوق والحريات الشخصية .</a:t>
            </a:r>
          </a:p>
          <a:p>
            <a:pPr marL="514350" indent="-514350" algn="just" rtl="1">
              <a:buAutoNum type="arabicPeriod"/>
            </a:pPr>
            <a:r>
              <a:rPr lang="ar-IQ" sz="2400" b="1" dirty="0" smtClean="0"/>
              <a:t>الحقوق والحريات الفكرية .</a:t>
            </a:r>
          </a:p>
          <a:p>
            <a:pPr marL="514350" indent="-514350" algn="just" rtl="1">
              <a:buAutoNum type="arabicPeriod"/>
            </a:pPr>
            <a:r>
              <a:rPr lang="ar-IQ" sz="2400" b="1" dirty="0" smtClean="0"/>
              <a:t>حق المشاركة في الشؤون العامة . </a:t>
            </a:r>
          </a:p>
          <a:p>
            <a:pPr marL="514350" indent="-514350" algn="just" rtl="1">
              <a:buAutoNum type="arabicPeriod"/>
            </a:pPr>
            <a:r>
              <a:rPr lang="ar-IQ" sz="2400" b="1" dirty="0" smtClean="0"/>
              <a:t>الحق في المساواة .</a:t>
            </a:r>
          </a:p>
          <a:p>
            <a:pPr marL="0" indent="0" algn="just" rtl="1">
              <a:buNone/>
            </a:pPr>
            <a:r>
              <a:rPr lang="ar-IQ" sz="2400" b="1" dirty="0"/>
              <a:t> </a:t>
            </a:r>
            <a:r>
              <a:rPr lang="ar-IQ" sz="2400" b="1" dirty="0" smtClean="0"/>
              <a:t>  </a:t>
            </a:r>
            <a:r>
              <a:rPr lang="ar-IQ" sz="2400" dirty="0" smtClean="0"/>
              <a:t>لذا سنتناولها على النحو الاتي : </a:t>
            </a:r>
            <a:endParaRPr lang="en-US" b="1" dirty="0"/>
          </a:p>
        </p:txBody>
      </p:sp>
      <p:sp>
        <p:nvSpPr>
          <p:cNvPr id="5" name="Oval 4"/>
          <p:cNvSpPr/>
          <p:nvPr/>
        </p:nvSpPr>
        <p:spPr>
          <a:xfrm>
            <a:off x="3262745" y="448468"/>
            <a:ext cx="5666509" cy="115887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3600" b="1" dirty="0" smtClean="0"/>
              <a:t>مقدمة </a:t>
            </a:r>
            <a:endParaRPr lang="en-US" sz="3600" b="1" dirty="0"/>
          </a:p>
        </p:txBody>
      </p:sp>
    </p:spTree>
    <p:extLst>
      <p:ext uri="{BB962C8B-B14F-4D97-AF65-F5344CB8AC3E}">
        <p14:creationId xmlns:p14="http://schemas.microsoft.com/office/powerpoint/2010/main" val="219646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8036"/>
            <a:ext cx="10744200" cy="5608927"/>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Rounded Rectangle 3"/>
          <p:cNvSpPr/>
          <p:nvPr/>
        </p:nvSpPr>
        <p:spPr>
          <a:xfrm>
            <a:off x="2021032" y="2167153"/>
            <a:ext cx="7921336" cy="20504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(ثانياً : الحقوق والحريات الفكرية)</a:t>
            </a:r>
            <a:endParaRPr lang="ar-IQ" sz="2800" b="1" dirty="0"/>
          </a:p>
        </p:txBody>
      </p:sp>
    </p:spTree>
    <p:extLst>
      <p:ext uri="{BB962C8B-B14F-4D97-AF65-F5344CB8AC3E}">
        <p14:creationId xmlns:p14="http://schemas.microsoft.com/office/powerpoint/2010/main" val="109133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a:p>
          <a:p>
            <a:pPr marL="0" indent="0" algn="just" rtl="1">
              <a:buNone/>
            </a:pPr>
            <a:r>
              <a:rPr lang="ar-IQ" sz="2400" dirty="0" smtClean="0"/>
              <a:t>     تشمل هذه الحقوق والحريات انواعا عدة ، ترتبط ارتباطا وثيقا بحق الفرد في التعبير عن آرائه وافكاره ومبادئه ومعتقداته بالصورة التي يراها ، وذلك في حدود القانون ، والتي تتمثل بالاتي : </a:t>
            </a:r>
            <a:endParaRPr lang="en-US" sz="2400" dirty="0"/>
          </a:p>
        </p:txBody>
      </p:sp>
      <p:sp>
        <p:nvSpPr>
          <p:cNvPr id="4" name="Oval 3"/>
          <p:cNvSpPr/>
          <p:nvPr/>
        </p:nvSpPr>
        <p:spPr>
          <a:xfrm>
            <a:off x="3879272" y="439088"/>
            <a:ext cx="4433455" cy="11776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مقدمة</a:t>
            </a:r>
            <a:endParaRPr lang="en-US" sz="2800" b="1" dirty="0"/>
          </a:p>
        </p:txBody>
      </p:sp>
    </p:spTree>
    <p:extLst>
      <p:ext uri="{BB962C8B-B14F-4D97-AF65-F5344CB8AC3E}">
        <p14:creationId xmlns:p14="http://schemas.microsoft.com/office/powerpoint/2010/main" val="1465548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9" y="387927"/>
            <a:ext cx="11540836" cy="5789036"/>
          </a:xfrm>
        </p:spPr>
        <p:style>
          <a:lnRef idx="1">
            <a:schemeClr val="accent1"/>
          </a:lnRef>
          <a:fillRef idx="2">
            <a:schemeClr val="accent1"/>
          </a:fillRef>
          <a:effectRef idx="1">
            <a:schemeClr val="accent1"/>
          </a:effectRef>
          <a:fontRef idx="minor">
            <a:schemeClr val="dk1"/>
          </a:fontRef>
        </p:style>
        <p:txBody>
          <a:bodyPr/>
          <a:lstStyle/>
          <a:p>
            <a:pPr marL="0" indent="0" algn="ctr">
              <a:buNone/>
            </a:pPr>
            <a:endParaRPr lang="ar-IQ" dirty="0" smtClean="0"/>
          </a:p>
          <a:p>
            <a:pPr marL="0" indent="0" algn="ctr">
              <a:buNone/>
            </a:pPr>
            <a:endParaRPr lang="ar-IQ" sz="2400" dirty="0"/>
          </a:p>
        </p:txBody>
      </p:sp>
      <p:sp>
        <p:nvSpPr>
          <p:cNvPr id="5" name="Rounded Rectangle 4"/>
          <p:cNvSpPr/>
          <p:nvPr/>
        </p:nvSpPr>
        <p:spPr>
          <a:xfrm>
            <a:off x="3768437" y="748146"/>
            <a:ext cx="4724400" cy="99752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الحقوق والحريات الفكرية</a:t>
            </a:r>
            <a:endParaRPr lang="en-US" sz="2400" b="1" dirty="0"/>
          </a:p>
        </p:txBody>
      </p:sp>
      <p:sp>
        <p:nvSpPr>
          <p:cNvPr id="6" name="Down Arrow 5"/>
          <p:cNvSpPr/>
          <p:nvPr/>
        </p:nvSpPr>
        <p:spPr>
          <a:xfrm>
            <a:off x="5837960" y="1863436"/>
            <a:ext cx="394854" cy="484909"/>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7" name="Rounded Rectangle 6"/>
          <p:cNvSpPr/>
          <p:nvPr/>
        </p:nvSpPr>
        <p:spPr>
          <a:xfrm>
            <a:off x="8645239" y="2921147"/>
            <a:ext cx="3103418" cy="108065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IQ" sz="2400" b="1" dirty="0" smtClean="0">
                <a:solidFill>
                  <a:schemeClr val="tx1"/>
                </a:solidFill>
              </a:rPr>
              <a:t>أولاً : حرية العقيدة والاديان </a:t>
            </a:r>
            <a:endParaRPr lang="en-US" sz="2400" b="1" dirty="0">
              <a:solidFill>
                <a:schemeClr val="tx1"/>
              </a:solidFill>
            </a:endParaRPr>
          </a:p>
        </p:txBody>
      </p:sp>
      <p:sp>
        <p:nvSpPr>
          <p:cNvPr id="8" name="Rounded Rectangle 7"/>
          <p:cNvSpPr/>
          <p:nvPr/>
        </p:nvSpPr>
        <p:spPr>
          <a:xfrm>
            <a:off x="8645239" y="4438762"/>
            <a:ext cx="3103418" cy="108065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400" b="1" dirty="0" smtClean="0">
                <a:solidFill>
                  <a:schemeClr val="tx1"/>
                </a:solidFill>
              </a:rPr>
              <a:t>رابعاً :حرية الصحافة </a:t>
            </a:r>
            <a:endParaRPr lang="en-US" sz="2400" b="1" dirty="0">
              <a:solidFill>
                <a:schemeClr val="tx1"/>
              </a:solidFill>
            </a:endParaRPr>
          </a:p>
        </p:txBody>
      </p:sp>
      <p:sp>
        <p:nvSpPr>
          <p:cNvPr id="9" name="Rounded Rectangle 8"/>
          <p:cNvSpPr/>
          <p:nvPr/>
        </p:nvSpPr>
        <p:spPr>
          <a:xfrm>
            <a:off x="4336472" y="4438762"/>
            <a:ext cx="3792683" cy="108065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IQ" sz="2400" b="1" dirty="0" smtClean="0">
                <a:solidFill>
                  <a:schemeClr val="tx1"/>
                </a:solidFill>
              </a:rPr>
              <a:t>خامساً : حرية التعليم</a:t>
            </a:r>
            <a:endParaRPr lang="en-US" sz="2400" b="1" dirty="0">
              <a:solidFill>
                <a:schemeClr val="tx1"/>
              </a:solidFill>
            </a:endParaRPr>
          </a:p>
        </p:txBody>
      </p:sp>
      <p:sp>
        <p:nvSpPr>
          <p:cNvPr id="10" name="Rounded Rectangle 9"/>
          <p:cNvSpPr/>
          <p:nvPr/>
        </p:nvSpPr>
        <p:spPr>
          <a:xfrm>
            <a:off x="663287" y="2933381"/>
            <a:ext cx="3259281" cy="10806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solidFill>
                  <a:schemeClr val="tx1"/>
                </a:solidFill>
              </a:rPr>
              <a:t>ثالثاً : حق التجمع أو الاجتماع</a:t>
            </a:r>
            <a:endParaRPr lang="en-US" sz="2400" b="1" dirty="0">
              <a:solidFill>
                <a:schemeClr val="tx1"/>
              </a:solidFill>
            </a:endParaRPr>
          </a:p>
        </p:txBody>
      </p:sp>
      <p:sp>
        <p:nvSpPr>
          <p:cNvPr id="11" name="Rounded Rectangle 10"/>
          <p:cNvSpPr/>
          <p:nvPr/>
        </p:nvSpPr>
        <p:spPr>
          <a:xfrm>
            <a:off x="4336472" y="2920608"/>
            <a:ext cx="3792683" cy="108065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solidFill>
                  <a:schemeClr val="tx1"/>
                </a:solidFill>
              </a:rPr>
              <a:t>ثانياً : حرية الرأي</a:t>
            </a:r>
            <a:endParaRPr lang="en-US" sz="2400" b="1" dirty="0">
              <a:solidFill>
                <a:schemeClr val="tx1"/>
              </a:solidFill>
            </a:endParaRPr>
          </a:p>
        </p:txBody>
      </p:sp>
      <p:cxnSp>
        <p:nvCxnSpPr>
          <p:cNvPr id="13" name="Straight Arrow Connector 12"/>
          <p:cNvCxnSpPr/>
          <p:nvPr/>
        </p:nvCxnSpPr>
        <p:spPr>
          <a:xfrm>
            <a:off x="6328064" y="2105891"/>
            <a:ext cx="2732809" cy="6858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2483428" y="2096040"/>
            <a:ext cx="3259282" cy="7297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a:stCxn id="6" idx="2"/>
          </p:cNvCxnSpPr>
          <p:nvPr/>
        </p:nvCxnSpPr>
        <p:spPr>
          <a:xfrm flipH="1">
            <a:off x="6004647" y="2348345"/>
            <a:ext cx="30740" cy="56306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flipH="1">
            <a:off x="3299980" y="2267602"/>
            <a:ext cx="2490356" cy="217116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232813" y="2092034"/>
            <a:ext cx="3335483" cy="227214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Rounded Rectangle 16"/>
          <p:cNvSpPr/>
          <p:nvPr/>
        </p:nvSpPr>
        <p:spPr>
          <a:xfrm>
            <a:off x="663287" y="4420364"/>
            <a:ext cx="3261015" cy="108065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solidFill>
                  <a:schemeClr val="tx1"/>
                </a:solidFill>
              </a:rPr>
              <a:t>سادساً : حق تكوين الجمعيات والاحزاب السياسية</a:t>
            </a:r>
            <a:endParaRPr lang="en-US" sz="2400" b="1" dirty="0">
              <a:solidFill>
                <a:schemeClr val="tx1"/>
              </a:solidFill>
            </a:endParaRPr>
          </a:p>
        </p:txBody>
      </p:sp>
      <p:cxnSp>
        <p:nvCxnSpPr>
          <p:cNvPr id="18" name="Straight Arrow Connector 17"/>
          <p:cNvCxnSpPr/>
          <p:nvPr/>
        </p:nvCxnSpPr>
        <p:spPr>
          <a:xfrm>
            <a:off x="6130637" y="2348345"/>
            <a:ext cx="49789" cy="20720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9371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7" y="540327"/>
            <a:ext cx="11513127" cy="5636636"/>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marL="0" indent="0" algn="ctr">
              <a:buNone/>
            </a:pPr>
            <a:endParaRPr lang="ar-IQ" dirty="0" smtClean="0"/>
          </a:p>
          <a:p>
            <a:pPr algn="ctr"/>
            <a:endParaRPr lang="ar-IQ" dirty="0"/>
          </a:p>
          <a:p>
            <a:pPr algn="ctr"/>
            <a:endParaRPr lang="ar-IQ" dirty="0" smtClean="0"/>
          </a:p>
          <a:p>
            <a:pPr marL="0" indent="0" algn="ctr">
              <a:buNone/>
            </a:pPr>
            <a:endParaRPr lang="en-US" dirty="0"/>
          </a:p>
        </p:txBody>
      </p:sp>
      <p:sp>
        <p:nvSpPr>
          <p:cNvPr id="4" name="Oval 3"/>
          <p:cNvSpPr/>
          <p:nvPr/>
        </p:nvSpPr>
        <p:spPr>
          <a:xfrm>
            <a:off x="2701634" y="2326481"/>
            <a:ext cx="6830292" cy="206432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أولاً: </a:t>
            </a:r>
            <a:r>
              <a:rPr lang="ar-IQ" sz="2800" b="1" dirty="0">
                <a:solidFill>
                  <a:schemeClr val="tx1"/>
                </a:solidFill>
              </a:rPr>
              <a:t>حرية العقيدة والاديان </a:t>
            </a:r>
            <a:endParaRPr lang="en-US" sz="2800" b="1" dirty="0"/>
          </a:p>
        </p:txBody>
      </p:sp>
    </p:spTree>
    <p:extLst>
      <p:ext uri="{BB962C8B-B14F-4D97-AF65-F5344CB8AC3E}">
        <p14:creationId xmlns:p14="http://schemas.microsoft.com/office/powerpoint/2010/main" val="254338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b="1" dirty="0" smtClean="0"/>
          </a:p>
          <a:p>
            <a:pPr marL="0" indent="0" algn="just" rtl="1">
              <a:buNone/>
            </a:pPr>
            <a:r>
              <a:rPr lang="ar-IQ" sz="2400" b="1" dirty="0"/>
              <a:t> </a:t>
            </a:r>
            <a:r>
              <a:rPr lang="ar-IQ" sz="2400" b="1" dirty="0" smtClean="0"/>
              <a:t>    </a:t>
            </a:r>
            <a:r>
              <a:rPr lang="ar-IQ" sz="2400" dirty="0" smtClean="0"/>
              <a:t>ويقصد بها حرية الانسان في اعتناق الدين او المبدأ الذي يريده وحريته في ان يمارس شعائر هذا الدين سواء في الخفاء ام في العلانية ، وحمايته من الاكراه على اعتناق عقيدة معينة او على ممارسة المظاهر الخارجية او الاشتراك في الطقوس المختلفة لدين او عقيدة لا يؤمن بها ، وحريته في تغيير دينه او عقيدته ، كل ذلك في حدود النظام وعدم منافاة الاداب . </a:t>
            </a:r>
            <a:endParaRPr lang="en-US" sz="2400" b="1" dirty="0"/>
          </a:p>
        </p:txBody>
      </p:sp>
      <p:sp>
        <p:nvSpPr>
          <p:cNvPr id="4" name="Oval 3"/>
          <p:cNvSpPr/>
          <p:nvPr/>
        </p:nvSpPr>
        <p:spPr>
          <a:xfrm>
            <a:off x="3844636" y="468384"/>
            <a:ext cx="4502727" cy="111904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مفهومه</a:t>
            </a:r>
            <a:endParaRPr lang="en-US" sz="2800" b="1" dirty="0"/>
          </a:p>
        </p:txBody>
      </p:sp>
    </p:spTree>
    <p:extLst>
      <p:ext uri="{BB962C8B-B14F-4D97-AF65-F5344CB8AC3E}">
        <p14:creationId xmlns:p14="http://schemas.microsoft.com/office/powerpoint/2010/main" val="2216521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a:xfrm>
            <a:off x="845127" y="1828800"/>
            <a:ext cx="10508672" cy="4348162"/>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solidFill>
                <a:schemeClr val="tx1"/>
              </a:solidFill>
            </a:endParaRPr>
          </a:p>
          <a:p>
            <a:pPr marL="0" indent="0" algn="just" rtl="1">
              <a:buNone/>
            </a:pPr>
            <a:r>
              <a:rPr lang="ar-IQ" sz="2400" dirty="0">
                <a:solidFill>
                  <a:schemeClr val="tx1"/>
                </a:solidFill>
              </a:rPr>
              <a:t>  </a:t>
            </a:r>
            <a:r>
              <a:rPr lang="ar-IQ" sz="2400" dirty="0" smtClean="0">
                <a:solidFill>
                  <a:schemeClr val="tx1"/>
                </a:solidFill>
              </a:rPr>
              <a:t>  نص دستور جمهورية العراق لسنة 2005 على حرية العقيدة والاديان بنصوص واسعة ، فجاءت المادة (2) منه لتؤكد على ان (( يتضمن هذا الدستور الحفاظ على الهوية الاسلامية لغالبية الشعب العراقي ، كما يضمن كامل الحقوق الدينية لجميع الافراد في حرية العقيدة والممارسة الدينية ، كالمسيحيين والايزديين والصابئة المندائين )) ، ونصت المادة (43) منه على ان (( أولا: اتباع كل دين او مذهب احرار في : أ.ممارسة الشعائر الدينية ، بما فيها الشعائر الحسينية . ب. ادارة الاوقاف وشؤونها ومؤسساتها الدينية ، وينظم ذلك بقانون . ثانيا: تكفل الدولة حرية العبادة وحماية اماكنها )) . </a:t>
            </a:r>
            <a:endParaRPr lang="en-US" sz="2400" dirty="0">
              <a:solidFill>
                <a:schemeClr val="tx1"/>
              </a:solidFill>
            </a:endParaRPr>
          </a:p>
        </p:txBody>
      </p:sp>
      <p:sp>
        <p:nvSpPr>
          <p:cNvPr id="4" name="Rounded Rectangle 3"/>
          <p:cNvSpPr/>
          <p:nvPr/>
        </p:nvSpPr>
        <p:spPr>
          <a:xfrm>
            <a:off x="3394364" y="626124"/>
            <a:ext cx="5126182" cy="9394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موقف دستور جمهورية العراق لسنة 2005</a:t>
            </a:r>
            <a:endParaRPr lang="en-US" sz="2400" b="1" dirty="0"/>
          </a:p>
        </p:txBody>
      </p:sp>
    </p:spTree>
    <p:extLst>
      <p:ext uri="{BB962C8B-B14F-4D97-AF65-F5344CB8AC3E}">
        <p14:creationId xmlns:p14="http://schemas.microsoft.com/office/powerpoint/2010/main" val="1694830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2831</TotalTime>
  <Words>1626</Words>
  <Application>Microsoft Office PowerPoint</Application>
  <PresentationFormat>Widescreen</PresentationFormat>
  <Paragraphs>134</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ممفهومه</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399</cp:revision>
  <dcterms:created xsi:type="dcterms:W3CDTF">2020-12-07T19:51:10Z</dcterms:created>
  <dcterms:modified xsi:type="dcterms:W3CDTF">2023-03-21T22:47:34Z</dcterms:modified>
</cp:coreProperties>
</file>