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9" r:id="rId4"/>
    <p:sldId id="286" r:id="rId5"/>
    <p:sldId id="288" r:id="rId6"/>
    <p:sldId id="275" r:id="rId7"/>
    <p:sldId id="287" r:id="rId8"/>
    <p:sldId id="289" r:id="rId9"/>
    <p:sldId id="276" r:id="rId10"/>
    <p:sldId id="298" r:id="rId11"/>
    <p:sldId id="299" r:id="rId12"/>
    <p:sldId id="265" r:id="rId13"/>
    <p:sldId id="296" r:id="rId14"/>
    <p:sldId id="297" r:id="rId15"/>
    <p:sldId id="293" r:id="rId16"/>
    <p:sldId id="294" r:id="rId17"/>
    <p:sldId id="302" r:id="rId18"/>
    <p:sldId id="301" r:id="rId19"/>
    <p:sldId id="295" r:id="rId20"/>
    <p:sldId id="303" r:id="rId21"/>
    <p:sldId id="304" r:id="rId22"/>
    <p:sldId id="305" r:id="rId23"/>
    <p:sldId id="306" r:id="rId24"/>
    <p:sldId id="307" r:id="rId25"/>
    <p:sldId id="26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3/22/2023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3/22/2023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السابعة –  الفصل الدراسي الثاني - لمادة حقوق الانسان </a:t>
            </a:r>
          </a:p>
          <a:p>
            <a:pPr algn="ctr" rtl="1"/>
            <a:r>
              <a:rPr lang="ar-IQ" sz="2800" b="1" smtClean="0"/>
              <a:t>المرحلة </a:t>
            </a:r>
            <a:r>
              <a:rPr lang="ar-IQ" sz="2800" b="1" smtClean="0"/>
              <a:t>الاولى </a:t>
            </a:r>
            <a:r>
              <a:rPr lang="ar-IQ" sz="2800" b="1" dirty="0" smtClean="0"/>
              <a:t>–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dirty="0" smtClean="0"/>
              <a:t>م</a:t>
            </a:r>
            <a:r>
              <a:rPr lang="ar-IQ" sz="2400" dirty="0" smtClean="0">
                <a:solidFill>
                  <a:schemeClr val="tx1"/>
                </a:solidFill>
              </a:rPr>
              <a:t>مفهومه</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يراد بحق التوظف اتاحة الفرصة امام كل مواطن ان يتقدم لشغل الوظيفة متى توافرت فيه الشروط التي ينص عليها القانون ، ويجب ان تكون تلك الشروط عامة ومجردة على نحو يتيح للمواطنين كافة فرصا متكافئة لشغل الوظائف العامة . </a:t>
            </a:r>
            <a:endParaRPr lang="en-US" sz="2400" dirty="0"/>
          </a:p>
        </p:txBody>
      </p:sp>
      <p:sp>
        <p:nvSpPr>
          <p:cNvPr id="4" name="Oval 3"/>
          <p:cNvSpPr/>
          <p:nvPr/>
        </p:nvSpPr>
        <p:spPr>
          <a:xfrm>
            <a:off x="3654136" y="444426"/>
            <a:ext cx="4883727" cy="1166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chemeClr val="tx1"/>
                </a:solidFill>
              </a:rPr>
              <a:t>مفهومه</a:t>
            </a:r>
            <a:endParaRPr lang="en-US" sz="2400" b="1" dirty="0">
              <a:solidFill>
                <a:schemeClr val="tx1"/>
              </a:solidFill>
            </a:endParaRPr>
          </a:p>
        </p:txBody>
      </p:sp>
    </p:spTree>
    <p:extLst>
      <p:ext uri="{BB962C8B-B14F-4D97-AF65-F5344CB8AC3E}">
        <p14:creationId xmlns:p14="http://schemas.microsoft.com/office/powerpoint/2010/main" val="4040909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لم يرد في دستور جمهورية العراق لسنة 2005 اي نص يوضح فلسفة الدولة تجاه الوظيفة العامة كما هو الشأن في الدساتير العراقية السابقة ، الا انه نص في المادة (107) منه على ان (( يؤسس مجلس ، يسمى مجلس الخدمة الاتحادي ، يتولى تنظيم شؤون الوظيفة العامة الاتحادية ، بما فيها التعيين والترقية ، وينظم تكوينه واختصاصاته بقانون )) ، وصدر قانون مجلس الخدمة الاتحادي رقم (4) لسنة 2009 الذي اناط في المادة (9) منه مهمة ( التعيين وإعادة التعيين والترقية في الخدمة العامة يكون من اختصاص المجلس حصرا وعلى اساس معايير المهنية والكفاءة ) ، ورغم صدور القانون ونشره في الجريدة الرسمية الا ان هيئة الرئاسة لم تشكل الا مؤخرا ،  نتيجة للخلافات بين القوى السياسية واحتكار التعيين من قبل القوى المتنفذة في الدولة . </a:t>
            </a:r>
            <a:endParaRPr lang="en-US" sz="2400" dirty="0"/>
          </a:p>
        </p:txBody>
      </p:sp>
      <p:sp>
        <p:nvSpPr>
          <p:cNvPr id="4" name="Rounded Rectangle 3"/>
          <p:cNvSpPr/>
          <p:nvPr/>
        </p:nvSpPr>
        <p:spPr>
          <a:xfrm>
            <a:off x="3463636" y="551511"/>
            <a:ext cx="5264727" cy="9527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موقف </a:t>
            </a:r>
            <a:r>
              <a:rPr lang="ar-IQ" sz="2400" b="1" dirty="0">
                <a:solidFill>
                  <a:schemeClr val="tx1"/>
                </a:solidFill>
              </a:rPr>
              <a:t>دستور جمهورية العراق لسنة 2005</a:t>
            </a:r>
            <a:endParaRPr lang="en-US" sz="2400" b="1" dirty="0">
              <a:solidFill>
                <a:schemeClr val="tx1"/>
              </a:solidFill>
            </a:endParaRPr>
          </a:p>
          <a:p>
            <a:pPr algn="ctr"/>
            <a:endParaRPr lang="en-US" sz="2400" b="1" dirty="0">
              <a:solidFill>
                <a:schemeClr val="tx1"/>
              </a:solidFill>
            </a:endParaRPr>
          </a:p>
        </p:txBody>
      </p:sp>
    </p:spTree>
    <p:extLst>
      <p:ext uri="{BB962C8B-B14F-4D97-AF65-F5344CB8AC3E}">
        <p14:creationId xmlns:p14="http://schemas.microsoft.com/office/powerpoint/2010/main" val="342956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919844" y="2087562"/>
            <a:ext cx="6944592" cy="202723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ثالثاً </a:t>
            </a:r>
            <a:r>
              <a:rPr lang="ar-IQ" sz="2800" b="1" dirty="0">
                <a:solidFill>
                  <a:schemeClr val="tx1"/>
                </a:solidFill>
              </a:rPr>
              <a:t>: الحق في مخاطبة السلطات العامة</a:t>
            </a:r>
            <a:endParaRPr lang="en-US" sz="2800" b="1" dirty="0">
              <a:solidFill>
                <a:schemeClr val="tx1"/>
              </a:solidFill>
            </a:endParaRPr>
          </a:p>
          <a:p>
            <a:pPr algn="ctr"/>
            <a:endParaRPr lang="en-US" sz="2800" b="1" dirty="0">
              <a:solidFill>
                <a:schemeClr val="tx1"/>
              </a:solidFill>
            </a:endParaRPr>
          </a:p>
        </p:txBody>
      </p:sp>
    </p:spTree>
    <p:extLst>
      <p:ext uri="{BB962C8B-B14F-4D97-AF65-F5344CB8AC3E}">
        <p14:creationId xmlns:p14="http://schemas.microsoft.com/office/powerpoint/2010/main" val="3027684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ويراد به حق المواطن في تقديم الشكوى نتيجة مظلمة اصابته وابداء الملاحظات حول اداء السلطات العامة سواء الى السلطة التنفيذية او السلطة التشريعية . </a:t>
            </a:r>
          </a:p>
          <a:p>
            <a:pPr marL="0" indent="0" algn="just" rtl="1">
              <a:buNone/>
            </a:pPr>
            <a:r>
              <a:rPr lang="ar-IQ" sz="2400" dirty="0">
                <a:solidFill>
                  <a:schemeClr val="tx1"/>
                </a:solidFill>
              </a:rPr>
              <a:t> </a:t>
            </a:r>
            <a:r>
              <a:rPr lang="ar-IQ" sz="2400" dirty="0" smtClean="0">
                <a:solidFill>
                  <a:schemeClr val="tx1"/>
                </a:solidFill>
              </a:rPr>
              <a:t>    ويلاحظ ان مباشرة هذا الحق قد يكون ابتغاء مصلحة خاصة مشروعة ، يطلب المواطن في طلبه رفع الظلم عنه ، وقد يكون ابتغاء مصلحة عامة كالمطالبة بتحسين اداء مرفق عام او تشخيص تقصير بعض الموظفين في مرفق ما . </a:t>
            </a:r>
            <a:endParaRPr lang="en-US" sz="2400" dirty="0">
              <a:solidFill>
                <a:schemeClr val="tx1"/>
              </a:solidFill>
            </a:endParaRPr>
          </a:p>
        </p:txBody>
      </p:sp>
      <p:sp>
        <p:nvSpPr>
          <p:cNvPr id="4" name="Oval 3"/>
          <p:cNvSpPr/>
          <p:nvPr/>
        </p:nvSpPr>
        <p:spPr>
          <a:xfrm>
            <a:off x="3955473" y="420759"/>
            <a:ext cx="4281054" cy="121429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لم يتضمن دستور جمهورية العراق لسنة 2005 اي نص صريح يتكلم عن حق المواطن في مخاطبة السلطات العامة على خلاف الدساتير العراقية السابقة (الملغاة) . </a:t>
            </a:r>
            <a:endParaRPr lang="en-US" sz="2400" dirty="0"/>
          </a:p>
        </p:txBody>
      </p:sp>
      <p:sp>
        <p:nvSpPr>
          <p:cNvPr id="4" name="Rounded Rectangle 3"/>
          <p:cNvSpPr/>
          <p:nvPr/>
        </p:nvSpPr>
        <p:spPr>
          <a:xfrm flipH="1">
            <a:off x="3387436" y="536070"/>
            <a:ext cx="5417127" cy="9836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400" b="1" dirty="0" smtClean="0"/>
          </a:p>
          <a:p>
            <a:pPr algn="ctr"/>
            <a:r>
              <a:rPr lang="ar-IQ" sz="2400" b="1" dirty="0" smtClean="0"/>
              <a:t>موقف </a:t>
            </a:r>
            <a:r>
              <a:rPr lang="ar-IQ" sz="2400" b="1" dirty="0"/>
              <a:t>دستور جمهورية العراق لسنة 2005</a:t>
            </a:r>
            <a:endParaRPr lang="en-US" sz="2400" b="1" dirty="0"/>
          </a:p>
          <a:p>
            <a:pPr algn="ctr"/>
            <a:endParaRPr lang="en-US" sz="2400" b="1" dirty="0"/>
          </a:p>
        </p:txBody>
      </p:sp>
    </p:spTree>
    <p:extLst>
      <p:ext uri="{BB962C8B-B14F-4D97-AF65-F5344CB8AC3E}">
        <p14:creationId xmlns:p14="http://schemas.microsoft.com/office/powerpoint/2010/main" val="401125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429491"/>
            <a:ext cx="10661073" cy="5747472"/>
          </a:xfrm>
        </p:spPr>
        <p:style>
          <a:lnRef idx="1">
            <a:schemeClr val="accent5"/>
          </a:lnRef>
          <a:fillRef idx="2">
            <a:schemeClr val="accent5"/>
          </a:fillRef>
          <a:effectRef idx="1">
            <a:schemeClr val="accent5"/>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Oval 3"/>
          <p:cNvSpPr/>
          <p:nvPr/>
        </p:nvSpPr>
        <p:spPr>
          <a:xfrm>
            <a:off x="2701636" y="2175164"/>
            <a:ext cx="6868390" cy="1648692"/>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solidFill>
                <a:schemeClr val="tx1"/>
              </a:solidFill>
            </a:endParaRPr>
          </a:p>
          <a:p>
            <a:pPr algn="ctr"/>
            <a:r>
              <a:rPr lang="ar-IQ" sz="2800" b="1" dirty="0" smtClean="0">
                <a:solidFill>
                  <a:schemeClr val="tx1"/>
                </a:solidFill>
              </a:rPr>
              <a:t>رابعاً : حق المساواة</a:t>
            </a:r>
            <a:endParaRPr lang="en-US" sz="2800" b="1" dirty="0">
              <a:solidFill>
                <a:schemeClr val="tx1"/>
              </a:solidFill>
            </a:endParaRPr>
          </a:p>
          <a:p>
            <a:pPr algn="ctr"/>
            <a:endParaRPr lang="en-US" sz="2400" b="1" dirty="0"/>
          </a:p>
        </p:txBody>
      </p:sp>
    </p:spTree>
    <p:extLst>
      <p:ext uri="{BB962C8B-B14F-4D97-AF65-F5344CB8AC3E}">
        <p14:creationId xmlns:p14="http://schemas.microsoft.com/office/powerpoint/2010/main" val="3626007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lgn="just" rtl="1"/>
            <a:endParaRPr lang="ar-IQ" sz="2400" dirty="0" smtClean="0"/>
          </a:p>
          <a:p>
            <a:pPr marL="0" indent="0" algn="just" rtl="1">
              <a:buNone/>
            </a:pPr>
            <a:r>
              <a:rPr lang="ar-IQ" sz="2400" dirty="0"/>
              <a:t> </a:t>
            </a:r>
            <a:r>
              <a:rPr lang="ar-IQ" sz="2400" dirty="0" smtClean="0"/>
              <a:t>   يراد بالمساواة عدم التمييز والتفرقة بين الافراد الذين تتوفر فيهم شروط واحدة ، ويوجدون في ظروف واحوال واحدة ، فاذا اتحدت الشروط والظروف في عدد الافراد ، وجب عندئذ ان تتحقق المساواة بينهم ، وان يتمتعوا جميعا بحماية قانونية متساوية . </a:t>
            </a:r>
          </a:p>
          <a:p>
            <a:pPr marL="0" indent="0" algn="just" rtl="1">
              <a:buNone/>
            </a:pPr>
            <a:r>
              <a:rPr lang="ar-IQ" sz="2400" dirty="0"/>
              <a:t> </a:t>
            </a:r>
            <a:r>
              <a:rPr lang="ar-IQ" sz="2400" dirty="0" smtClean="0"/>
              <a:t>  ولا يقصد بالمساواة هنا المساواة المطلقة (اي العدالة) وانما المساواة النسبية اي المساواة القانونية بين المواطنين ، اذ يستحيل ان يراعي القانون الظروف الخاصة لكل فرد على حدة ، فالمساواة لا تعني التطابق وانما تعني المساواة في المعاملة القانونية لاصحاب مراكز قانونية متماثلة . </a:t>
            </a:r>
            <a:endParaRPr lang="en-US" sz="2400" dirty="0"/>
          </a:p>
        </p:txBody>
      </p:sp>
      <p:sp>
        <p:nvSpPr>
          <p:cNvPr id="4" name="Oval 3"/>
          <p:cNvSpPr/>
          <p:nvPr/>
        </p:nvSpPr>
        <p:spPr>
          <a:xfrm>
            <a:off x="3958936" y="451571"/>
            <a:ext cx="4274127" cy="1152669"/>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مفهومه</a:t>
            </a:r>
            <a:endParaRPr lang="en-US" sz="2400" b="1" dirty="0"/>
          </a:p>
        </p:txBody>
      </p:sp>
    </p:spTree>
    <p:extLst>
      <p:ext uri="{BB962C8B-B14F-4D97-AF65-F5344CB8AC3E}">
        <p14:creationId xmlns:p14="http://schemas.microsoft.com/office/powerpoint/2010/main" val="2673611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43" y="117269"/>
            <a:ext cx="11845636" cy="6359236"/>
          </a:xfrm>
        </p:spPr>
        <p:style>
          <a:lnRef idx="1">
            <a:schemeClr val="accent2"/>
          </a:lnRef>
          <a:fillRef idx="2">
            <a:schemeClr val="accent2"/>
          </a:fillRef>
          <a:effectRef idx="1">
            <a:schemeClr val="accent2"/>
          </a:effectRef>
          <a:fontRef idx="minor">
            <a:schemeClr val="dk1"/>
          </a:fontRef>
        </p:style>
        <p:txBody>
          <a:bodyPr/>
          <a:lstStyle/>
          <a:p>
            <a:pPr marL="0" indent="0" algn="ctr">
              <a:buNone/>
            </a:pPr>
            <a:endParaRPr lang="ar-IQ" dirty="0"/>
          </a:p>
          <a:p>
            <a:pPr marL="0" indent="0" algn="ctr">
              <a:buNone/>
            </a:pPr>
            <a:endParaRPr lang="en-US" dirty="0"/>
          </a:p>
        </p:txBody>
      </p:sp>
      <p:sp>
        <p:nvSpPr>
          <p:cNvPr id="4" name="Rounded Rectangle 3"/>
          <p:cNvSpPr/>
          <p:nvPr/>
        </p:nvSpPr>
        <p:spPr>
          <a:xfrm>
            <a:off x="3667990" y="481662"/>
            <a:ext cx="4558145" cy="112525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حق المساواة</a:t>
            </a:r>
            <a:endParaRPr lang="en-US" sz="2400" b="1" dirty="0"/>
          </a:p>
        </p:txBody>
      </p:sp>
      <p:sp>
        <p:nvSpPr>
          <p:cNvPr id="5" name="Rounded Rectangle 4"/>
          <p:cNvSpPr/>
          <p:nvPr/>
        </p:nvSpPr>
        <p:spPr>
          <a:xfrm>
            <a:off x="8368145" y="2761358"/>
            <a:ext cx="3588328" cy="1025236"/>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ar-IQ" sz="2400" b="1" dirty="0" smtClean="0">
                <a:solidFill>
                  <a:schemeClr val="tx1"/>
                </a:solidFill>
              </a:rPr>
              <a:t>أولاً: المساواة امام القانون</a:t>
            </a:r>
            <a:endParaRPr lang="en-US" sz="2400" b="1" dirty="0">
              <a:solidFill>
                <a:schemeClr val="tx1"/>
              </a:solidFill>
            </a:endParaRPr>
          </a:p>
        </p:txBody>
      </p:sp>
      <p:sp>
        <p:nvSpPr>
          <p:cNvPr id="6" name="Rounded Rectangle 5"/>
          <p:cNvSpPr/>
          <p:nvPr/>
        </p:nvSpPr>
        <p:spPr>
          <a:xfrm>
            <a:off x="484909" y="4624171"/>
            <a:ext cx="5181599" cy="10252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خامساً </a:t>
            </a:r>
            <a:r>
              <a:rPr lang="ar-IQ" sz="2400" b="1" dirty="0">
                <a:solidFill>
                  <a:schemeClr val="tx1"/>
                </a:solidFill>
              </a:rPr>
              <a:t>: المساواة امام </a:t>
            </a:r>
            <a:r>
              <a:rPr lang="ar-IQ" sz="2400" b="1" dirty="0" smtClean="0">
                <a:solidFill>
                  <a:schemeClr val="tx1"/>
                </a:solidFill>
              </a:rPr>
              <a:t>الواجبات والاعباء العامة</a:t>
            </a:r>
            <a:endParaRPr lang="en-US" sz="2400" b="1" dirty="0">
              <a:solidFill>
                <a:schemeClr val="tx1"/>
              </a:solidFill>
            </a:endParaRPr>
          </a:p>
          <a:p>
            <a:pPr algn="ctr"/>
            <a:endParaRPr lang="en-US" sz="2400" b="1" dirty="0"/>
          </a:p>
        </p:txBody>
      </p:sp>
      <p:sp>
        <p:nvSpPr>
          <p:cNvPr id="7" name="Rounded Rectangle 6"/>
          <p:cNvSpPr/>
          <p:nvPr/>
        </p:nvSpPr>
        <p:spPr>
          <a:xfrm>
            <a:off x="6573981" y="4624171"/>
            <a:ext cx="4080164" cy="102523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رابعاً </a:t>
            </a:r>
            <a:r>
              <a:rPr lang="ar-IQ" sz="2400" b="1" dirty="0">
                <a:solidFill>
                  <a:schemeClr val="tx1"/>
                </a:solidFill>
              </a:rPr>
              <a:t>: المساواة امام </a:t>
            </a:r>
            <a:r>
              <a:rPr lang="ar-IQ" sz="2400" b="1" dirty="0" smtClean="0">
                <a:solidFill>
                  <a:schemeClr val="tx1"/>
                </a:solidFill>
              </a:rPr>
              <a:t>القضاء</a:t>
            </a:r>
            <a:endParaRPr lang="en-US" sz="2400" b="1" dirty="0">
              <a:solidFill>
                <a:schemeClr val="tx1"/>
              </a:solidFill>
            </a:endParaRPr>
          </a:p>
          <a:p>
            <a:pPr algn="ctr"/>
            <a:endParaRPr lang="en-US" sz="2400" b="1" dirty="0">
              <a:solidFill>
                <a:schemeClr val="tx1"/>
              </a:solidFill>
            </a:endParaRPr>
          </a:p>
        </p:txBody>
      </p:sp>
      <p:sp>
        <p:nvSpPr>
          <p:cNvPr id="8" name="Rounded Rectangle 7"/>
          <p:cNvSpPr/>
          <p:nvPr/>
        </p:nvSpPr>
        <p:spPr>
          <a:xfrm>
            <a:off x="284015" y="2741036"/>
            <a:ext cx="3725141" cy="102523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IQ" sz="2400" b="1" dirty="0" smtClean="0">
                <a:solidFill>
                  <a:schemeClr val="tx1"/>
                </a:solidFill>
              </a:rPr>
              <a:t>ثالثاً : المساواة امام المرافق العامة</a:t>
            </a:r>
            <a:endParaRPr lang="en-US" sz="2400" b="1" dirty="0">
              <a:solidFill>
                <a:schemeClr val="tx1"/>
              </a:solidFill>
            </a:endParaRPr>
          </a:p>
        </p:txBody>
      </p:sp>
      <p:sp>
        <p:nvSpPr>
          <p:cNvPr id="9" name="Rounded Rectangle 8"/>
          <p:cNvSpPr/>
          <p:nvPr/>
        </p:nvSpPr>
        <p:spPr>
          <a:xfrm>
            <a:off x="4113063" y="2761358"/>
            <a:ext cx="4113072" cy="10252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ثانياً : المساواة امام الوظائف العامة</a:t>
            </a:r>
            <a:endParaRPr lang="en-US" sz="2400" b="1" dirty="0">
              <a:solidFill>
                <a:schemeClr val="tx1"/>
              </a:solidFill>
            </a:endParaRPr>
          </a:p>
        </p:txBody>
      </p:sp>
      <p:cxnSp>
        <p:nvCxnSpPr>
          <p:cNvPr id="11" name="Straight Arrow Connector 10"/>
          <p:cNvCxnSpPr/>
          <p:nvPr/>
        </p:nvCxnSpPr>
        <p:spPr>
          <a:xfrm>
            <a:off x="6156611" y="2000875"/>
            <a:ext cx="3209062" cy="57607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Down Arrow 11"/>
          <p:cNvSpPr/>
          <p:nvPr/>
        </p:nvSpPr>
        <p:spPr>
          <a:xfrm>
            <a:off x="5737513" y="1828152"/>
            <a:ext cx="419098" cy="527554"/>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7" name="Straight Arrow Connector 16"/>
          <p:cNvCxnSpPr/>
          <p:nvPr/>
        </p:nvCxnSpPr>
        <p:spPr>
          <a:xfrm flipH="1">
            <a:off x="2619369" y="1961263"/>
            <a:ext cx="3153645" cy="59121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6241474" y="2256868"/>
            <a:ext cx="1853043" cy="22128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H="1">
            <a:off x="3496539" y="2243447"/>
            <a:ext cx="2156111" cy="227313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5947062" y="2256868"/>
            <a:ext cx="0" cy="3200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636176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تتخذ المساواة صورا خمسة اساسية ، تتمثل بالاتي : </a:t>
            </a:r>
          </a:p>
          <a:p>
            <a:pPr marL="514350" indent="-514350" algn="just" rtl="1">
              <a:buFont typeface="+mj-lt"/>
              <a:buAutoNum type="arabicPeriod"/>
            </a:pPr>
            <a:r>
              <a:rPr lang="ar-IQ" sz="2400" b="1" dirty="0" smtClean="0">
                <a:solidFill>
                  <a:schemeClr val="tx1"/>
                </a:solidFill>
              </a:rPr>
              <a:t>المساواة </a:t>
            </a:r>
            <a:r>
              <a:rPr lang="ar-IQ" sz="2400" b="1" dirty="0">
                <a:solidFill>
                  <a:schemeClr val="tx1"/>
                </a:solidFill>
              </a:rPr>
              <a:t>امام </a:t>
            </a:r>
            <a:r>
              <a:rPr lang="ar-IQ" sz="2400" b="1" dirty="0" smtClean="0">
                <a:solidFill>
                  <a:schemeClr val="tx1"/>
                </a:solidFill>
              </a:rPr>
              <a:t>القانون .</a:t>
            </a:r>
          </a:p>
          <a:p>
            <a:pPr marL="514350" indent="-514350" algn="just" rtl="1">
              <a:buFont typeface="+mj-lt"/>
              <a:buAutoNum type="arabicPeriod"/>
            </a:pPr>
            <a:r>
              <a:rPr lang="ar-IQ" sz="2400" b="1" dirty="0" smtClean="0">
                <a:solidFill>
                  <a:schemeClr val="tx1"/>
                </a:solidFill>
              </a:rPr>
              <a:t>المساواة امام الوظائف العامة .</a:t>
            </a:r>
          </a:p>
          <a:p>
            <a:pPr marL="514350" indent="-514350" algn="just" rtl="1">
              <a:buFont typeface="+mj-lt"/>
              <a:buAutoNum type="arabicPeriod"/>
            </a:pPr>
            <a:r>
              <a:rPr lang="ar-IQ" sz="2400" b="1" dirty="0" smtClean="0">
                <a:solidFill>
                  <a:schemeClr val="tx1"/>
                </a:solidFill>
              </a:rPr>
              <a:t>المساواة امام المرافق العامة .</a:t>
            </a:r>
          </a:p>
          <a:p>
            <a:pPr marL="514350" indent="-514350" algn="just" rtl="1">
              <a:buFont typeface="+mj-lt"/>
              <a:buAutoNum type="arabicPeriod"/>
            </a:pPr>
            <a:r>
              <a:rPr lang="ar-IQ" sz="2400" b="1" dirty="0" smtClean="0">
                <a:solidFill>
                  <a:schemeClr val="tx1"/>
                </a:solidFill>
              </a:rPr>
              <a:t>المساواة امام القضاء .</a:t>
            </a:r>
          </a:p>
          <a:p>
            <a:pPr marL="514350" indent="-514350" algn="just" rtl="1">
              <a:buFont typeface="+mj-lt"/>
              <a:buAutoNum type="arabicPeriod"/>
            </a:pPr>
            <a:r>
              <a:rPr lang="ar-IQ" sz="2400" b="1" dirty="0" smtClean="0">
                <a:solidFill>
                  <a:schemeClr val="tx1"/>
                </a:solidFill>
              </a:rPr>
              <a:t>المساواة امام الواجبات والاعباء العامة . </a:t>
            </a:r>
            <a:endParaRPr lang="en-US" sz="2400" b="1" dirty="0">
              <a:solidFill>
                <a:schemeClr val="tx1"/>
              </a:solidFill>
            </a:endParaRPr>
          </a:p>
          <a:p>
            <a:pPr marL="514350" indent="-514350" algn="just" rtl="1">
              <a:buFont typeface="+mj-lt"/>
              <a:buAutoNum type="arabicPeriod"/>
            </a:pPr>
            <a:endParaRPr lang="en-US" sz="2400" dirty="0"/>
          </a:p>
        </p:txBody>
      </p:sp>
      <p:sp>
        <p:nvSpPr>
          <p:cNvPr id="4" name="Oval 3"/>
          <p:cNvSpPr/>
          <p:nvPr/>
        </p:nvSpPr>
        <p:spPr>
          <a:xfrm>
            <a:off x="4062846" y="455396"/>
            <a:ext cx="4066308" cy="114502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صور المساواة </a:t>
            </a:r>
            <a:endParaRPr lang="en-US" sz="2400" b="1" dirty="0"/>
          </a:p>
        </p:txBody>
      </p:sp>
    </p:spTree>
    <p:extLst>
      <p:ext uri="{BB962C8B-B14F-4D97-AF65-F5344CB8AC3E}">
        <p14:creationId xmlns:p14="http://schemas.microsoft.com/office/powerpoint/2010/main" val="904641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ويقصد بها تطبيق القانون على المواطنين بدون تمييز بينهم ، وهذا لا يتحقق الا اذا كانت قواعد القانون عامة ومجردة ، وان خاصية التعميم في القاعدة القانونية معناها انطباق القاعدة القانونية على كل من يتحقق فيه المناط الذي جعلته القاعدة اساسا لترتيب الاثار القانونية ، وهذا المناط قد يشمل – حسب </a:t>
            </a:r>
            <a:r>
              <a:rPr lang="ar-IQ" sz="2400" dirty="0"/>
              <a:t>الاحوال </a:t>
            </a:r>
            <a:r>
              <a:rPr lang="ar-IQ" sz="2400" dirty="0" smtClean="0"/>
              <a:t>– جميع المقيمين على اقليم الدولة وطنيين واجانب كما في قانون العقوبات وقانون المواليد والوفيات ، وقد يشمل الوطنيين فقط كما في قانون الجنسية ، وقد يشمل فئة معينة كفئة المحامين او المهندسين او الاطباء او غيرهم اذ تخضع كل فئة لنظام قانوني خاص بها . </a:t>
            </a:r>
          </a:p>
          <a:p>
            <a:pPr marL="0" indent="0" algn="just" rtl="1">
              <a:buNone/>
            </a:pPr>
            <a:r>
              <a:rPr lang="ar-IQ" sz="2400" b="1" dirty="0" smtClean="0"/>
              <a:t>- </a:t>
            </a:r>
            <a:r>
              <a:rPr lang="ar-IQ" sz="2400" b="1" u="sng" dirty="0" smtClean="0"/>
              <a:t>موقف دستور جمهورية العراق لسنة 2005 :</a:t>
            </a:r>
            <a:r>
              <a:rPr lang="ar-IQ" sz="2400" dirty="0" smtClean="0"/>
              <a:t> </a:t>
            </a:r>
          </a:p>
          <a:p>
            <a:pPr marL="0" indent="0" algn="just" rtl="1">
              <a:buNone/>
            </a:pPr>
            <a:r>
              <a:rPr lang="ar-IQ" sz="2400" dirty="0" smtClean="0"/>
              <a:t>   نص دستور جمهورية العراق لسنة 2005 في المادة (14) على هذه الصورة من صور المساواة الا وهي المساواة امام القانون ، فجاء فيها ((العراقيين متساوون امام القانون دون تمييزبسبب الجنس او العرق او القومية او الاصل او اللون او الدين او المذهب او المعتقد او الرأي او الوضع الاقتصادي او الاجتماعي )) . </a:t>
            </a:r>
            <a:endParaRPr lang="en-US" sz="2400" b="1" u="sng" dirty="0"/>
          </a:p>
        </p:txBody>
      </p:sp>
      <p:sp>
        <p:nvSpPr>
          <p:cNvPr id="4" name="Rounded Rectangle 3"/>
          <p:cNvSpPr/>
          <p:nvPr/>
        </p:nvSpPr>
        <p:spPr>
          <a:xfrm>
            <a:off x="3408218" y="928255"/>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228109" y="487579"/>
            <a:ext cx="5735782" cy="108065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p>
          <a:p>
            <a:pPr algn="ctr"/>
            <a:r>
              <a:rPr lang="ar-IQ" sz="2400" b="1" dirty="0">
                <a:solidFill>
                  <a:schemeClr val="tx1"/>
                </a:solidFill>
              </a:rPr>
              <a:t>أولاً: المساواة امام القانون</a:t>
            </a:r>
            <a:endParaRPr lang="en-US" sz="2400" b="1" dirty="0">
              <a:solidFill>
                <a:schemeClr val="tx1"/>
              </a:solidFill>
            </a:endParaRPr>
          </a:p>
          <a:p>
            <a:pPr algn="ctr"/>
            <a:endParaRPr lang="en-US" sz="2400" b="1" dirty="0"/>
          </a:p>
        </p:txBody>
      </p:sp>
    </p:spTree>
    <p:extLst>
      <p:ext uri="{BB962C8B-B14F-4D97-AF65-F5344CB8AC3E}">
        <p14:creationId xmlns:p14="http://schemas.microsoft.com/office/powerpoint/2010/main" val="115394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494335" y="2120224"/>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السابعة</a:t>
            </a:r>
          </a:p>
          <a:p>
            <a:pPr algn="ctr" rtl="1"/>
            <a:r>
              <a:rPr lang="ar-IQ" sz="2800" b="1" dirty="0" smtClean="0"/>
              <a:t>(حق المشاركة في الشؤون العامة – وحق المساواة)</a:t>
            </a:r>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r>
              <a:rPr lang="ar-IQ" sz="2400" b="1" dirty="0" smtClean="0"/>
              <a:t>المساواة بين </a:t>
            </a:r>
            <a:r>
              <a:rPr lang="ar-IQ" sz="2400" b="1" dirty="0" smtClean="0">
                <a:solidFill>
                  <a:schemeClr val="tx1"/>
                </a:solidFill>
              </a:rPr>
              <a:t>ال</a:t>
            </a:r>
            <a:endParaRPr lang="en-US" sz="2400"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dirty="0"/>
          </a:p>
          <a:p>
            <a:pPr marL="0" indent="0" algn="just" rtl="1">
              <a:buNone/>
            </a:pPr>
            <a:r>
              <a:rPr lang="ar-IQ" dirty="0" smtClean="0"/>
              <a:t>    </a:t>
            </a:r>
            <a:r>
              <a:rPr lang="ar-IQ" sz="2400" dirty="0" smtClean="0"/>
              <a:t>ويراد بها عدم التمييز والتفرقة بين الافراد الذين تتوافر فيهم شروط تولي الوظيفة العامة ، اي المساواة بينهم في فرص الحصول على الوظيفة وان يعاملوا على قدم المساواة من حيث المؤهلات والمواصفات والشروط التي يستلزمها القانون لكل وظيفة وكذلك من حيث المزايا والحقوق والواجبات والمرتبات وما في حكمها . </a:t>
            </a:r>
          </a:p>
          <a:p>
            <a:pPr marL="0" indent="0" algn="just" rtl="1">
              <a:buNone/>
            </a:pPr>
            <a:r>
              <a:rPr lang="ar-IQ" sz="2400" b="1" dirty="0"/>
              <a:t>- </a:t>
            </a:r>
            <a:r>
              <a:rPr lang="ar-IQ" sz="2400" b="1" u="sng" dirty="0"/>
              <a:t>موقف دستور جمهورية العراق لسنة 2005 :</a:t>
            </a:r>
            <a:r>
              <a:rPr lang="ar-IQ" sz="2400" dirty="0"/>
              <a:t> </a:t>
            </a:r>
          </a:p>
          <a:p>
            <a:pPr marL="0" indent="0" algn="just" rtl="1">
              <a:buNone/>
            </a:pPr>
            <a:r>
              <a:rPr lang="ar-IQ" sz="2400" b="1" dirty="0" smtClean="0"/>
              <a:t>  </a:t>
            </a:r>
            <a:r>
              <a:rPr lang="ar-IQ" sz="2400" dirty="0" smtClean="0"/>
              <a:t>ولم يتجاهل دستور </a:t>
            </a:r>
            <a:r>
              <a:rPr lang="ar-IQ" sz="2400" dirty="0"/>
              <a:t>جمهورية العراق لسنة 2005 </a:t>
            </a:r>
            <a:r>
              <a:rPr lang="ar-IQ" sz="2400" dirty="0" smtClean="0"/>
              <a:t>هذه </a:t>
            </a:r>
            <a:r>
              <a:rPr lang="ar-IQ" sz="2400" dirty="0"/>
              <a:t>الصورة من صور المساواة الا وهي </a:t>
            </a:r>
            <a:r>
              <a:rPr lang="ar-IQ" sz="2400" dirty="0" smtClean="0"/>
              <a:t>المساواة امام الوظائف العامة ولكنه احال تنظيم كل ما يتعلق بالوظيفة العامة الى القانون العادي ، فجاء في المادة (107) ان (( يؤسس مجلس يسمى مجلس الخدمة الاتحادي يتولى تنظيم شؤون الوظيفة العامة الاتحادية بما فيها التعيين والترقية ، وينظم تكوينه واختصاصاته بقانون )) . </a:t>
            </a:r>
            <a:endParaRPr lang="en-US" sz="2400" b="1" dirty="0"/>
          </a:p>
        </p:txBody>
      </p:sp>
      <p:sp>
        <p:nvSpPr>
          <p:cNvPr id="4" name="Rounded Rectangle 3"/>
          <p:cNvSpPr/>
          <p:nvPr/>
        </p:nvSpPr>
        <p:spPr>
          <a:xfrm>
            <a:off x="3463636" y="612053"/>
            <a:ext cx="5264727" cy="83170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ثانيا : المساواة امام الوظائف العامة</a:t>
            </a:r>
            <a:endParaRPr lang="en-US" sz="2400" b="1" dirty="0"/>
          </a:p>
        </p:txBody>
      </p:sp>
    </p:spTree>
    <p:extLst>
      <p:ext uri="{BB962C8B-B14F-4D97-AF65-F5344CB8AC3E}">
        <p14:creationId xmlns:p14="http://schemas.microsoft.com/office/powerpoint/2010/main" val="21940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rtl="1"/>
            <a:endParaRPr lang="en-US" sz="2400"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اصبح للمرافق العامة اهمية بالغة في حياة الافراد لا سيما بعد تطور وظيفة الدولة من دولة حارسة الى دولة متدخلة تهدف الى تحقيق الرفاهية للمواطنين ، وهذا ما يلزم الدولة باعمال مبدأ المساواة بين جميع المتعاملين مع تلك المرافق العامة . </a:t>
            </a:r>
          </a:p>
          <a:p>
            <a:pPr marL="0" indent="0" algn="just" rtl="1">
              <a:buNone/>
            </a:pPr>
            <a:r>
              <a:rPr lang="ar-IQ" sz="2400" b="1" dirty="0"/>
              <a:t>- </a:t>
            </a:r>
            <a:r>
              <a:rPr lang="ar-IQ" sz="2400" b="1" u="sng" dirty="0"/>
              <a:t>موقف دستور جمهورية العراق لسنة 2005 :</a:t>
            </a:r>
            <a:r>
              <a:rPr lang="ar-IQ" sz="2400" dirty="0"/>
              <a:t> </a:t>
            </a:r>
          </a:p>
          <a:p>
            <a:pPr marL="0" indent="0" algn="just" rtl="1">
              <a:buNone/>
            </a:pPr>
            <a:r>
              <a:rPr lang="ar-IQ" sz="2400" dirty="0"/>
              <a:t>   نص دستور جمهورية العراق لسنة 2005 </a:t>
            </a:r>
            <a:r>
              <a:rPr lang="ar-IQ" sz="2400" dirty="0" smtClean="0"/>
              <a:t>على </a:t>
            </a:r>
            <a:r>
              <a:rPr lang="ar-IQ" sz="2400" dirty="0"/>
              <a:t>هذه الصورة من صور المساواة الا وهي المساواة امام </a:t>
            </a:r>
            <a:r>
              <a:rPr lang="ar-IQ" sz="2400" dirty="0" smtClean="0"/>
              <a:t>المرافق العامة ،وذلك بصورة غير مباشرة وضمنية فجاء في المادة (14) ان </a:t>
            </a:r>
            <a:r>
              <a:rPr lang="ar-IQ" sz="2400" dirty="0"/>
              <a:t>((العراقيين متساوون امام القانون دون تمييزبسبب الجنس او العرق او القومية او الاصل او اللون او الدين او المذهب او المعتقد او الرأي او الوضع الاقتصادي او الاجتماعي )) . </a:t>
            </a:r>
            <a:r>
              <a:rPr lang="ar-IQ" sz="2400" dirty="0" smtClean="0"/>
              <a:t> </a:t>
            </a:r>
            <a:endParaRPr lang="en-US" sz="2400" b="1" u="sng" dirty="0"/>
          </a:p>
          <a:p>
            <a:pPr marL="0" indent="0" algn="just" rtl="1">
              <a:buNone/>
            </a:pPr>
            <a:endParaRPr lang="en-US" sz="2400" dirty="0"/>
          </a:p>
        </p:txBody>
      </p:sp>
      <p:sp>
        <p:nvSpPr>
          <p:cNvPr id="4" name="Rounded Rectangle 3"/>
          <p:cNvSpPr/>
          <p:nvPr/>
        </p:nvSpPr>
        <p:spPr>
          <a:xfrm>
            <a:off x="3297381" y="591487"/>
            <a:ext cx="5597237" cy="8728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ar-IQ" sz="2400" b="1" dirty="0" smtClean="0">
              <a:solidFill>
                <a:schemeClr val="tx1"/>
              </a:solidFill>
            </a:endParaRPr>
          </a:p>
          <a:p>
            <a:pPr algn="ctr"/>
            <a:r>
              <a:rPr lang="ar-IQ" sz="2400" b="1" dirty="0" smtClean="0">
                <a:solidFill>
                  <a:schemeClr val="tx1"/>
                </a:solidFill>
              </a:rPr>
              <a:t>ثالثاً </a:t>
            </a:r>
            <a:r>
              <a:rPr lang="ar-IQ" sz="2400" b="1" dirty="0">
                <a:solidFill>
                  <a:schemeClr val="tx1"/>
                </a:solidFill>
              </a:rPr>
              <a:t>: المساواة امام المرافق العامة</a:t>
            </a:r>
            <a:endParaRPr lang="en-US" sz="2400" b="1" dirty="0">
              <a:solidFill>
                <a:schemeClr val="tx1"/>
              </a:solidFill>
            </a:endParaRPr>
          </a:p>
          <a:p>
            <a:pPr algn="ctr"/>
            <a:endParaRPr lang="en-US" sz="2400" b="1" dirty="0"/>
          </a:p>
        </p:txBody>
      </p:sp>
    </p:spTree>
    <p:extLst>
      <p:ext uri="{BB962C8B-B14F-4D97-AF65-F5344CB8AC3E}">
        <p14:creationId xmlns:p14="http://schemas.microsoft.com/office/powerpoint/2010/main" val="897668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3" y="144102"/>
            <a:ext cx="11582399" cy="1075098"/>
          </a:xfrm>
        </p:spPr>
        <p:style>
          <a:lnRef idx="3">
            <a:schemeClr val="lt1"/>
          </a:lnRef>
          <a:fillRef idx="1">
            <a:schemeClr val="accent6"/>
          </a:fillRef>
          <a:effectRef idx="1">
            <a:schemeClr val="accent6"/>
          </a:effectRef>
          <a:fontRef idx="minor">
            <a:schemeClr val="lt1"/>
          </a:fontRef>
        </p:style>
        <p:txBody>
          <a:bodyPr/>
          <a:lstStyle/>
          <a:p>
            <a:pPr algn="ctr"/>
            <a:endParaRPr lang="en-US" dirty="0"/>
          </a:p>
        </p:txBody>
      </p:sp>
      <p:sp>
        <p:nvSpPr>
          <p:cNvPr id="3" name="Content Placeholder 2"/>
          <p:cNvSpPr>
            <a:spLocks noGrp="1"/>
          </p:cNvSpPr>
          <p:nvPr>
            <p:ph idx="1"/>
          </p:nvPr>
        </p:nvSpPr>
        <p:spPr>
          <a:xfrm>
            <a:off x="221673" y="1310732"/>
            <a:ext cx="11582400" cy="5547267"/>
          </a:xfrm>
        </p:spPr>
        <p:style>
          <a:lnRef idx="3">
            <a:schemeClr val="lt1"/>
          </a:lnRef>
          <a:fillRef idx="1">
            <a:schemeClr val="accent6"/>
          </a:fillRef>
          <a:effectRef idx="1">
            <a:schemeClr val="accent6"/>
          </a:effectRef>
          <a:fontRef idx="minor">
            <a:schemeClr val="lt1"/>
          </a:fontRef>
        </p:style>
        <p:txBody>
          <a:bodyPr>
            <a:normAutofit/>
          </a:bodyPr>
          <a:lstStyle/>
          <a:p>
            <a:pPr marL="0" indent="0" algn="just" rtl="1">
              <a:buNone/>
            </a:pPr>
            <a:endParaRPr lang="ar-IQ" sz="2400" dirty="0"/>
          </a:p>
          <a:p>
            <a:pPr marL="0" indent="0" algn="just" rtl="1">
              <a:buNone/>
            </a:pPr>
            <a:r>
              <a:rPr lang="ar-IQ" sz="2400" dirty="0"/>
              <a:t> </a:t>
            </a:r>
            <a:r>
              <a:rPr lang="ar-IQ" sz="2400" dirty="0" smtClean="0"/>
              <a:t>  </a:t>
            </a:r>
            <a:r>
              <a:rPr lang="ar-IQ" sz="2400" dirty="0" smtClean="0">
                <a:solidFill>
                  <a:schemeClr val="tx1"/>
                </a:solidFill>
              </a:rPr>
              <a:t>يعد مظهر المساواة امام القضاء من المظاهر المهمة لحق المساواة ، ويراد به خضوع الاشخاص المتماثلين في المراكز القانونية لقواعد واجراءات واحدة امام القضاء ، وان يخضع الجميع لمحاكم واحدة ، اذ لا يجوز ان تختلف المحاكم باختلاف المراكز الاجتماعية للمتقاضين ، ولا يصح ان تتمتع بعض الطوائف بامتيازات قضائية كأن تنشأ لهم محاكم خاصة بهم. </a:t>
            </a:r>
          </a:p>
          <a:p>
            <a:pPr marL="0" indent="0" algn="just" rtl="1">
              <a:buNone/>
            </a:pPr>
            <a:r>
              <a:rPr lang="ar-IQ" sz="2400" dirty="0">
                <a:solidFill>
                  <a:schemeClr val="tx1"/>
                </a:solidFill>
              </a:rPr>
              <a:t> </a:t>
            </a:r>
            <a:r>
              <a:rPr lang="ar-IQ" sz="2400" dirty="0" smtClean="0">
                <a:solidFill>
                  <a:schemeClr val="tx1"/>
                </a:solidFill>
              </a:rPr>
              <a:t> هذا ويجب التنويه الى ان مفهوم المساواة امام القضاء لا يتعارض مع وجود محاكم مختلفة تبعا لاختلاف انواع المنازعات او اختلاف طبيعة الجرائم ، ولا مع تنويع العقوبة التي يحكم بها القاضي تبعا لظروف القضايا المعروضة عليه ولو كانت الجريمة واحدة . </a:t>
            </a:r>
          </a:p>
          <a:p>
            <a:pPr marL="0" indent="0" algn="just" rtl="1">
              <a:buNone/>
            </a:pPr>
            <a:r>
              <a:rPr lang="ar-IQ" sz="2400" b="1" dirty="0">
                <a:solidFill>
                  <a:schemeClr val="tx1"/>
                </a:solidFill>
              </a:rPr>
              <a:t>- </a:t>
            </a:r>
            <a:r>
              <a:rPr lang="ar-IQ" sz="2400" b="1" u="sng" dirty="0">
                <a:solidFill>
                  <a:schemeClr val="tx1"/>
                </a:solidFill>
              </a:rPr>
              <a:t>موقف دستور جمهورية العراق لسنة 2005 :</a:t>
            </a:r>
            <a:r>
              <a:rPr lang="ar-IQ" sz="2400" dirty="0">
                <a:solidFill>
                  <a:schemeClr val="tx1"/>
                </a:solidFill>
              </a:rPr>
              <a:t> </a:t>
            </a:r>
          </a:p>
          <a:p>
            <a:pPr marL="0" indent="0" algn="just" rtl="1">
              <a:buNone/>
            </a:pPr>
            <a:r>
              <a:rPr lang="ar-IQ" sz="2400" dirty="0" smtClean="0">
                <a:solidFill>
                  <a:schemeClr val="tx1"/>
                </a:solidFill>
              </a:rPr>
              <a:t>  نص دستور </a:t>
            </a:r>
            <a:r>
              <a:rPr lang="ar-IQ" sz="2400" dirty="0">
                <a:solidFill>
                  <a:schemeClr val="tx1"/>
                </a:solidFill>
              </a:rPr>
              <a:t>نص دستور جمهورية العراق لسنة 2005 على هذه الصورة من صور المساواة الا وهي المساواة امام </a:t>
            </a:r>
            <a:r>
              <a:rPr lang="ar-IQ" sz="2400" dirty="0" smtClean="0">
                <a:solidFill>
                  <a:schemeClr val="tx1"/>
                </a:solidFill>
              </a:rPr>
              <a:t>القضاء ، فجاء في المادة (87) ان (( السلطة القضائية مستقلة وتتولاها المحاكم على اختلاف انواعها ودرجاتها وتصدر احكامها وفقا للقانون )) ، ونصت المادة (88) منه على ان (( القضاة مستقلون لا سلطان عليهم في قضائهم لغير القانون ، ولا يجوز لاية سلطة التدخل في القضاء او في شؤون العدالة )) ، وذهبت المادة (95) الى ان (( يحضر انشاء محاكم خاصة او استثنائية )) ، كما اكدت المادة (100) على ان (( يحضر النص في القوانين على تحصين اي عمل او قرار اداري من الطعن )) . </a:t>
            </a:r>
            <a:endParaRPr lang="en-US" sz="2400" dirty="0">
              <a:solidFill>
                <a:schemeClr val="tx1"/>
              </a:solidFill>
            </a:endParaRPr>
          </a:p>
        </p:txBody>
      </p:sp>
      <p:sp>
        <p:nvSpPr>
          <p:cNvPr id="4" name="Rounded Rectangle 3"/>
          <p:cNvSpPr/>
          <p:nvPr/>
        </p:nvSpPr>
        <p:spPr>
          <a:xfrm>
            <a:off x="3449782" y="235635"/>
            <a:ext cx="5417126" cy="81251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رابعا : المساواة امام القضاء</a:t>
            </a:r>
            <a:endParaRPr lang="en-US" sz="2400" b="1" dirty="0"/>
          </a:p>
        </p:txBody>
      </p:sp>
    </p:spTree>
    <p:extLst>
      <p:ext uri="{BB962C8B-B14F-4D97-AF65-F5344CB8AC3E}">
        <p14:creationId xmlns:p14="http://schemas.microsoft.com/office/powerpoint/2010/main" val="26471151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algn="ctr" rtl="1"/>
            <a:endParaRPr lang="en-US" dirty="0"/>
          </a:p>
        </p:txBody>
      </p:sp>
      <p:sp>
        <p:nvSpPr>
          <p:cNvPr id="3" name="Content Placeholder 2"/>
          <p:cNvSpPr>
            <a:spLocks noGrp="1"/>
          </p:cNvSpPr>
          <p:nvPr>
            <p:ph idx="1"/>
          </p:nvPr>
        </p:nvSpPr>
        <p:spPr>
          <a:xfrm>
            <a:off x="838200" y="1825624"/>
            <a:ext cx="10515600" cy="4672157"/>
          </a:xfrm>
        </p:spPr>
        <p:style>
          <a:lnRef idx="1">
            <a:schemeClr val="accent3"/>
          </a:lnRef>
          <a:fillRef idx="3">
            <a:schemeClr val="accent3"/>
          </a:fillRef>
          <a:effectRef idx="2">
            <a:schemeClr val="accent3"/>
          </a:effectRef>
          <a:fontRef idx="minor">
            <a:schemeClr val="lt1"/>
          </a:fontRef>
        </p:style>
        <p:txBody>
          <a:bodyPr>
            <a:normAutofit/>
          </a:bodyPr>
          <a:lstStyle/>
          <a:p>
            <a:pPr marL="0" indent="0" algn="just" rtl="1">
              <a:buNone/>
            </a:pPr>
            <a:endParaRPr lang="ar-IQ" sz="2400" dirty="0">
              <a:solidFill>
                <a:schemeClr val="tx1"/>
              </a:solidFill>
            </a:endParaRPr>
          </a:p>
          <a:p>
            <a:pPr marL="0" indent="0" algn="just" rtl="1">
              <a:buNone/>
            </a:pPr>
            <a:r>
              <a:rPr lang="ar-IQ" sz="2400" dirty="0" smtClean="0">
                <a:solidFill>
                  <a:schemeClr val="tx1"/>
                </a:solidFill>
              </a:rPr>
              <a:t>    وتقوم هذه الصورة على ظهرين اساسيين هما : </a:t>
            </a:r>
          </a:p>
          <a:p>
            <a:pPr marL="0" indent="0" algn="just" rtl="1">
              <a:buNone/>
            </a:pPr>
            <a:r>
              <a:rPr lang="ar-IQ" sz="2400" b="1" dirty="0" smtClean="0">
                <a:solidFill>
                  <a:schemeClr val="tx1"/>
                </a:solidFill>
              </a:rPr>
              <a:t>أ.المساواة في تحمل الضرائب : </a:t>
            </a:r>
            <a:r>
              <a:rPr lang="ar-IQ" sz="2400" dirty="0" smtClean="0">
                <a:solidFill>
                  <a:schemeClr val="tx1"/>
                </a:solidFill>
              </a:rPr>
              <a:t>ويقصد بذلك ان يتحمل كل فرد قدرا من الضريبة يتفق مع قدرته المالية ، ومن الاستحالة الاخذ بالمساواة المطلقة في هذا المجال والتي تعني ان يتساوى ما يدفعه كل فرد مع ما يؤديه الاخرون تماما ، ولذلك لابد من ان تكون المساواة نسبية والتي تعني ان يتساوى الافراد في مقدار ما يؤدونه من ضرائب في حالة تشابه ظروفهم المالية . </a:t>
            </a:r>
          </a:p>
          <a:p>
            <a:pPr marL="0" indent="0" algn="just" rtl="1">
              <a:buNone/>
            </a:pPr>
            <a:r>
              <a:rPr lang="ar-IQ" sz="2400" b="1" dirty="0">
                <a:solidFill>
                  <a:schemeClr val="tx1"/>
                </a:solidFill>
              </a:rPr>
              <a:t>- </a:t>
            </a:r>
            <a:r>
              <a:rPr lang="ar-IQ" sz="2400" b="1" u="sng" dirty="0">
                <a:solidFill>
                  <a:schemeClr val="tx1"/>
                </a:solidFill>
              </a:rPr>
              <a:t>موقف دستور جمهورية العراق لسنة 2005 :</a:t>
            </a:r>
            <a:r>
              <a:rPr lang="ar-IQ" sz="2400" dirty="0">
                <a:solidFill>
                  <a:schemeClr val="tx1"/>
                </a:solidFill>
              </a:rPr>
              <a:t> </a:t>
            </a:r>
          </a:p>
          <a:p>
            <a:pPr marL="0" indent="0" algn="just" rtl="1">
              <a:buNone/>
            </a:pPr>
            <a:r>
              <a:rPr lang="ar-IQ" sz="2400" dirty="0">
                <a:solidFill>
                  <a:schemeClr val="tx1"/>
                </a:solidFill>
              </a:rPr>
              <a:t>  نص دستور نص دستور جمهورية العراق لسنة 2005 على هذه الصورة من صور المساواة الا وهي المساواة امام </a:t>
            </a:r>
            <a:r>
              <a:rPr lang="ar-IQ" sz="2400" dirty="0" smtClean="0">
                <a:solidFill>
                  <a:schemeClr val="tx1"/>
                </a:solidFill>
              </a:rPr>
              <a:t>الواجبات والاعباء العامة ( المساواة في تحمل الضرائب ) </a:t>
            </a:r>
            <a:r>
              <a:rPr lang="ar-IQ" sz="2400" dirty="0">
                <a:solidFill>
                  <a:schemeClr val="tx1"/>
                </a:solidFill>
              </a:rPr>
              <a:t>، فجاء في المادة </a:t>
            </a:r>
            <a:r>
              <a:rPr lang="ar-IQ" sz="2400" dirty="0" smtClean="0">
                <a:solidFill>
                  <a:schemeClr val="tx1"/>
                </a:solidFill>
              </a:rPr>
              <a:t>(28) ان (( أولا : لا تفرض الضرائب او الرسوم ولا تعدل ولاتجبى ، ولا يعفى منها ، الا بقانون . ثانياً : يعفى اصحاب الدخول المنخفضة من الضرائب ، بما يكفل عدم المساس بالحد الادنى اللازم للمعيشة ، وينظم ذلك بقانون )) . </a:t>
            </a:r>
            <a:endParaRPr lang="en-US" sz="2400" b="1" dirty="0"/>
          </a:p>
        </p:txBody>
      </p:sp>
      <p:sp>
        <p:nvSpPr>
          <p:cNvPr id="4" name="Rounded Rectangle 3"/>
          <p:cNvSpPr/>
          <p:nvPr/>
        </p:nvSpPr>
        <p:spPr>
          <a:xfrm>
            <a:off x="3422072" y="572293"/>
            <a:ext cx="5347855" cy="9112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IQ" sz="2400" b="1">
                <a:solidFill>
                  <a:schemeClr val="tx1"/>
                </a:solidFill>
              </a:rPr>
              <a:t>خامساً : المساواة امام الواجبات والاعباء العامة</a:t>
            </a:r>
            <a:endParaRPr lang="en-US" sz="2400" b="1" dirty="0">
              <a:solidFill>
                <a:schemeClr val="tx1"/>
              </a:solidFill>
            </a:endParaRPr>
          </a:p>
        </p:txBody>
      </p:sp>
    </p:spTree>
    <p:extLst>
      <p:ext uri="{BB962C8B-B14F-4D97-AF65-F5344CB8AC3E}">
        <p14:creationId xmlns:p14="http://schemas.microsoft.com/office/powerpoint/2010/main" val="2461899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2108" y="346364"/>
            <a:ext cx="10411691" cy="5830599"/>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a:p>
          <a:p>
            <a:pPr marL="0" indent="0" algn="just" rtl="1">
              <a:buNone/>
            </a:pPr>
            <a:r>
              <a:rPr lang="ar-IQ" sz="2400" b="1" dirty="0" smtClean="0"/>
              <a:t>ب. المساواة في اداء الخدمة العسكرية : </a:t>
            </a:r>
          </a:p>
          <a:p>
            <a:pPr marL="0" indent="0" algn="just" rtl="1">
              <a:buNone/>
            </a:pPr>
            <a:r>
              <a:rPr lang="ar-IQ" sz="2400" dirty="0" smtClean="0"/>
              <a:t>    يعد اداء الخدمة العسكرية من الواجبات الوطنية المقدسة ، التي يتساوى المواطنون كافة في القيام بها ، حيث لا يجوز اعفاء شخص من القيام بها الا اذا كانت هناك قوة قاهرة لا دخل لارادة الفرد فيها تحول وقيامه بهذا الواجب المقدسكالعجز او عدم الصلاحية . </a:t>
            </a:r>
          </a:p>
          <a:p>
            <a:pPr marL="0" indent="0" algn="just" rtl="1">
              <a:buNone/>
            </a:pPr>
            <a:r>
              <a:rPr lang="ar-IQ" sz="2400" b="1" dirty="0">
                <a:solidFill>
                  <a:schemeClr val="tx1"/>
                </a:solidFill>
              </a:rPr>
              <a:t>- </a:t>
            </a:r>
            <a:r>
              <a:rPr lang="ar-IQ" sz="2400" b="1" u="sng" dirty="0">
                <a:solidFill>
                  <a:schemeClr val="tx1"/>
                </a:solidFill>
              </a:rPr>
              <a:t>موقف دستور جمهورية العراق لسنة 2005 :</a:t>
            </a:r>
            <a:r>
              <a:rPr lang="ar-IQ" sz="2400" dirty="0">
                <a:solidFill>
                  <a:schemeClr val="tx1"/>
                </a:solidFill>
              </a:rPr>
              <a:t> </a:t>
            </a:r>
          </a:p>
          <a:p>
            <a:pPr marL="0" indent="0" algn="just" rtl="1">
              <a:buNone/>
            </a:pPr>
            <a:r>
              <a:rPr lang="ar-IQ" sz="2400" dirty="0">
                <a:solidFill>
                  <a:schemeClr val="tx1"/>
                </a:solidFill>
              </a:rPr>
              <a:t> </a:t>
            </a:r>
            <a:r>
              <a:rPr lang="ar-IQ" sz="2400" dirty="0"/>
              <a:t>ولم يتجاهل دستور جمهورية العراق لسنة 2005 هذه الصورة من صور المساواة </a:t>
            </a:r>
            <a:r>
              <a:rPr lang="ar-IQ" sz="2400" dirty="0">
                <a:solidFill>
                  <a:schemeClr val="tx1"/>
                </a:solidFill>
              </a:rPr>
              <a:t>الا وهي المساواة امام الواجبات والاعباء العامة ( المساواة في اداء الخدمة العسكرية ) </a:t>
            </a:r>
            <a:r>
              <a:rPr lang="ar-IQ" sz="2400" dirty="0" smtClean="0"/>
              <a:t>ولكنه </a:t>
            </a:r>
            <a:r>
              <a:rPr lang="ar-IQ" sz="2400" dirty="0"/>
              <a:t>احال تنظيم كل ما يتعلق </a:t>
            </a:r>
            <a:r>
              <a:rPr lang="ar-IQ" sz="2400" dirty="0" smtClean="0"/>
              <a:t>بخدمة العلم الى </a:t>
            </a:r>
            <a:r>
              <a:rPr lang="ar-IQ" sz="2400" dirty="0"/>
              <a:t>القانون العادي </a:t>
            </a:r>
            <a:r>
              <a:rPr lang="ar-IQ" sz="2400" dirty="0" smtClean="0">
                <a:solidFill>
                  <a:schemeClr val="tx1"/>
                </a:solidFill>
              </a:rPr>
              <a:t>، </a:t>
            </a:r>
            <a:r>
              <a:rPr lang="ar-IQ" sz="2400" dirty="0">
                <a:solidFill>
                  <a:schemeClr val="tx1"/>
                </a:solidFill>
              </a:rPr>
              <a:t>فجاء في المادة </a:t>
            </a:r>
            <a:r>
              <a:rPr lang="ar-IQ" sz="2400" dirty="0" smtClean="0">
                <a:solidFill>
                  <a:schemeClr val="tx1"/>
                </a:solidFill>
              </a:rPr>
              <a:t>(9) منه الى ان (( ثانيا : تنظم خدمة العلم بقانون )) ، وتجدر الاشارة  الى انه لم يصدر هذا القانون ( قانون ينظم خدمة العلم ) لحد الان ولا يوجد تجنيد الزامي في الوقت الحاضر. </a:t>
            </a:r>
            <a:endParaRPr lang="en-US" sz="2400" dirty="0"/>
          </a:p>
        </p:txBody>
      </p:sp>
    </p:spTree>
    <p:extLst>
      <p:ext uri="{BB962C8B-B14F-4D97-AF65-F5344CB8AC3E}">
        <p14:creationId xmlns:p14="http://schemas.microsoft.com/office/powerpoint/2010/main" val="1267681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(ثالثاً : حق المشاركة في الشؤون العامة)</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a:p>
          <a:p>
            <a:pPr marL="0" indent="0" algn="just" rtl="1">
              <a:buNone/>
            </a:pPr>
            <a:r>
              <a:rPr lang="ar-IQ" sz="2400" dirty="0" smtClean="0"/>
              <a:t>     وهو النوع الثالث من الحقوق والحريات العامة، ويشمل المشاركة في ادارة الشؤون العامة للدولة ، ويتخذ مظاهر عدة والتي تتمثل بالاتي : </a:t>
            </a:r>
            <a:endParaRPr lang="en-US"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9" y="374073"/>
            <a:ext cx="11651672"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559321" y="649542"/>
            <a:ext cx="5694218"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حق المشاركة في الشؤون العامة</a:t>
            </a:r>
            <a:endParaRPr lang="en-US" sz="2400" b="1" dirty="0"/>
          </a:p>
        </p:txBody>
      </p:sp>
      <p:sp>
        <p:nvSpPr>
          <p:cNvPr id="6" name="Down Arrow 5"/>
          <p:cNvSpPr/>
          <p:nvPr/>
        </p:nvSpPr>
        <p:spPr>
          <a:xfrm>
            <a:off x="6372445" y="1757366"/>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8645239" y="2921147"/>
            <a:ext cx="3103418" cy="108065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2400" b="1" dirty="0" smtClean="0">
                <a:solidFill>
                  <a:schemeClr val="tx1"/>
                </a:solidFill>
              </a:rPr>
              <a:t>أولاً : الحقوق السياسية</a:t>
            </a:r>
            <a:endParaRPr lang="en-US" sz="2400" b="1" dirty="0">
              <a:solidFill>
                <a:schemeClr val="tx1"/>
              </a:solidFill>
            </a:endParaRPr>
          </a:p>
        </p:txBody>
      </p:sp>
      <p:sp>
        <p:nvSpPr>
          <p:cNvPr id="10" name="Rounded Rectangle 9"/>
          <p:cNvSpPr/>
          <p:nvPr/>
        </p:nvSpPr>
        <p:spPr>
          <a:xfrm>
            <a:off x="484910" y="2936083"/>
            <a:ext cx="4309630"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ثالثاً : الحق في مخاطبة السلطات العامة</a:t>
            </a:r>
            <a:endParaRPr lang="en-US" sz="2400" b="1" dirty="0">
              <a:solidFill>
                <a:schemeClr val="tx1"/>
              </a:solidFill>
            </a:endParaRPr>
          </a:p>
        </p:txBody>
      </p:sp>
      <p:sp>
        <p:nvSpPr>
          <p:cNvPr id="11" name="Rounded Rectangle 10"/>
          <p:cNvSpPr/>
          <p:nvPr/>
        </p:nvSpPr>
        <p:spPr>
          <a:xfrm>
            <a:off x="5045221" y="2936083"/>
            <a:ext cx="3349337" cy="10806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ثانياً : حق التوظف</a:t>
            </a:r>
            <a:endParaRPr lang="en-US" sz="2400" b="1" dirty="0">
              <a:solidFill>
                <a:schemeClr val="tx1"/>
              </a:solidFill>
            </a:endParaRPr>
          </a:p>
        </p:txBody>
      </p:sp>
      <p:cxnSp>
        <p:nvCxnSpPr>
          <p:cNvPr id="13" name="Straight Arrow Connector 12"/>
          <p:cNvCxnSpPr/>
          <p:nvPr/>
        </p:nvCxnSpPr>
        <p:spPr>
          <a:xfrm>
            <a:off x="6902380" y="2081914"/>
            <a:ext cx="2984355" cy="7513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564179" y="2093113"/>
            <a:ext cx="3647209" cy="7438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flipH="1">
            <a:off x="6551907" y="2340877"/>
            <a:ext cx="28360" cy="4683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701634" y="2326481"/>
            <a:ext cx="6830292"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أولاً: </a:t>
            </a:r>
            <a:r>
              <a:rPr lang="ar-IQ" sz="2800" b="1" dirty="0">
                <a:solidFill>
                  <a:schemeClr val="tx1"/>
                </a:solidFill>
              </a:rPr>
              <a:t>الحقوق السياسية</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b="1" dirty="0" smtClean="0"/>
          </a:p>
          <a:p>
            <a:pPr marL="0" indent="0" algn="just" rtl="1">
              <a:buNone/>
            </a:pPr>
            <a:r>
              <a:rPr lang="ar-IQ" b="1" dirty="0"/>
              <a:t> </a:t>
            </a:r>
            <a:r>
              <a:rPr lang="ar-IQ" b="1" dirty="0" smtClean="0"/>
              <a:t>    </a:t>
            </a:r>
            <a:r>
              <a:rPr lang="ar-IQ" sz="2400" dirty="0" smtClean="0"/>
              <a:t>يراد بالحقوق السياسية مشاركة من تتوافر فيه شروط الناخب في الانتخاب والاستفتاء على الصعيدين الوطني والمحلي وكذلك حق الترشيح لعضوية المجالس الرئاسية اوالنيابية اوالمحلية . </a:t>
            </a:r>
            <a:endParaRPr lang="en-US" sz="2400"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45127" y="1828800"/>
            <a:ext cx="10508672" cy="4348162"/>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نص دستور جمهورية العراق لسنة 2005 على الحقوق السياسية ، فجاء في المادة (20) (( للمواطنين رجالا ونساء حق المشاركة في الشؤون العامة ، والتمتع بالحقوق السياسية بما فيها حق التصويت والانتخاب والترشيح )) ، ونصت المادة (49) منه على ان (( ثالثا : تنظم بقانون شروط المرشح والناخب وكل ما يتعلق بالانتخاب ينظم بقانون . رابعا : يستهدف قانون الانتخابات تحقيق نسبة تمثيل للنساء لا تقل عن الربع من عدد اعضاء مجلس النواب )) . </a:t>
            </a:r>
            <a:endParaRPr lang="en-US" sz="2400" dirty="0"/>
          </a:p>
        </p:txBody>
      </p:sp>
      <p:sp>
        <p:nvSpPr>
          <p:cNvPr id="4" name="Rounded Rectangle 3"/>
          <p:cNvSpPr/>
          <p:nvPr/>
        </p:nvSpPr>
        <p:spPr>
          <a:xfrm>
            <a:off x="3394364" y="626124"/>
            <a:ext cx="5126182" cy="93944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t>موقف دستور جمهورية العراق لسنة 2005</a:t>
            </a:r>
            <a:endParaRPr lang="en-US" sz="2400" b="1" dirty="0"/>
          </a:p>
        </p:txBody>
      </p:sp>
    </p:spTree>
    <p:extLst>
      <p:ext uri="{BB962C8B-B14F-4D97-AF65-F5344CB8AC3E}">
        <p14:creationId xmlns:p14="http://schemas.microsoft.com/office/powerpoint/2010/main" val="1694830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554182"/>
            <a:ext cx="11589327" cy="565049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2615043" y="2132518"/>
            <a:ext cx="6705601"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ثانياً </a:t>
            </a:r>
            <a:r>
              <a:rPr lang="ar-IQ" sz="2800" b="1" dirty="0">
                <a:solidFill>
                  <a:schemeClr val="tx1"/>
                </a:solidFill>
              </a:rPr>
              <a:t>: حق التوظف</a:t>
            </a:r>
            <a:endParaRPr lang="en-US" sz="2800" b="1" dirty="0">
              <a:solidFill>
                <a:schemeClr val="tx1"/>
              </a:solidFill>
            </a:endParaRPr>
          </a:p>
          <a:p>
            <a:pPr algn="ct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2982</TotalTime>
  <Words>1620</Words>
  <Application>Microsoft Office PowerPoint</Application>
  <PresentationFormat>Widescreen</PresentationFormat>
  <Paragraphs>130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ممفهومه</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المساواة بين ال</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401</cp:revision>
  <dcterms:created xsi:type="dcterms:W3CDTF">2020-12-07T19:51:10Z</dcterms:created>
  <dcterms:modified xsi:type="dcterms:W3CDTF">2023-03-21T22:47:14Z</dcterms:modified>
</cp:coreProperties>
</file>