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6" r:id="rId4"/>
    <p:sldId id="279" r:id="rId5"/>
    <p:sldId id="288" r:id="rId6"/>
    <p:sldId id="287" r:id="rId7"/>
    <p:sldId id="289" r:id="rId8"/>
    <p:sldId id="265" r:id="rId9"/>
    <p:sldId id="302" r:id="rId10"/>
    <p:sldId id="296" r:id="rId11"/>
    <p:sldId id="297"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الثامنة –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يراد بالحقوق الاجتماعية تحقيق العدالة الاجتماعية بين الافراد وذلك من خلال مساعدة الضعفاء اقتصاديا بوسائل عدة منها : تهيئة العمل اللائق للقادرين عليه ، والتأمين ضد الفقر والمرض والعجز عن العمل (اي الضمان الاجتماعي ) . </a:t>
            </a:r>
            <a:endParaRPr lang="ar-IQ" sz="2400" dirty="0">
              <a:solidFill>
                <a:schemeClr val="tx1"/>
              </a:solidFill>
            </a:endParaRPr>
          </a:p>
        </p:txBody>
      </p:sp>
      <p:sp>
        <p:nvSpPr>
          <p:cNvPr id="4" name="Oval 3"/>
          <p:cNvSpPr/>
          <p:nvPr/>
        </p:nvSpPr>
        <p:spPr>
          <a:xfrm>
            <a:off x="3955473" y="420759"/>
            <a:ext cx="4281054" cy="121429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مفهومها</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94180"/>
            <a:ext cx="10515601" cy="886476"/>
          </a:xfrm>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38198" y="1238176"/>
            <a:ext cx="10515600" cy="5467423"/>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endParaRPr lang="ar-IQ" sz="2400" dirty="0"/>
          </a:p>
          <a:p>
            <a:pPr marL="0" indent="0" algn="just" rtl="1">
              <a:buNone/>
            </a:pPr>
            <a:r>
              <a:rPr lang="ar-IQ" sz="2400" dirty="0"/>
              <a:t> نص دستور جمهورية العراق لسنة 2005 على الحقوق والحريات الاقتصادية ، فجاء في المادة (</a:t>
            </a:r>
            <a:r>
              <a:rPr lang="ar-IQ" sz="2400" dirty="0" smtClean="0"/>
              <a:t>22)منه على ان (( أولا : العمل حق لكل العراقيين بما يضمن لهم حياة كريمة . ثانيا : ينظم القانون العلاقة بين العمال واصحاب العمل على أسس اقتصادية ، مع مراعاة قواعد العدالة الاجتماعية . ثالثا : تكفل الدولة حق تأسيس النقابات والاتحادات المهنية او الانضمام اليها ، وينظم ذلك بقانون )) ، وذهبت المادة (24) منه الى ان (( تكفل الدولة حرية الانتقال للايدي العاملة والبضائع ورؤوس الاموال العراقية بين الاقاليم والمحافظات ، وينظم ذلك بقانون )) ، وجاء في المادة (30) منه ان (( أولا : تكفل الدولة للفرد وللاسرة - وبخاصة الطفل والمرأة – الضمان الاجتماعي والصحي ، والمقومات الاساسية للعيش الكريم في حياة حرة كريمة ، تؤمن لهم الدخل المناسب ، والسكن الملائم . ثانيا : تكفل الدولة الضمان الاجتماعي والصحي للعراقيين في حال الشيخوخة او المرض او العجز عن العمل او التشرد او اليتم او البطالة ، وتعمل على وقايتهم من الجهل والخوف والفاقة ، وتوفر لهم السكن والمناهج الخاصة لتأهيلهم والعناية بهم ، وينظم ذلك بقانون )) ، وجاء في المادة (31) منه على ان (( أولا : لكل عراقي الحق في الرعاية الصحية ، وتعنى الدولة بالصحة العامة ، وتكفل وسائل الوقاية والعلاج بانشاء مختلف انواع المستشفيات والمؤسسات الصحية . ثانيا : للافراد والهيئات انشاء مستشفيات او مستوصفات او دور علاج خاصة وباشراف من الدولة ، وينظم ذلك بقانون )) ، ونصت المادة (32) منه على ان ((ترعى الدولة المعاقين وذوي الاحتياجات الخاصة وتكفل تأهيلهم بغية دمجهم في المجتمع ، وينظم ذلك بقانون )) . </a:t>
            </a:r>
            <a:endParaRPr lang="en-US" sz="2400" dirty="0"/>
          </a:p>
        </p:txBody>
      </p:sp>
      <p:sp>
        <p:nvSpPr>
          <p:cNvPr id="4" name="Rounded Rectangle 3"/>
          <p:cNvSpPr/>
          <p:nvPr/>
        </p:nvSpPr>
        <p:spPr>
          <a:xfrm flipH="1">
            <a:off x="3422072" y="365124"/>
            <a:ext cx="5382489" cy="6185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401125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494335" y="2120224"/>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الثامنة</a:t>
            </a:r>
          </a:p>
          <a:p>
            <a:pPr algn="ctr" rtl="1"/>
            <a:r>
              <a:rPr lang="ar-IQ" sz="2800" b="1" dirty="0" smtClean="0"/>
              <a:t>( خامساً : الحقوق والحريات الاجتماعية والاقتصادية )</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وهي النوع الخامس من الحقوق والحريات العامة</a:t>
            </a:r>
            <a:r>
              <a:rPr lang="ar-IQ" sz="2400" dirty="0"/>
              <a:t> </a:t>
            </a:r>
            <a:r>
              <a:rPr lang="ar-IQ" sz="2400" dirty="0" smtClean="0"/>
              <a:t>، وتتخذ مظهرين وتتمثل بالاتي : </a:t>
            </a:r>
          </a:p>
          <a:p>
            <a:pPr marL="457200" indent="-457200" algn="just" rtl="1">
              <a:buFont typeface="+mj-lt"/>
              <a:buAutoNum type="arabicPeriod"/>
            </a:pPr>
            <a:r>
              <a:rPr lang="ar-IQ" sz="2400" b="1" dirty="0" smtClean="0"/>
              <a:t>الحقوق والحريات الاجتماعية . </a:t>
            </a:r>
          </a:p>
          <a:p>
            <a:pPr marL="457200" indent="-457200" algn="just" rtl="1">
              <a:buFont typeface="+mj-lt"/>
              <a:buAutoNum type="arabicPeriod"/>
            </a:pPr>
            <a:r>
              <a:rPr lang="ar-IQ" sz="2400" b="1" dirty="0"/>
              <a:t>الحقوق </a:t>
            </a:r>
            <a:r>
              <a:rPr lang="ar-IQ" sz="2400" b="1" dirty="0" smtClean="0"/>
              <a:t>والحريات الاقتصادية .</a:t>
            </a:r>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مفهومها</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( 1.</a:t>
            </a:r>
            <a:r>
              <a:rPr lang="ar-IQ" sz="2800" b="1" dirty="0"/>
              <a:t> </a:t>
            </a:r>
            <a:r>
              <a:rPr lang="ar-IQ" sz="2800" b="1" dirty="0" smtClean="0"/>
              <a:t>الحقوق والحريات الاجتماعية )</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9" y="374073"/>
            <a:ext cx="11651672"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559321" y="649542"/>
            <a:ext cx="5694218"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400" b="1" dirty="0"/>
              <a:t>( </a:t>
            </a:r>
            <a:r>
              <a:rPr lang="ar-IQ" sz="2400" b="1" dirty="0" smtClean="0"/>
              <a:t> </a:t>
            </a:r>
            <a:r>
              <a:rPr lang="ar-IQ" sz="2400" b="1" dirty="0"/>
              <a:t>الحقوق والحريات الاجتماعية )</a:t>
            </a:r>
          </a:p>
        </p:txBody>
      </p:sp>
      <p:sp>
        <p:nvSpPr>
          <p:cNvPr id="6" name="Down Arrow 5"/>
          <p:cNvSpPr/>
          <p:nvPr/>
        </p:nvSpPr>
        <p:spPr>
          <a:xfrm>
            <a:off x="6303397" y="1744097"/>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8534400" y="2921147"/>
            <a:ext cx="3214257" cy="108065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2400" b="1" dirty="0" smtClean="0">
                <a:solidFill>
                  <a:schemeClr val="tx1"/>
                </a:solidFill>
              </a:rPr>
              <a:t>أ. حرية التملك</a:t>
            </a:r>
            <a:endParaRPr lang="en-US" sz="2400" b="1" dirty="0">
              <a:solidFill>
                <a:schemeClr val="tx1"/>
              </a:solidFill>
            </a:endParaRPr>
          </a:p>
        </p:txBody>
      </p:sp>
      <p:sp>
        <p:nvSpPr>
          <p:cNvPr id="10" name="Rounded Rectangle 9"/>
          <p:cNvSpPr/>
          <p:nvPr/>
        </p:nvSpPr>
        <p:spPr>
          <a:xfrm>
            <a:off x="773806" y="2921147"/>
            <a:ext cx="3580746"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ج. حرية الزراعة</a:t>
            </a:r>
            <a:endParaRPr lang="en-US" sz="2400" b="1" dirty="0">
              <a:solidFill>
                <a:schemeClr val="tx1"/>
              </a:solidFill>
            </a:endParaRPr>
          </a:p>
        </p:txBody>
      </p:sp>
      <p:sp>
        <p:nvSpPr>
          <p:cNvPr id="11" name="Rounded Rectangle 10"/>
          <p:cNvSpPr/>
          <p:nvPr/>
        </p:nvSpPr>
        <p:spPr>
          <a:xfrm>
            <a:off x="4697776" y="2921147"/>
            <a:ext cx="3349337" cy="10806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ب. حرية التجارة والصناعة</a:t>
            </a:r>
            <a:endParaRPr lang="en-US" sz="2400" b="1" dirty="0">
              <a:solidFill>
                <a:schemeClr val="tx1"/>
              </a:solidFill>
            </a:endParaRPr>
          </a:p>
        </p:txBody>
      </p:sp>
      <p:cxnSp>
        <p:nvCxnSpPr>
          <p:cNvPr id="13" name="Straight Arrow Connector 12"/>
          <p:cNvCxnSpPr/>
          <p:nvPr/>
        </p:nvCxnSpPr>
        <p:spPr>
          <a:xfrm>
            <a:off x="6790260" y="2094190"/>
            <a:ext cx="2984355" cy="7513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564179" y="2093113"/>
            <a:ext cx="3647209" cy="7438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flipH="1">
            <a:off x="6486644" y="2326034"/>
            <a:ext cx="28360" cy="4683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b="1" dirty="0" smtClean="0"/>
          </a:p>
          <a:p>
            <a:pPr marL="0" indent="0" algn="just" rtl="1">
              <a:buNone/>
            </a:pPr>
            <a:r>
              <a:rPr lang="ar-IQ" b="1" dirty="0"/>
              <a:t> </a:t>
            </a:r>
            <a:r>
              <a:rPr lang="ar-IQ" b="1" dirty="0" smtClean="0"/>
              <a:t>    </a:t>
            </a:r>
            <a:r>
              <a:rPr lang="ar-IQ" sz="2400" dirty="0" smtClean="0"/>
              <a:t>وتتمثل الحقوق والحريات الاقتصادية بحرية التملك (حق الملكية) وحرية التجارة والصناعة والزراعة ، وقد تباينت الدساتير في معالجتها والنص عليها تبعا لاختلاف انظمة الحكم في نظرتها لتلك الحقوق والحريات. </a:t>
            </a:r>
          </a:p>
          <a:p>
            <a:pPr marL="0" indent="0" algn="just" rtl="1">
              <a:buNone/>
            </a:pPr>
            <a:endParaRPr lang="en-US" sz="2400"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مفهومها</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45127" y="1828800"/>
            <a:ext cx="10508672" cy="434816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rtl="1">
              <a:buNone/>
            </a:pPr>
            <a:endParaRPr lang="ar-IQ" sz="2400" dirty="0" smtClean="0"/>
          </a:p>
          <a:p>
            <a:pPr marL="0" indent="0" algn="just" rtl="1">
              <a:buNone/>
            </a:pPr>
            <a:r>
              <a:rPr lang="ar-IQ" sz="2400" dirty="0"/>
              <a:t>  </a:t>
            </a:r>
            <a:r>
              <a:rPr lang="ar-IQ" sz="2400" dirty="0" smtClean="0"/>
              <a:t>  نص دستور جمهورية العراق لسنة 2005 على الحقوق والحريات الاقتصادية ، فجاء في المادة (23) منه  ان (( أولا : الملكية الخاصة مصونة ، ويحق للمالك الانتفاع بها واستغلالها والتصرف بها ، في حدود القانون. ثانيا : لا يجوز نزع الملكية الا لاغراض المنفعة العامة مقابل تعويض عادل ، وينظم ذلك بقانون . ثالثا : أ. للعراقي الحق في التملك في اي مكان في العراق ، ولا يجوز لغيره تملك غير المنقول ، الا ما استثني بقانون . ب. يحظر التملك لاغراض التغيير السكاني )) ، وذهبت المادة (25) منه الى ان (( تكفل الولة اصلاح الاقتصاد العراقي وفق اسس اقتصادية حديثة وبما يضمن استثمار كامل موارده ، وتنويع مصادره ، وتشجيع القطاع الخاص وتنميته )) ، وجاء في المادة (26) منه ((تكفل الدولة تشجيع الاستثمارات في القطاعات المختلفة ، وينظم ذلك بقانون )) اي قطاع الزراعة والصناعة والتجارة الخ واحال التنظيم فيما يتعلق بالاستثمارات الى قانون خاص يصدر بذلك وفعلا صدر هذا القانون قانون الاستثمار رقم (13) لسنة 2006 والذي حدد في المادة(2) منه اهدافه وهي ( تشجيع القطاع الخاص العراقي والاجنبي للاستثمار في العراق من خلال توفير التسهيلات اللازمة لتأسيس المشاريع الاستثمارية وتعزيز القدرة التنافسية للمشاريع المشمولة باحكام هذا القانون في الاسواق المحلية والاجنبية ) . </a:t>
            </a:r>
            <a:endParaRPr lang="en-US" sz="2400" dirty="0"/>
          </a:p>
        </p:txBody>
      </p:sp>
      <p:sp>
        <p:nvSpPr>
          <p:cNvPr id="4" name="Rounded Rectangle 3"/>
          <p:cNvSpPr/>
          <p:nvPr/>
        </p:nvSpPr>
        <p:spPr>
          <a:xfrm>
            <a:off x="3394364" y="626124"/>
            <a:ext cx="5126182" cy="9394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موقف دستور جمهورية العراق لسنة 2005</a:t>
            </a:r>
            <a:endParaRPr lang="en-US" sz="2400" b="1" dirty="0"/>
          </a:p>
        </p:txBody>
      </p:sp>
    </p:spTree>
    <p:extLst>
      <p:ext uri="{BB962C8B-B14F-4D97-AF65-F5344CB8AC3E}">
        <p14:creationId xmlns:p14="http://schemas.microsoft.com/office/powerpoint/2010/main" val="169483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3" name="Rounded Rectangle 2"/>
          <p:cNvSpPr/>
          <p:nvPr/>
        </p:nvSpPr>
        <p:spPr>
          <a:xfrm>
            <a:off x="2821131" y="2483642"/>
            <a:ext cx="6542807" cy="189562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 </a:t>
            </a:r>
            <a:r>
              <a:rPr lang="ar-IQ" sz="2800" b="1" dirty="0">
                <a:solidFill>
                  <a:schemeClr val="tx1"/>
                </a:solidFill>
              </a:rPr>
              <a:t>2. الحقوق والحريات الاقتصادية )</a:t>
            </a:r>
            <a:endParaRPr lang="en-US" sz="2800" b="1" dirty="0">
              <a:solidFill>
                <a:schemeClr val="tx1"/>
              </a:solidFill>
            </a:endParaRPr>
          </a:p>
          <a:p>
            <a:pPr algn="ctr"/>
            <a:endParaRPr lang="en-US" sz="2800" b="1" dirty="0"/>
          </a:p>
        </p:txBody>
      </p:sp>
    </p:spTree>
    <p:extLst>
      <p:ext uri="{BB962C8B-B14F-4D97-AF65-F5344CB8AC3E}">
        <p14:creationId xmlns:p14="http://schemas.microsoft.com/office/powerpoint/2010/main" val="3027684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3" y="-48985"/>
            <a:ext cx="11845636" cy="6359236"/>
          </a:xfrm>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ar-IQ" dirty="0"/>
          </a:p>
          <a:p>
            <a:pPr marL="0" indent="0" algn="ctr">
              <a:buNone/>
            </a:pPr>
            <a:endParaRPr lang="en-US" dirty="0"/>
          </a:p>
        </p:txBody>
      </p:sp>
      <p:sp>
        <p:nvSpPr>
          <p:cNvPr id="4" name="Rounded Rectangle 3"/>
          <p:cNvSpPr/>
          <p:nvPr/>
        </p:nvSpPr>
        <p:spPr>
          <a:xfrm>
            <a:off x="3667990" y="481662"/>
            <a:ext cx="4558145" cy="11252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a:solidFill>
                  <a:schemeClr val="tx1"/>
                </a:solidFill>
              </a:rPr>
              <a:t>( </a:t>
            </a:r>
            <a:r>
              <a:rPr lang="ar-IQ" sz="2400" b="1" dirty="0" smtClean="0">
                <a:solidFill>
                  <a:schemeClr val="tx1"/>
                </a:solidFill>
              </a:rPr>
              <a:t>الحقوق </a:t>
            </a:r>
            <a:r>
              <a:rPr lang="ar-IQ" sz="2400" b="1" dirty="0">
                <a:solidFill>
                  <a:schemeClr val="tx1"/>
                </a:solidFill>
              </a:rPr>
              <a:t>والحريات الاقتصادية )</a:t>
            </a:r>
            <a:endParaRPr lang="en-US" sz="2400" b="1" dirty="0">
              <a:solidFill>
                <a:schemeClr val="tx1"/>
              </a:solidFill>
            </a:endParaRPr>
          </a:p>
        </p:txBody>
      </p:sp>
      <p:sp>
        <p:nvSpPr>
          <p:cNvPr id="8" name="Rounded Rectangle 7"/>
          <p:cNvSpPr/>
          <p:nvPr/>
        </p:nvSpPr>
        <p:spPr>
          <a:xfrm>
            <a:off x="7930858" y="3401955"/>
            <a:ext cx="3725141" cy="10252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a:solidFill>
                  <a:schemeClr val="tx1"/>
                </a:solidFill>
              </a:rPr>
              <a:t>أ. حق العمل</a:t>
            </a:r>
            <a:endParaRPr lang="en-US" sz="2400" b="1" dirty="0">
              <a:solidFill>
                <a:schemeClr val="tx1"/>
              </a:solidFill>
            </a:endParaRPr>
          </a:p>
        </p:txBody>
      </p:sp>
      <p:sp>
        <p:nvSpPr>
          <p:cNvPr id="9" name="Rounded Rectangle 8"/>
          <p:cNvSpPr/>
          <p:nvPr/>
        </p:nvSpPr>
        <p:spPr>
          <a:xfrm>
            <a:off x="687524" y="3401955"/>
            <a:ext cx="4113072" cy="10252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ب. حق الضمان الاجتماعي </a:t>
            </a:r>
            <a:endParaRPr lang="en-US" sz="2400" b="1" dirty="0">
              <a:solidFill>
                <a:schemeClr val="tx1"/>
              </a:solidFill>
            </a:endParaRPr>
          </a:p>
        </p:txBody>
      </p:sp>
      <p:cxnSp>
        <p:nvCxnSpPr>
          <p:cNvPr id="11" name="Straight Arrow Connector 10"/>
          <p:cNvCxnSpPr/>
          <p:nvPr/>
        </p:nvCxnSpPr>
        <p:spPr>
          <a:xfrm>
            <a:off x="6232807" y="2145924"/>
            <a:ext cx="3396102" cy="11232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Down Arrow 11"/>
          <p:cNvSpPr/>
          <p:nvPr/>
        </p:nvSpPr>
        <p:spPr>
          <a:xfrm>
            <a:off x="5737513" y="1828152"/>
            <a:ext cx="419098" cy="52755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7" name="Straight Arrow Connector 16"/>
          <p:cNvCxnSpPr/>
          <p:nvPr/>
        </p:nvCxnSpPr>
        <p:spPr>
          <a:xfrm flipH="1">
            <a:off x="2576944" y="2145924"/>
            <a:ext cx="3084373" cy="11232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6176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3155</TotalTime>
  <Words>668</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418</cp:revision>
  <dcterms:created xsi:type="dcterms:W3CDTF">2020-12-07T19:51:10Z</dcterms:created>
  <dcterms:modified xsi:type="dcterms:W3CDTF">2023-03-21T22:45:56Z</dcterms:modified>
</cp:coreProperties>
</file>