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309" r:id="rId4"/>
    <p:sldId id="310" r:id="rId5"/>
    <p:sldId id="279" r:id="rId6"/>
    <p:sldId id="286" r:id="rId7"/>
    <p:sldId id="288" r:id="rId8"/>
    <p:sldId id="275" r:id="rId9"/>
    <p:sldId id="287" r:id="rId10"/>
    <p:sldId id="289" r:id="rId11"/>
    <p:sldId id="308" r:id="rId12"/>
    <p:sldId id="276" r:id="rId13"/>
    <p:sldId id="298" r:id="rId14"/>
    <p:sldId id="299" r:id="rId15"/>
    <p:sldId id="265" r:id="rId16"/>
    <p:sldId id="296" r:id="rId17"/>
    <p:sldId id="297" r:id="rId18"/>
    <p:sldId id="26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2639" autoAdjust="0"/>
  </p:normalViewPr>
  <p:slideViewPr>
    <p:cSldViewPr snapToGrid="0">
      <p:cViewPr varScale="1">
        <p:scale>
          <a:sx n="69" d="100"/>
          <a:sy n="69" d="100"/>
        </p:scale>
        <p:origin x="78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3697C6-1B68-4F8D-AB98-A2BE78E57120}" type="datetimeFigureOut">
              <a:rPr lang="en-US" smtClean="0"/>
              <a:t>7/10/2021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5C8535-475D-4C22-967E-A251D1E86E46}" type="slidenum">
              <a:rPr lang="en-US" smtClean="0"/>
              <a:t>‹#›</a:t>
            </a:fld>
            <a:endParaRPr lang="en-US" dirty="0"/>
          </a:p>
        </p:txBody>
      </p:sp>
    </p:spTree>
    <p:extLst>
      <p:ext uri="{BB962C8B-B14F-4D97-AF65-F5344CB8AC3E}">
        <p14:creationId xmlns:p14="http://schemas.microsoft.com/office/powerpoint/2010/main" val="3787986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7/10/2021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46492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7/10/2021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073416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7/10/2021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19427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2B371-D45A-41E4-8268-25FF54B59BC1}" type="datetimeFigureOut">
              <a:rPr lang="en-US" smtClean="0"/>
              <a:t>7/10/2021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2120470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E2B371-D45A-41E4-8268-25FF54B59BC1}" type="datetimeFigureOut">
              <a:rPr lang="en-US" smtClean="0"/>
              <a:t>7/10/2021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74446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E2B371-D45A-41E4-8268-25FF54B59BC1}" type="datetimeFigureOut">
              <a:rPr lang="en-US" smtClean="0"/>
              <a:t>7/10/2021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09738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E2B371-D45A-41E4-8268-25FF54B59BC1}" type="datetimeFigureOut">
              <a:rPr lang="en-US" smtClean="0"/>
              <a:t>7/10/2021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608178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E2B371-D45A-41E4-8268-25FF54B59BC1}" type="datetimeFigureOut">
              <a:rPr lang="en-US" smtClean="0"/>
              <a:t>7/10/2021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4173834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2B371-D45A-41E4-8268-25FF54B59BC1}" type="datetimeFigureOut">
              <a:rPr lang="en-US" smtClean="0"/>
              <a:t>7/10/2021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657945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2B371-D45A-41E4-8268-25FF54B59BC1}" type="datetimeFigureOut">
              <a:rPr lang="en-US" smtClean="0"/>
              <a:t>7/10/2021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551735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2B371-D45A-41E4-8268-25FF54B59BC1}" type="datetimeFigureOut">
              <a:rPr lang="en-US" smtClean="0"/>
              <a:t>7/10/2021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495E9-5B0E-4D30-BBFE-243DB2E845A6}" type="slidenum">
              <a:rPr lang="en-US" smtClean="0"/>
              <a:t>‹#›</a:t>
            </a:fld>
            <a:endParaRPr lang="en-US" dirty="0"/>
          </a:p>
        </p:txBody>
      </p:sp>
    </p:spTree>
    <p:extLst>
      <p:ext uri="{BB962C8B-B14F-4D97-AF65-F5344CB8AC3E}">
        <p14:creationId xmlns:p14="http://schemas.microsoft.com/office/powerpoint/2010/main" val="3778938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E2B371-D45A-41E4-8268-25FF54B59BC1}" type="datetimeFigureOut">
              <a:rPr lang="en-US" smtClean="0"/>
              <a:t>7/10/2021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495E9-5B0E-4D30-BBFE-243DB2E845A6}" type="slidenum">
              <a:rPr lang="en-US" smtClean="0"/>
              <a:t>‹#›</a:t>
            </a:fld>
            <a:endParaRPr lang="en-US" dirty="0"/>
          </a:p>
        </p:txBody>
      </p:sp>
    </p:spTree>
    <p:extLst>
      <p:ext uri="{BB962C8B-B14F-4D97-AF65-F5344CB8AC3E}">
        <p14:creationId xmlns:p14="http://schemas.microsoft.com/office/powerpoint/2010/main" val="831222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2433" y="695459"/>
            <a:ext cx="9496023" cy="5373710"/>
          </a:xfrm>
        </p:spPr>
        <p:style>
          <a:lnRef idx="1">
            <a:schemeClr val="accent6"/>
          </a:lnRef>
          <a:fillRef idx="2">
            <a:schemeClr val="accent6"/>
          </a:fillRef>
          <a:effectRef idx="1">
            <a:schemeClr val="accent6"/>
          </a:effectRef>
          <a:fontRef idx="minor">
            <a:schemeClr val="dk1"/>
          </a:fontRef>
        </p:style>
        <p:txBody>
          <a:bodyPr/>
          <a:lstStyle/>
          <a:p>
            <a:endParaRPr lang="ar-IQ" b="1" dirty="0"/>
          </a:p>
          <a:p>
            <a:endParaRPr lang="ar-IQ" b="1" dirty="0" smtClean="0"/>
          </a:p>
          <a:p>
            <a:endParaRPr lang="ar-IQ" b="1" dirty="0"/>
          </a:p>
          <a:p>
            <a:endParaRPr lang="ar-IQ" b="1" dirty="0" smtClean="0"/>
          </a:p>
          <a:p>
            <a:endParaRPr lang="ar-IQ" b="1" dirty="0"/>
          </a:p>
          <a:p>
            <a:endParaRPr lang="ar-IQ" b="1" dirty="0" smtClean="0"/>
          </a:p>
          <a:p>
            <a:endParaRPr lang="ar-IQ" b="1" dirty="0" smtClean="0"/>
          </a:p>
        </p:txBody>
      </p:sp>
      <p:sp>
        <p:nvSpPr>
          <p:cNvPr id="4" name="Rounded Rectangle 3"/>
          <p:cNvSpPr/>
          <p:nvPr/>
        </p:nvSpPr>
        <p:spPr>
          <a:xfrm>
            <a:off x="1971735" y="1811896"/>
            <a:ext cx="8437417" cy="314083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IQ" sz="2800" b="1" dirty="0" smtClean="0"/>
              <a:t>المحاضرة </a:t>
            </a:r>
            <a:r>
              <a:rPr lang="ar-IQ" sz="2800" b="1" dirty="0" smtClean="0"/>
              <a:t>التاسعة </a:t>
            </a:r>
            <a:r>
              <a:rPr lang="ar-IQ" sz="2800" b="1" dirty="0" smtClean="0"/>
              <a:t>–  الفصل الدراسي الثاني - لمادة حقوق الانسان </a:t>
            </a:r>
          </a:p>
          <a:p>
            <a:pPr algn="ctr" rtl="1"/>
            <a:r>
              <a:rPr lang="ar-IQ" sz="2800" b="1" dirty="0" smtClean="0"/>
              <a:t>المرحلة الثانية – الدراسات الصباحية والمسائية </a:t>
            </a:r>
          </a:p>
          <a:p>
            <a:pPr algn="ctr" rtl="1"/>
            <a:endParaRPr lang="ar-IQ" sz="2800" b="1" dirty="0"/>
          </a:p>
          <a:p>
            <a:pPr algn="ctr" rtl="1"/>
            <a:r>
              <a:rPr lang="ar-IQ" sz="2800" b="1" dirty="0" smtClean="0"/>
              <a:t>  أ.م.د. ايمان الصافي  </a:t>
            </a:r>
          </a:p>
        </p:txBody>
      </p:sp>
    </p:spTree>
    <p:extLst>
      <p:ext uri="{BB962C8B-B14F-4D97-AF65-F5344CB8AC3E}">
        <p14:creationId xmlns:p14="http://schemas.microsoft.com/office/powerpoint/2010/main" val="2617824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8873" y="512618"/>
            <a:ext cx="10924308" cy="5830598"/>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just" rtl="1">
              <a:buNone/>
            </a:pPr>
            <a:endParaRPr lang="ar-IQ" sz="2400" dirty="0" smtClean="0"/>
          </a:p>
          <a:p>
            <a:pPr marL="0" indent="0" algn="just" rtl="1">
              <a:buNone/>
            </a:pPr>
            <a:r>
              <a:rPr lang="ar-IQ" sz="2400" dirty="0"/>
              <a:t> </a:t>
            </a:r>
            <a:r>
              <a:rPr lang="ar-IQ" sz="2400" dirty="0" smtClean="0"/>
              <a:t>   ومن اوجه الحماية للحقوق والحريات الى جانب النص عليها في الدساتير المدونة ، تتجه البعض من دساتير الدول الى النص في تلك الدساتير على منع تعديل المواد الدستورية التي تنظم حقوق الانسان منعا مطلقا ، كما هو الحال في الدستور الجزائري لسنة 1996 (النافذ) في المادة (178) التي جاء فيها (( لا يمكن اي تعديل دستوري ان يمس الحريات الاساسية وحقوق الانسان والمواطن )) ، ودستور البحرين لسنة 2002 (النافذ) في المادة (120/ ج) التي جاء فيها (( لا يجوز اقتراح تعديل المادة الثانية في هذا الدستور ... ومبادئ الحرية والمساواة المقررة في هذا الدستور )) . </a:t>
            </a:r>
          </a:p>
          <a:p>
            <a:pPr marL="0" indent="0" algn="just" rtl="1">
              <a:buNone/>
            </a:pPr>
            <a:r>
              <a:rPr lang="ar-IQ" sz="2400" dirty="0"/>
              <a:t> </a:t>
            </a:r>
            <a:r>
              <a:rPr lang="ar-IQ" sz="2400" dirty="0" smtClean="0"/>
              <a:t> وهناك دساتير اخرى اجازت تعديل المواد التي تنظم الحقوق والحريات بشرط ان يكون الغرض من ذلك التعديل زيادة في ضمانات تلك الحقوق ، ومن هذه الدساتير الدستور الكويتي لسنة 1962 (النافذ) اذ نصت المادة (175) منه على ان (( الاحكام الخاصة بالنظام الاميري للكويت وبمبادئ الحرية والمساواة المنصوص عليها في هذا الدستور لا يجوز اقتراح تعديلها مالم يكن التنقيح خاصا بلقب الامارة او بالمزيد من ضمانات الحرية والمساواة )) ، وكذلك الدستور القطري لسنة 2003 (النافذ) في المادة (146) التي جاء فيها (( الاحكام الخاصة بالحقوق والحريات العامة لا يجوز طلب تعديلها الا في الحدود التي يكون الغرض منها منح مزيد من الحقوق والضمانات لصالح المواطن )) . </a:t>
            </a:r>
            <a:endParaRPr lang="en-US" sz="2400" dirty="0"/>
          </a:p>
        </p:txBody>
      </p:sp>
    </p:spTree>
    <p:extLst>
      <p:ext uri="{BB962C8B-B14F-4D97-AF65-F5344CB8AC3E}">
        <p14:creationId xmlns:p14="http://schemas.microsoft.com/office/powerpoint/2010/main" val="1694830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4291" y="360218"/>
            <a:ext cx="10619509" cy="5816745"/>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just" rtl="1">
              <a:buNone/>
            </a:pPr>
            <a:endParaRPr lang="ar-IQ" sz="2400" dirty="0" smtClean="0"/>
          </a:p>
          <a:p>
            <a:pPr marL="0" indent="0" algn="just" rtl="1">
              <a:buNone/>
            </a:pPr>
            <a:r>
              <a:rPr lang="ar-IQ" sz="2400" dirty="0"/>
              <a:t> </a:t>
            </a:r>
            <a:r>
              <a:rPr lang="ar-IQ" sz="2400" dirty="0" smtClean="0"/>
              <a:t>     وقد ذهب اتجاه ثالث من الدساتير الى منع تعديل المواد المتعلقة بالحقوق والحريات العامة ولفترة محددة الى جانب احاطت تعديلها باجراءات صعبة معقدة ، ومن ابرز تلك الدساتير دستور جمهورية العراق لسنة 2005 (النافذ) اذ نصت المادة (126/ ثانيا) على ان (( لا يجوز تعديل المبادئ الاساسية الواردة في الباب الاول والحقوق والحريات الواردة في الباب الثاني من الدستور ، الا بعد دورتين انتخابيتين متعاقبتين ، وبناء على موافقة الشعب ثلثي اعضاء مجلس النواب عليه ، وموافقة الشعب بالاستفتاء العام ومصادقة رئيس الجمهورية خلال سبعة ايام )) . </a:t>
            </a:r>
          </a:p>
          <a:p>
            <a:pPr marL="0" indent="0" algn="just" rtl="1">
              <a:buNone/>
            </a:pPr>
            <a:endParaRPr lang="en-US" sz="2400" dirty="0"/>
          </a:p>
        </p:txBody>
      </p:sp>
    </p:spTree>
    <p:extLst>
      <p:ext uri="{BB962C8B-B14F-4D97-AF65-F5344CB8AC3E}">
        <p14:creationId xmlns:p14="http://schemas.microsoft.com/office/powerpoint/2010/main" val="3665602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181" y="554182"/>
            <a:ext cx="11589327" cy="5650490"/>
          </a:xfrm>
        </p:spPr>
        <p:style>
          <a:lnRef idx="1">
            <a:schemeClr val="accent3"/>
          </a:lnRef>
          <a:fillRef idx="2">
            <a:schemeClr val="accent3"/>
          </a:fillRef>
          <a:effectRef idx="1">
            <a:schemeClr val="accent3"/>
          </a:effectRef>
          <a:fontRef idx="minor">
            <a:schemeClr val="dk1"/>
          </a:fontRef>
        </p:style>
        <p:txBody>
          <a:bodyPr/>
          <a:lstStyle/>
          <a:p>
            <a:pPr marL="0" indent="0" algn="ctr">
              <a:buNone/>
            </a:pPr>
            <a:r>
              <a:rPr lang="en-US" dirty="0"/>
              <a:t> </a:t>
            </a:r>
            <a:r>
              <a:rPr lang="en-US" dirty="0" smtClean="0"/>
              <a:t>  </a:t>
            </a:r>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p:txBody>
      </p:sp>
      <p:sp>
        <p:nvSpPr>
          <p:cNvPr id="4" name="Oval 3"/>
          <p:cNvSpPr/>
          <p:nvPr/>
        </p:nvSpPr>
        <p:spPr>
          <a:xfrm>
            <a:off x="2615043" y="2132518"/>
            <a:ext cx="6705601" cy="1939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IQ" sz="2800" b="1" dirty="0" smtClean="0">
              <a:solidFill>
                <a:schemeClr val="tx1"/>
              </a:solidFill>
            </a:endParaRPr>
          </a:p>
          <a:p>
            <a:pPr algn="ctr"/>
            <a:r>
              <a:rPr lang="ar-IQ" sz="2800" b="1" dirty="0" smtClean="0">
                <a:solidFill>
                  <a:schemeClr val="tx1"/>
                </a:solidFill>
              </a:rPr>
              <a:t>2. مبدأ الفصل بين السلطات </a:t>
            </a:r>
            <a:endParaRPr lang="en-US" sz="2800" b="1" dirty="0" smtClean="0">
              <a:solidFill>
                <a:schemeClr val="tx1"/>
              </a:solidFill>
            </a:endParaRPr>
          </a:p>
          <a:p>
            <a:pPr algn="ctr"/>
            <a:endParaRPr lang="en-US" sz="2800" b="1" dirty="0">
              <a:solidFill>
                <a:schemeClr val="tx1"/>
              </a:solidFill>
            </a:endParaRPr>
          </a:p>
        </p:txBody>
      </p:sp>
    </p:spTree>
    <p:extLst>
      <p:ext uri="{BB962C8B-B14F-4D97-AF65-F5344CB8AC3E}">
        <p14:creationId xmlns:p14="http://schemas.microsoft.com/office/powerpoint/2010/main" val="1487661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pPr algn="ctr"/>
            <a:r>
              <a:rPr lang="ar-IQ" sz="2400" dirty="0" smtClean="0"/>
              <a:t>م</a:t>
            </a:r>
            <a:r>
              <a:rPr lang="ar-IQ" sz="2400" dirty="0" smtClean="0">
                <a:solidFill>
                  <a:schemeClr val="tx1"/>
                </a:solidFill>
              </a:rPr>
              <a:t>مفهومه</a:t>
            </a:r>
            <a:endParaRPr lang="en-US" sz="2400"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marL="0" indent="0" algn="just" rtl="1">
              <a:buNone/>
            </a:pPr>
            <a:endParaRPr lang="ar-IQ" sz="2400" dirty="0" smtClean="0"/>
          </a:p>
          <a:p>
            <a:pPr marL="0" indent="0" algn="just" rtl="1">
              <a:buNone/>
            </a:pPr>
            <a:r>
              <a:rPr lang="ar-IQ" sz="2400" dirty="0"/>
              <a:t> </a:t>
            </a:r>
            <a:r>
              <a:rPr lang="ar-IQ" sz="2400" dirty="0" smtClean="0"/>
              <a:t>     </a:t>
            </a:r>
            <a:r>
              <a:rPr lang="ar-IQ" sz="2400" dirty="0" smtClean="0"/>
              <a:t>يراد بمبدأ الفصل بين السلطات عدم تركيز السلطة في قبضة هيئة واحدة ، وانما توزيعها على هيئات متعددة تتمتع كل منها بالاستقلال ، اذ تقوم هيئة بتشريع القوانين وتسمى بالهيئة اوالسلطة التشريعية واخرى بتنفيذ القوانين وتسمى بالهيئة او السلطة التنفيذية وثالثة تختص بالفصل في المنازعات بين الافراد وتسمى بالهيئة او السلطة القضائية . </a:t>
            </a:r>
          </a:p>
          <a:p>
            <a:pPr marL="0" indent="0" algn="just" rtl="1">
              <a:buNone/>
            </a:pPr>
            <a:r>
              <a:rPr lang="ar-IQ" sz="2400" dirty="0"/>
              <a:t> </a:t>
            </a:r>
            <a:r>
              <a:rPr lang="ar-IQ" sz="2400" dirty="0" smtClean="0"/>
              <a:t>    ان مبدأ الفصل بين السلطات لا يعني استقلال كل سلطة عن الاخرى استقلالا تاما ، لان الاستقلال التام لا يمكن تصوره من الناحية العملية ، اذ ان السلطات على الرغم من فصلها ستجد نفسها بالضرورة وبطبيعة الحال مضطرة للتعاون والتضامن والتعاون والسير معا كم يقول مونتسكيو ، لذلك يجب ان يكون الفصل بين السلطات نسبيا ومرنا ويبنى على اساس التعاون والتوازن بينها . </a:t>
            </a:r>
            <a:endParaRPr lang="en-US" sz="2400" dirty="0"/>
          </a:p>
        </p:txBody>
      </p:sp>
      <p:sp>
        <p:nvSpPr>
          <p:cNvPr id="4" name="Oval 3"/>
          <p:cNvSpPr/>
          <p:nvPr/>
        </p:nvSpPr>
        <p:spPr>
          <a:xfrm>
            <a:off x="3654136" y="365125"/>
            <a:ext cx="4883727" cy="11669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400" b="1" dirty="0" smtClean="0">
                <a:solidFill>
                  <a:schemeClr val="tx1"/>
                </a:solidFill>
              </a:rPr>
              <a:t>مفهومه وتطبيقاته</a:t>
            </a:r>
            <a:endParaRPr lang="en-US" sz="2400" b="1" dirty="0">
              <a:solidFill>
                <a:schemeClr val="tx1"/>
              </a:solidFill>
            </a:endParaRPr>
          </a:p>
        </p:txBody>
      </p:sp>
    </p:spTree>
    <p:extLst>
      <p:ext uri="{BB962C8B-B14F-4D97-AF65-F5344CB8AC3E}">
        <p14:creationId xmlns:p14="http://schemas.microsoft.com/office/powerpoint/2010/main" val="4040909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0436" y="332509"/>
            <a:ext cx="10633364" cy="5844454"/>
          </a:xfrm>
        </p:spPr>
        <p:style>
          <a:lnRef idx="1">
            <a:schemeClr val="accent3"/>
          </a:lnRef>
          <a:fillRef idx="2">
            <a:schemeClr val="accent3"/>
          </a:fillRef>
          <a:effectRef idx="1">
            <a:schemeClr val="accent3"/>
          </a:effectRef>
          <a:fontRef idx="minor">
            <a:schemeClr val="dk1"/>
          </a:fontRef>
        </p:style>
        <p:txBody>
          <a:bodyPr/>
          <a:lstStyle/>
          <a:p>
            <a:pPr marL="0" indent="0" algn="just" rtl="1">
              <a:buNone/>
            </a:pPr>
            <a:endParaRPr lang="ar-IQ" dirty="0"/>
          </a:p>
          <a:p>
            <a:pPr marL="0" indent="0" algn="just" rtl="1">
              <a:buNone/>
            </a:pPr>
            <a:r>
              <a:rPr lang="ar-IQ" dirty="0"/>
              <a:t> </a:t>
            </a:r>
            <a:r>
              <a:rPr lang="ar-IQ" dirty="0" smtClean="0"/>
              <a:t>   </a:t>
            </a:r>
            <a:r>
              <a:rPr lang="ar-IQ" sz="2400" dirty="0" smtClean="0"/>
              <a:t>ويعد مبدأ الفصل بين السلطات وفقا لهذا المفهوم وسيلة فاعلة لحماية حقوق الانسان وحرياته من تجاوز او تعسف احدى السلطات ، اذ من خلال تطبيق هذا المبدأ تطبيقا سليما تقسم وظائف الدولة على سلطات متعددة ، مما يفرض على كل سلطة ان تعمل بوضوح امام السلطات الاخرى التي لها ان تراقبها وتوقفها اذا ماتجاوزت على اختصاص السلطات الاخرى او تعدت على حقوق وحريات الافراد وفقا لمقولة مونتسكيو السلطة تحد السلطة . </a:t>
            </a:r>
          </a:p>
          <a:p>
            <a:pPr marL="0" indent="0" algn="just" rtl="1">
              <a:buNone/>
            </a:pPr>
            <a:r>
              <a:rPr lang="ar-IQ" sz="2400" dirty="0"/>
              <a:t> </a:t>
            </a:r>
            <a:r>
              <a:rPr lang="ar-IQ" sz="2400" dirty="0" smtClean="0"/>
              <a:t>  وقد نصت غالبية دساتيردول العالم على هذا المبدأ ( اي مبدأ الفصل بين السلطات ) ومن هذه الدساتير دستور جمهورية العراق لسنة 2005 ( النافذ) في المادة (47) التي جاء فيها (( تتكون السلطات الاتحادية من السلطات التشريعية التنفيذية والقضائية ، تمارس اختصاصاتها ومهماتها على اساس مبدأ الفصل بين السلطات)) . </a:t>
            </a:r>
            <a:r>
              <a:rPr lang="ar-IQ" dirty="0" smtClean="0"/>
              <a:t> </a:t>
            </a:r>
            <a:endParaRPr lang="en-US" sz="2400" dirty="0"/>
          </a:p>
        </p:txBody>
      </p:sp>
    </p:spTree>
    <p:extLst>
      <p:ext uri="{BB962C8B-B14F-4D97-AF65-F5344CB8AC3E}">
        <p14:creationId xmlns:p14="http://schemas.microsoft.com/office/powerpoint/2010/main" val="3429562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37416"/>
            <a:ext cx="10965873" cy="6188075"/>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r>
            <a:br>
              <a:rPr lang="ar-IQ" sz="2800" dirty="0"/>
            </a:br>
            <a:r>
              <a:rPr lang="ar-IQ" sz="2800" dirty="0"/>
              <a:t> </a:t>
            </a:r>
            <a:r>
              <a:rPr lang="ar-IQ" sz="2800" dirty="0" smtClean="0"/>
              <a:t>        </a:t>
            </a:r>
            <a:endParaRPr lang="en-US" sz="2800" dirty="0"/>
          </a:p>
        </p:txBody>
      </p:sp>
      <p:sp>
        <p:nvSpPr>
          <p:cNvPr id="5" name="Oval 4"/>
          <p:cNvSpPr/>
          <p:nvPr/>
        </p:nvSpPr>
        <p:spPr>
          <a:xfrm>
            <a:off x="2885208" y="2417834"/>
            <a:ext cx="6414654" cy="2027238"/>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ar-IQ" sz="2800" b="1" dirty="0" smtClean="0">
              <a:solidFill>
                <a:schemeClr val="tx1"/>
              </a:solidFill>
            </a:endParaRPr>
          </a:p>
          <a:p>
            <a:pPr algn="ctr"/>
            <a:r>
              <a:rPr lang="ar-IQ" sz="2800" b="1" dirty="0" smtClean="0">
                <a:solidFill>
                  <a:schemeClr val="tx1"/>
                </a:solidFill>
              </a:rPr>
              <a:t>3. مبدأ سيادة القانون</a:t>
            </a:r>
            <a:endParaRPr lang="en-US" sz="2800" b="1" dirty="0">
              <a:solidFill>
                <a:schemeClr val="tx1"/>
              </a:solidFill>
            </a:endParaRPr>
          </a:p>
          <a:p>
            <a:pPr algn="ctr"/>
            <a:endParaRPr lang="en-US" sz="2800" b="1" dirty="0">
              <a:solidFill>
                <a:schemeClr val="tx1"/>
              </a:solidFill>
            </a:endParaRPr>
          </a:p>
        </p:txBody>
      </p:sp>
    </p:spTree>
    <p:extLst>
      <p:ext uri="{BB962C8B-B14F-4D97-AF65-F5344CB8AC3E}">
        <p14:creationId xmlns:p14="http://schemas.microsoft.com/office/powerpoint/2010/main" val="3027684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endParaRPr lang="ar-IQ" sz="2400" dirty="0">
              <a:solidFill>
                <a:schemeClr val="tx1"/>
              </a:solidFill>
            </a:endParaRPr>
          </a:p>
          <a:p>
            <a:pPr marL="0" indent="0" algn="just" rtl="1">
              <a:buNone/>
            </a:pPr>
            <a:r>
              <a:rPr lang="ar-IQ" sz="2400" dirty="0">
                <a:solidFill>
                  <a:schemeClr val="tx1"/>
                </a:solidFill>
              </a:rPr>
              <a:t> </a:t>
            </a:r>
            <a:r>
              <a:rPr lang="ar-IQ" sz="2400" dirty="0" smtClean="0">
                <a:solidFill>
                  <a:schemeClr val="tx1"/>
                </a:solidFill>
              </a:rPr>
              <a:t>     </a:t>
            </a:r>
            <a:r>
              <a:rPr lang="ar-IQ" sz="2400" dirty="0" smtClean="0">
                <a:solidFill>
                  <a:schemeClr val="tx1"/>
                </a:solidFill>
              </a:rPr>
              <a:t>اذا كان وجود القاعدة القانونية ومن ثم السلطة ضرورة حتمية لشيوع الامن والسلام في المجتمع ، فان تطور السلطة ومن ثم الدولة فرض وجود الدولة القانونية ، والتي تعني خضوع جميع مؤسسات الدولة لقواعد قانونية تقيدها وتسمو عليها ، ومعنى ذلك ان مؤسسات الحكم ملزمة بالخضوع لاحكام القانون ، شأنها في ذلك شأن المحكومين ، والقول بذلك ادى الى ولادة مبدأ سيادة القانون ، والذي مقتضاه ان اعمال السلطات العامة في الدولة وقراراتها النهائية – على اي مستوى من التدرج – لا تكون صحيحة ولا منتجة لاثارها القانونية المقررة في مواجهة المخاطبين بها الا بمقدار التزامها بما يقضي به القانون ، فاذا صدرت خلافا لما تقضي به القاعدة القانونية فانها تكون غير مشروعة ويجوز لاصحاب الشأن حق طلب الغائها والتعويض عنها امام الجهات القضائية المختصة ، فضلا عن ذلك ان سيادة القانون لا تعني فقط مجرد الالتزام باحترام احكامه ، بل تعني سمو القانون وارتفاعه على الدولة ، وهو ما يتطلب ان تبدو هذه السيادة في مضمون القانون لا في مجرد الالتزام باحكامه ، ومن حيث المضمون يجب ان يكفل القانون الحقوق والحريات للافراد ، فهذا المضمون هو اساس سيادة القانون . </a:t>
            </a:r>
          </a:p>
        </p:txBody>
      </p:sp>
      <p:sp>
        <p:nvSpPr>
          <p:cNvPr id="4" name="Oval 3"/>
          <p:cNvSpPr/>
          <p:nvPr/>
        </p:nvSpPr>
        <p:spPr>
          <a:xfrm>
            <a:off x="3955473" y="420759"/>
            <a:ext cx="4281054" cy="1214293"/>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400" b="1" dirty="0" smtClean="0"/>
              <a:t>مفهومه وتطبيقاته</a:t>
            </a:r>
            <a:endParaRPr lang="en-US" sz="2400" b="1" dirty="0"/>
          </a:p>
        </p:txBody>
      </p:sp>
    </p:spTree>
    <p:extLst>
      <p:ext uri="{BB962C8B-B14F-4D97-AF65-F5344CB8AC3E}">
        <p14:creationId xmlns:p14="http://schemas.microsoft.com/office/powerpoint/2010/main" val="1775013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8873" y="387927"/>
            <a:ext cx="10674927" cy="5789036"/>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just" rtl="1">
              <a:buNone/>
            </a:pPr>
            <a:endParaRPr lang="ar-IQ" sz="2400" dirty="0" smtClean="0"/>
          </a:p>
          <a:p>
            <a:pPr marL="0" indent="0" algn="just" rtl="1">
              <a:buNone/>
            </a:pPr>
            <a:endParaRPr lang="ar-IQ" sz="2400" dirty="0"/>
          </a:p>
          <a:p>
            <a:pPr marL="0" indent="0" algn="just" rtl="1">
              <a:buNone/>
            </a:pPr>
            <a:r>
              <a:rPr lang="ar-IQ" sz="2400" dirty="0" smtClean="0"/>
              <a:t>      وقد </a:t>
            </a:r>
            <a:r>
              <a:rPr lang="ar-IQ" sz="2400" dirty="0"/>
              <a:t>نصت غالبية دساتيردول العالم على هذا المبدأ ( اي مبدأ </a:t>
            </a:r>
            <a:r>
              <a:rPr lang="ar-IQ" sz="2400" dirty="0" smtClean="0"/>
              <a:t>سيادة القانون ) </a:t>
            </a:r>
            <a:r>
              <a:rPr lang="ar-IQ" sz="2400" dirty="0"/>
              <a:t>ومن هذه الدساتير دستور جمهورية العراق لسنة 2005 ( النافذ) في المادة </a:t>
            </a:r>
            <a:r>
              <a:rPr lang="ar-IQ" sz="2400" dirty="0" smtClean="0"/>
              <a:t>(5) </a:t>
            </a:r>
            <a:r>
              <a:rPr lang="ar-IQ" sz="2400" dirty="0"/>
              <a:t>التي جاء فيها (( </a:t>
            </a:r>
            <a:r>
              <a:rPr lang="ar-IQ" sz="2400" dirty="0" smtClean="0"/>
              <a:t>السيادة للقانون ، والشعب مصدر السلطات وشرعيتها ، يمارسها بالاقتراع السري العام المباشر وعبر مؤسساته الدستورية )) </a:t>
            </a:r>
            <a:r>
              <a:rPr lang="ar-IQ" sz="2400" dirty="0"/>
              <a:t>.  </a:t>
            </a:r>
            <a:endParaRPr lang="en-US" sz="2400" dirty="0"/>
          </a:p>
        </p:txBody>
      </p:sp>
    </p:spTree>
    <p:extLst>
      <p:ext uri="{BB962C8B-B14F-4D97-AF65-F5344CB8AC3E}">
        <p14:creationId xmlns:p14="http://schemas.microsoft.com/office/powerpoint/2010/main" val="4011255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490" y="425003"/>
            <a:ext cx="10555310" cy="5751960"/>
          </a:xfrm>
        </p:spPr>
        <p:style>
          <a:lnRef idx="1">
            <a:schemeClr val="accent6"/>
          </a:lnRef>
          <a:fillRef idx="2">
            <a:schemeClr val="accent6"/>
          </a:fillRef>
          <a:effectRef idx="1">
            <a:schemeClr val="accent6"/>
          </a:effectRef>
          <a:fontRef idx="minor">
            <a:schemeClr val="dk1"/>
          </a:fontRef>
        </p:style>
        <p:txBody>
          <a:bodyPr/>
          <a:lstStyle/>
          <a:p>
            <a:endParaRPr lang="ar-IQ" dirty="0" smtClean="0"/>
          </a:p>
          <a:p>
            <a:endParaRPr lang="ar-IQ" dirty="0"/>
          </a:p>
          <a:p>
            <a:pPr marL="0" indent="0">
              <a:buNone/>
            </a:pPr>
            <a:endParaRPr lang="ar-IQ" dirty="0" smtClean="0"/>
          </a:p>
          <a:p>
            <a:endParaRPr lang="ar-IQ" dirty="0"/>
          </a:p>
          <a:p>
            <a:endParaRPr lang="ar-IQ" dirty="0" smtClean="0"/>
          </a:p>
          <a:p>
            <a:pPr marL="0" indent="0" algn="ctr" rtl="1">
              <a:buNone/>
            </a:pPr>
            <a:r>
              <a:rPr lang="ar-IQ" b="1" dirty="0" smtClean="0"/>
              <a:t>نشكر حسن اصغائكم </a:t>
            </a:r>
            <a:endParaRPr lang="en-US" b="1" dirty="0"/>
          </a:p>
        </p:txBody>
      </p:sp>
      <p:sp>
        <p:nvSpPr>
          <p:cNvPr id="5" name="Flowchart: Direct Access Storage 4"/>
          <p:cNvSpPr/>
          <p:nvPr/>
        </p:nvSpPr>
        <p:spPr>
          <a:xfrm>
            <a:off x="3271235" y="2921056"/>
            <a:ext cx="1146219" cy="759854"/>
          </a:xfrm>
          <a:prstGeom prst="flowChartMagneticDru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6" name="Flowchart: Direct Access Storage 5"/>
          <p:cNvSpPr/>
          <p:nvPr/>
        </p:nvSpPr>
        <p:spPr>
          <a:xfrm>
            <a:off x="7602292" y="2921056"/>
            <a:ext cx="1146219" cy="759854"/>
          </a:xfrm>
          <a:prstGeom prst="flowChartMagneticDrum">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2765421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109" y="665018"/>
            <a:ext cx="11720945" cy="5511945"/>
          </a:xfrm>
        </p:spPr>
        <p:style>
          <a:lnRef idx="1">
            <a:schemeClr val="accent4"/>
          </a:lnRef>
          <a:fillRef idx="2">
            <a:schemeClr val="accent4"/>
          </a:fillRef>
          <a:effectRef idx="1">
            <a:schemeClr val="accent4"/>
          </a:effectRef>
          <a:fontRef idx="minor">
            <a:schemeClr val="dk1"/>
          </a:fontRef>
        </p:style>
        <p:txBody>
          <a:bodyPr/>
          <a:lstStyle/>
          <a:p>
            <a:pPr marL="0" indent="0" algn="ctr">
              <a:buNone/>
            </a:pPr>
            <a:r>
              <a:rPr lang="ar-IQ" dirty="0" smtClean="0"/>
              <a:t>    </a:t>
            </a:r>
          </a:p>
          <a:p>
            <a:pPr marL="0" indent="0" algn="ctr">
              <a:buNone/>
            </a:pPr>
            <a:endParaRPr lang="ar-IQ" dirty="0"/>
          </a:p>
          <a:p>
            <a:pPr marL="0" indent="0" algn="ctr">
              <a:buNone/>
            </a:pPr>
            <a:endParaRPr lang="ar-IQ" dirty="0" smtClean="0"/>
          </a:p>
          <a:p>
            <a:pPr marL="0" indent="0" algn="ctr">
              <a:buNone/>
            </a:pPr>
            <a:endParaRPr lang="ar-IQ" dirty="0"/>
          </a:p>
          <a:p>
            <a:pPr marL="0" indent="0" algn="ctr">
              <a:buNone/>
            </a:pPr>
            <a:endParaRPr lang="ar-IQ" dirty="0" smtClean="0"/>
          </a:p>
          <a:p>
            <a:pPr marL="0" indent="0" algn="ctr">
              <a:buNone/>
            </a:pPr>
            <a:endParaRPr lang="ar-IQ" dirty="0"/>
          </a:p>
          <a:p>
            <a:pPr marL="0" indent="0" algn="ctr">
              <a:buNone/>
            </a:pPr>
            <a:endParaRPr lang="en-US" dirty="0"/>
          </a:p>
        </p:txBody>
      </p:sp>
      <p:sp>
        <p:nvSpPr>
          <p:cNvPr id="4" name="Oval 3"/>
          <p:cNvSpPr/>
          <p:nvPr/>
        </p:nvSpPr>
        <p:spPr>
          <a:xfrm>
            <a:off x="180109" y="1884697"/>
            <a:ext cx="11092491" cy="260153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IQ" sz="2800" b="1" dirty="0" smtClean="0"/>
              <a:t>المحاضرة </a:t>
            </a:r>
            <a:r>
              <a:rPr lang="ar-IQ" sz="2800" b="1" dirty="0" smtClean="0"/>
              <a:t>التاسعة</a:t>
            </a:r>
          </a:p>
          <a:p>
            <a:pPr algn="ctr" rtl="1"/>
            <a:r>
              <a:rPr lang="ar-IQ" sz="2800" b="1" dirty="0" smtClean="0"/>
              <a:t>(وسائل حماية حقوق الانسان – أولا : الوسائل الدستورية)</a:t>
            </a:r>
            <a:endParaRPr lang="ar-IQ" sz="2800" b="1" dirty="0" smtClean="0"/>
          </a:p>
        </p:txBody>
      </p:sp>
    </p:spTree>
    <p:extLst>
      <p:ext uri="{BB962C8B-B14F-4D97-AF65-F5344CB8AC3E}">
        <p14:creationId xmlns:p14="http://schemas.microsoft.com/office/powerpoint/2010/main" val="3777464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lgn="just" rtl="1">
              <a:buNone/>
            </a:pPr>
            <a:endParaRPr lang="ar-IQ" sz="2400" dirty="0" smtClean="0"/>
          </a:p>
          <a:p>
            <a:pPr marL="0" indent="0" algn="just" rtl="1">
              <a:buNone/>
            </a:pPr>
            <a:r>
              <a:rPr lang="ar-IQ" sz="2400" dirty="0"/>
              <a:t> </a:t>
            </a:r>
            <a:r>
              <a:rPr lang="ar-IQ" sz="2400" dirty="0" smtClean="0"/>
              <a:t>   تنقسم الوسائل القانونية الضامنة للحقوق والحريات والحامية لها من اي تجاوز واعتداء سواء أكان يقع من السلطات العامة ام الافراد على بعضهم الى : وسائل ذات طبيعة دستورية باعتبار ان الدستور هو قمة القواعد القانونية المطبقة في الدولة وله الدور الكبير في حماية حقوق الانسان وحرياته ، ووسائل ذات طبيعة عادية تتمثل بالتشريع العادي اي القانون الوضعي الذي تضعه السلطة التشريعية ترجمة لمبادئ الدستور والطريق الذي انتهجه في حماية الحقوق والحريات العامة ، لذا لا بد من بيان تلك الوسائل بشيء من التفصيل لتوضيحها كضمانات قانونية حامية للحقوق والحريات العامة ، وذلك تباعا وعلى النحو الاتي :</a:t>
            </a:r>
            <a:endParaRPr lang="en-US" sz="2400" dirty="0"/>
          </a:p>
        </p:txBody>
      </p:sp>
      <p:sp>
        <p:nvSpPr>
          <p:cNvPr id="4" name="Oval 3"/>
          <p:cNvSpPr/>
          <p:nvPr/>
        </p:nvSpPr>
        <p:spPr>
          <a:xfrm>
            <a:off x="4156363" y="558439"/>
            <a:ext cx="3879273" cy="938934"/>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a:t>مقدمة</a:t>
            </a:r>
            <a:endParaRPr lang="en-US" sz="2800" b="1" dirty="0"/>
          </a:p>
        </p:txBody>
      </p:sp>
    </p:spTree>
    <p:extLst>
      <p:ext uri="{BB962C8B-B14F-4D97-AF65-F5344CB8AC3E}">
        <p14:creationId xmlns:p14="http://schemas.microsoft.com/office/powerpoint/2010/main" val="1226612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2727" y="360218"/>
            <a:ext cx="10661073" cy="5816745"/>
          </a:xfrm>
        </p:spPr>
        <p:style>
          <a:lnRef idx="1">
            <a:schemeClr val="accent1"/>
          </a:lnRef>
          <a:fillRef idx="2">
            <a:schemeClr val="accent1"/>
          </a:fillRef>
          <a:effectRef idx="1">
            <a:schemeClr val="accent1"/>
          </a:effectRef>
          <a:fontRef idx="minor">
            <a:schemeClr val="dk1"/>
          </a:fontRef>
        </p:style>
        <p:txBody>
          <a:bodyPr/>
          <a:lstStyle/>
          <a:p>
            <a:pPr algn="ctr"/>
            <a:endParaRPr lang="ar-IQ" dirty="0" smtClean="0"/>
          </a:p>
          <a:p>
            <a:pPr algn="ctr"/>
            <a:endParaRPr lang="en-US" dirty="0"/>
          </a:p>
        </p:txBody>
      </p:sp>
      <p:sp>
        <p:nvSpPr>
          <p:cNvPr id="4" name="Rounded Rectangle 3"/>
          <p:cNvSpPr/>
          <p:nvPr/>
        </p:nvSpPr>
        <p:spPr>
          <a:xfrm>
            <a:off x="2798618" y="782782"/>
            <a:ext cx="6123708" cy="101138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800" b="1" dirty="0" smtClean="0">
                <a:solidFill>
                  <a:schemeClr val="tx1"/>
                </a:solidFill>
              </a:rPr>
              <a:t>الوسائل القانونية لحماية الحقوق والحريات العامة </a:t>
            </a:r>
            <a:endParaRPr lang="en-US" sz="2800" b="1" dirty="0">
              <a:solidFill>
                <a:schemeClr val="tx1"/>
              </a:solidFill>
            </a:endParaRPr>
          </a:p>
        </p:txBody>
      </p:sp>
      <p:sp>
        <p:nvSpPr>
          <p:cNvPr id="5" name="Rounded Rectangle 4"/>
          <p:cNvSpPr/>
          <p:nvPr/>
        </p:nvSpPr>
        <p:spPr>
          <a:xfrm>
            <a:off x="6774873" y="3228109"/>
            <a:ext cx="3782291" cy="102523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ar-IQ" sz="2400" b="1" dirty="0" smtClean="0"/>
          </a:p>
          <a:p>
            <a:pPr algn="ctr"/>
            <a:r>
              <a:rPr lang="ar-IQ" sz="2400" b="1" dirty="0" smtClean="0"/>
              <a:t>أولا </a:t>
            </a:r>
            <a:r>
              <a:rPr lang="ar-IQ" sz="2400" b="1" dirty="0"/>
              <a:t>: الوسائل الدستورية </a:t>
            </a:r>
            <a:endParaRPr lang="en-US" sz="2400" b="1" dirty="0"/>
          </a:p>
          <a:p>
            <a:pPr algn="ctr"/>
            <a:endParaRPr lang="en-US" sz="2400" dirty="0"/>
          </a:p>
        </p:txBody>
      </p:sp>
      <p:sp>
        <p:nvSpPr>
          <p:cNvPr id="6" name="Rounded Rectangle 5"/>
          <p:cNvSpPr/>
          <p:nvPr/>
        </p:nvSpPr>
        <p:spPr>
          <a:xfrm>
            <a:off x="1842655" y="3228109"/>
            <a:ext cx="3782291" cy="102523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400" b="1" dirty="0" smtClean="0">
                <a:solidFill>
                  <a:schemeClr val="tx1"/>
                </a:solidFill>
              </a:rPr>
              <a:t>ثانيا </a:t>
            </a:r>
            <a:r>
              <a:rPr lang="ar-IQ" sz="2400" b="1" dirty="0">
                <a:solidFill>
                  <a:schemeClr val="tx1"/>
                </a:solidFill>
              </a:rPr>
              <a:t>: الوسائل </a:t>
            </a:r>
            <a:r>
              <a:rPr lang="ar-IQ" sz="2400" b="1" dirty="0" smtClean="0">
                <a:solidFill>
                  <a:schemeClr val="tx1"/>
                </a:solidFill>
              </a:rPr>
              <a:t>العادية</a:t>
            </a:r>
          </a:p>
          <a:p>
            <a:pPr algn="ctr"/>
            <a:r>
              <a:rPr lang="ar-IQ" sz="2400" b="1" dirty="0" smtClean="0">
                <a:solidFill>
                  <a:schemeClr val="tx1"/>
                </a:solidFill>
              </a:rPr>
              <a:t>(التشريع العادي) </a:t>
            </a:r>
            <a:endParaRPr lang="en-US" sz="2400" b="1" dirty="0">
              <a:solidFill>
                <a:schemeClr val="tx1"/>
              </a:solidFill>
            </a:endParaRPr>
          </a:p>
        </p:txBody>
      </p:sp>
      <p:cxnSp>
        <p:nvCxnSpPr>
          <p:cNvPr id="8" name="Straight Arrow Connector 7"/>
          <p:cNvCxnSpPr/>
          <p:nvPr/>
        </p:nvCxnSpPr>
        <p:spPr>
          <a:xfrm>
            <a:off x="6220690" y="2258291"/>
            <a:ext cx="2313710" cy="81741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Straight Arrow Connector 11"/>
          <p:cNvCxnSpPr/>
          <p:nvPr/>
        </p:nvCxnSpPr>
        <p:spPr>
          <a:xfrm flipH="1">
            <a:off x="3144982" y="2258291"/>
            <a:ext cx="2355273" cy="7204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 name="Down Arrow 14"/>
          <p:cNvSpPr/>
          <p:nvPr/>
        </p:nvSpPr>
        <p:spPr>
          <a:xfrm>
            <a:off x="5661314" y="1963340"/>
            <a:ext cx="398317" cy="5184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9297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68036"/>
            <a:ext cx="10744200" cy="5608927"/>
          </a:xfrm>
        </p:spPr>
        <p:style>
          <a:lnRef idx="1">
            <a:schemeClr val="accent2"/>
          </a:lnRef>
          <a:fillRef idx="2">
            <a:schemeClr val="accent2"/>
          </a:fillRef>
          <a:effectRef idx="1">
            <a:schemeClr val="accent2"/>
          </a:effectRef>
          <a:fontRef idx="minor">
            <a:schemeClr val="dk1"/>
          </a:fontRef>
        </p:style>
        <p:txBody>
          <a:bodyPr/>
          <a:lstStyle/>
          <a:p>
            <a:pPr algn="ctr"/>
            <a:endParaRPr lang="ar-IQ" dirty="0" smtClean="0"/>
          </a:p>
          <a:p>
            <a:pPr algn="ctr"/>
            <a:endParaRPr lang="ar-IQ" dirty="0"/>
          </a:p>
          <a:p>
            <a:pPr algn="ctr"/>
            <a:endParaRPr lang="ar-IQ" dirty="0" smtClean="0"/>
          </a:p>
          <a:p>
            <a:pPr algn="ctr"/>
            <a:endParaRPr lang="ar-IQ" dirty="0"/>
          </a:p>
          <a:p>
            <a:pPr algn="ctr"/>
            <a:endParaRPr lang="ar-IQ" dirty="0" smtClean="0"/>
          </a:p>
          <a:p>
            <a:pPr algn="ctr"/>
            <a:endParaRPr lang="en-US" dirty="0"/>
          </a:p>
        </p:txBody>
      </p:sp>
      <p:sp>
        <p:nvSpPr>
          <p:cNvPr id="4" name="Rounded Rectangle 3"/>
          <p:cNvSpPr/>
          <p:nvPr/>
        </p:nvSpPr>
        <p:spPr>
          <a:xfrm>
            <a:off x="2021032" y="2167153"/>
            <a:ext cx="7921336" cy="205047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IQ" sz="2800" b="1" dirty="0" smtClean="0"/>
              <a:t>( أولا : الوسائل الدستورية )</a:t>
            </a:r>
            <a:endParaRPr lang="ar-IQ" sz="2800" b="1" dirty="0"/>
          </a:p>
        </p:txBody>
      </p:sp>
    </p:spTree>
    <p:extLst>
      <p:ext uri="{BB962C8B-B14F-4D97-AF65-F5344CB8AC3E}">
        <p14:creationId xmlns:p14="http://schemas.microsoft.com/office/powerpoint/2010/main" val="1091332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lgn="just" rtl="1">
              <a:buNone/>
            </a:pPr>
            <a:r>
              <a:rPr lang="ar-IQ" sz="2400" dirty="0"/>
              <a:t> </a:t>
            </a:r>
            <a:r>
              <a:rPr lang="ar-IQ" sz="2400" dirty="0" smtClean="0"/>
              <a:t>   </a:t>
            </a:r>
          </a:p>
          <a:p>
            <a:pPr marL="0" indent="0" algn="just" rtl="1">
              <a:buNone/>
            </a:pPr>
            <a:r>
              <a:rPr lang="ar-IQ" sz="2400" dirty="0"/>
              <a:t> </a:t>
            </a:r>
            <a:r>
              <a:rPr lang="ar-IQ" sz="2400" dirty="0" smtClean="0"/>
              <a:t>     تتعدد الوسائل الدستورية التي تساعد على حماية حقوق الانسان الا ان اهمها تكمن في وجود دستور مدون ينص على الاخذ بمبدأ الفصل بين السلطات وكذلك اقرار مبدأ سيادة القانون ، والتس سنتولى بيانها على النحو الاتي : </a:t>
            </a:r>
          </a:p>
          <a:p>
            <a:pPr marL="0" indent="0" algn="just" rtl="1">
              <a:buNone/>
            </a:pPr>
            <a:endParaRPr lang="ar-IQ" sz="2400" dirty="0"/>
          </a:p>
        </p:txBody>
      </p:sp>
      <p:sp>
        <p:nvSpPr>
          <p:cNvPr id="4" name="Oval 3"/>
          <p:cNvSpPr/>
          <p:nvPr/>
        </p:nvSpPr>
        <p:spPr>
          <a:xfrm>
            <a:off x="3879272" y="439088"/>
            <a:ext cx="4433455" cy="1177636"/>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800" b="1" dirty="0" smtClean="0"/>
              <a:t>مقدمة</a:t>
            </a:r>
            <a:endParaRPr lang="en-US" sz="2800" b="1" dirty="0"/>
          </a:p>
        </p:txBody>
      </p:sp>
    </p:spTree>
    <p:extLst>
      <p:ext uri="{BB962C8B-B14F-4D97-AF65-F5344CB8AC3E}">
        <p14:creationId xmlns:p14="http://schemas.microsoft.com/office/powerpoint/2010/main" val="1465548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552" y="318654"/>
            <a:ext cx="11651672" cy="5789036"/>
          </a:xfrm>
        </p:spPr>
        <p:style>
          <a:lnRef idx="1">
            <a:schemeClr val="accent1"/>
          </a:lnRef>
          <a:fillRef idx="2">
            <a:schemeClr val="accent1"/>
          </a:fillRef>
          <a:effectRef idx="1">
            <a:schemeClr val="accent1"/>
          </a:effectRef>
          <a:fontRef idx="minor">
            <a:schemeClr val="dk1"/>
          </a:fontRef>
        </p:style>
        <p:txBody>
          <a:bodyPr/>
          <a:lstStyle/>
          <a:p>
            <a:pPr marL="0" indent="0" algn="ctr">
              <a:buNone/>
            </a:pPr>
            <a:endParaRPr lang="ar-IQ" dirty="0" smtClean="0"/>
          </a:p>
          <a:p>
            <a:pPr marL="0" indent="0" algn="ctr">
              <a:buNone/>
            </a:pPr>
            <a:endParaRPr lang="ar-IQ" sz="2400" dirty="0"/>
          </a:p>
        </p:txBody>
      </p:sp>
      <p:sp>
        <p:nvSpPr>
          <p:cNvPr id="5" name="Rounded Rectangle 4"/>
          <p:cNvSpPr/>
          <p:nvPr/>
        </p:nvSpPr>
        <p:spPr>
          <a:xfrm>
            <a:off x="3559321" y="649542"/>
            <a:ext cx="5694218" cy="99752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IQ" sz="2400" b="1" dirty="0" smtClean="0"/>
              <a:t>أولا : ا</a:t>
            </a:r>
            <a:r>
              <a:rPr lang="ar-IQ" sz="2400" b="1" dirty="0" smtClean="0"/>
              <a:t>لوسائل الدستورية </a:t>
            </a:r>
            <a:endParaRPr lang="en-US" sz="2400" b="1" dirty="0"/>
          </a:p>
        </p:txBody>
      </p:sp>
      <p:sp>
        <p:nvSpPr>
          <p:cNvPr id="6" name="Down Arrow 5"/>
          <p:cNvSpPr/>
          <p:nvPr/>
        </p:nvSpPr>
        <p:spPr>
          <a:xfrm>
            <a:off x="6372445" y="1757366"/>
            <a:ext cx="394854" cy="484909"/>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p>
        </p:txBody>
      </p:sp>
      <p:sp>
        <p:nvSpPr>
          <p:cNvPr id="7" name="Rounded Rectangle 6"/>
          <p:cNvSpPr/>
          <p:nvPr/>
        </p:nvSpPr>
        <p:spPr>
          <a:xfrm>
            <a:off x="8645239" y="2921147"/>
            <a:ext cx="3103418" cy="1080654"/>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ar-IQ" sz="2400" b="1" dirty="0" smtClean="0">
                <a:solidFill>
                  <a:schemeClr val="tx1"/>
                </a:solidFill>
              </a:rPr>
              <a:t>1. الدستور المدون</a:t>
            </a:r>
            <a:endParaRPr lang="en-US" sz="2400" b="1" dirty="0">
              <a:solidFill>
                <a:schemeClr val="tx1"/>
              </a:solidFill>
            </a:endParaRPr>
          </a:p>
        </p:txBody>
      </p:sp>
      <p:sp>
        <p:nvSpPr>
          <p:cNvPr id="10" name="Rounded Rectangle 9"/>
          <p:cNvSpPr/>
          <p:nvPr/>
        </p:nvSpPr>
        <p:spPr>
          <a:xfrm>
            <a:off x="983673" y="2936083"/>
            <a:ext cx="3449782" cy="108065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2400" b="1" dirty="0" smtClean="0">
                <a:solidFill>
                  <a:schemeClr val="tx1"/>
                </a:solidFill>
              </a:rPr>
              <a:t>3. مبدأ سيادة القانون </a:t>
            </a:r>
            <a:endParaRPr lang="en-US" sz="2400" b="1" dirty="0">
              <a:solidFill>
                <a:schemeClr val="tx1"/>
              </a:solidFill>
            </a:endParaRPr>
          </a:p>
        </p:txBody>
      </p:sp>
      <p:sp>
        <p:nvSpPr>
          <p:cNvPr id="11" name="Rounded Rectangle 10"/>
          <p:cNvSpPr/>
          <p:nvPr/>
        </p:nvSpPr>
        <p:spPr>
          <a:xfrm>
            <a:off x="4905598" y="2936083"/>
            <a:ext cx="3349337" cy="108065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IQ" sz="2400" b="1" dirty="0" smtClean="0">
                <a:solidFill>
                  <a:schemeClr val="tx1"/>
                </a:solidFill>
              </a:rPr>
              <a:t>2. مبدأ الفصل بين السلطات </a:t>
            </a:r>
            <a:endParaRPr lang="en-US" sz="2400" b="1" dirty="0">
              <a:solidFill>
                <a:schemeClr val="tx1"/>
              </a:solidFill>
            </a:endParaRPr>
          </a:p>
        </p:txBody>
      </p:sp>
      <p:cxnSp>
        <p:nvCxnSpPr>
          <p:cNvPr id="13" name="Straight Arrow Connector 12"/>
          <p:cNvCxnSpPr/>
          <p:nvPr/>
        </p:nvCxnSpPr>
        <p:spPr>
          <a:xfrm>
            <a:off x="6902380" y="2081914"/>
            <a:ext cx="2984355" cy="75133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flipH="1">
            <a:off x="2564179" y="2093113"/>
            <a:ext cx="3647209" cy="74387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flipH="1">
            <a:off x="6551907" y="2340877"/>
            <a:ext cx="28360" cy="46839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293716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217" y="540327"/>
            <a:ext cx="11513127" cy="5636636"/>
          </a:xfrm>
        </p:spPr>
        <p:style>
          <a:lnRef idx="1">
            <a:schemeClr val="accent2"/>
          </a:lnRef>
          <a:fillRef idx="2">
            <a:schemeClr val="accent2"/>
          </a:fillRef>
          <a:effectRef idx="1">
            <a:schemeClr val="accent2"/>
          </a:effectRef>
          <a:fontRef idx="minor">
            <a:schemeClr val="dk1"/>
          </a:fontRef>
        </p:style>
        <p:txBody>
          <a:bodyPr/>
          <a:lstStyle/>
          <a:p>
            <a:pPr algn="ctr"/>
            <a:endParaRPr lang="ar-IQ" dirty="0" smtClean="0"/>
          </a:p>
          <a:p>
            <a:pPr marL="0" indent="0" algn="ctr">
              <a:buNone/>
            </a:pPr>
            <a:endParaRPr lang="ar-IQ" dirty="0" smtClean="0"/>
          </a:p>
          <a:p>
            <a:pPr algn="ctr"/>
            <a:endParaRPr lang="ar-IQ" dirty="0"/>
          </a:p>
          <a:p>
            <a:pPr algn="ctr"/>
            <a:endParaRPr lang="ar-IQ" dirty="0" smtClean="0"/>
          </a:p>
          <a:p>
            <a:pPr marL="0" indent="0" algn="ctr">
              <a:buNone/>
            </a:pPr>
            <a:endParaRPr lang="en-US" dirty="0"/>
          </a:p>
        </p:txBody>
      </p:sp>
      <p:sp>
        <p:nvSpPr>
          <p:cNvPr id="4" name="Oval 3"/>
          <p:cNvSpPr/>
          <p:nvPr/>
        </p:nvSpPr>
        <p:spPr>
          <a:xfrm>
            <a:off x="2701634" y="2326481"/>
            <a:ext cx="6830292" cy="2064327"/>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dirty="0" smtClean="0"/>
              <a:t>1. الدستور المدون </a:t>
            </a:r>
            <a:endParaRPr lang="en-US" sz="2800" b="1" dirty="0"/>
          </a:p>
        </p:txBody>
      </p:sp>
    </p:spTree>
    <p:extLst>
      <p:ext uri="{BB962C8B-B14F-4D97-AF65-F5344CB8AC3E}">
        <p14:creationId xmlns:p14="http://schemas.microsoft.com/office/powerpoint/2010/main" val="2543389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style>
          <a:lnRef idx="1">
            <a:schemeClr val="accent2"/>
          </a:lnRef>
          <a:fillRef idx="2">
            <a:schemeClr val="accent2"/>
          </a:fillRef>
          <a:effectRef idx="1">
            <a:schemeClr val="accent2"/>
          </a:effectRef>
          <a:fontRef idx="minor">
            <a:schemeClr val="dk1"/>
          </a:fontRef>
        </p:style>
        <p:txBody>
          <a:bodyPr/>
          <a:lstStyle/>
          <a:p>
            <a:pPr algn="ctr"/>
            <a:endParaRPr lang="en-US" dirty="0"/>
          </a:p>
        </p:txBody>
      </p:sp>
      <p:sp>
        <p:nvSpPr>
          <p:cNvPr id="3" name="Content Placeholder 2"/>
          <p:cNvSpPr>
            <a:spLocks noGrp="1"/>
          </p:cNvSpPr>
          <p:nvPr>
            <p:ph idx="1"/>
          </p:nvPr>
        </p:nvSpPr>
        <p:spPr>
          <a:xfrm>
            <a:off x="838200" y="1825625"/>
            <a:ext cx="10515600" cy="4852266"/>
          </a:xfrm>
        </p:spPr>
        <p:style>
          <a:lnRef idx="1">
            <a:schemeClr val="accent2"/>
          </a:lnRef>
          <a:fillRef idx="2">
            <a:schemeClr val="accent2"/>
          </a:fillRef>
          <a:effectRef idx="1">
            <a:schemeClr val="accent2"/>
          </a:effectRef>
          <a:fontRef idx="minor">
            <a:schemeClr val="dk1"/>
          </a:fontRef>
        </p:style>
        <p:txBody>
          <a:bodyPr/>
          <a:lstStyle/>
          <a:p>
            <a:pPr marL="0" indent="0" algn="just" rtl="1">
              <a:buNone/>
            </a:pPr>
            <a:endParaRPr lang="ar-IQ" b="1" dirty="0" smtClean="0"/>
          </a:p>
          <a:p>
            <a:pPr marL="0" indent="0" algn="just" rtl="1">
              <a:buNone/>
            </a:pPr>
            <a:r>
              <a:rPr lang="ar-IQ" b="1" dirty="0"/>
              <a:t> </a:t>
            </a:r>
            <a:r>
              <a:rPr lang="ar-IQ" b="1" dirty="0" smtClean="0"/>
              <a:t>    </a:t>
            </a:r>
            <a:r>
              <a:rPr lang="ar-IQ" sz="2400" dirty="0" smtClean="0"/>
              <a:t>ان القواعد الدستورية قد تكون مدونة او تكون عرفية ، الا ان الاتجاه الغالب في الوقت الحاضر هو الاخذ بالقواعد المدونة ، لانها تتسم بالوضوح والدقة والتحديد مما يؤدي الى ضمان حقوق الافراد وحرياتهم ، اذ ان القواعد الدستورية تتميز بالسمو الموضوعي على القواعد القانونية الاخرى على اساس انها القواعد الاعلى في الدولة ، وقد تتميز بالسمو الشكلي ايضا اذا نص الدستور على الاخذ بالرقابة القضائية على دستورية القوانين ، وتعد القواعد الدستورية من اهم وسائل حماية حقوق الانسان لا سيما اذا ما نص الدستور على المبادئ الاساسية لتلك الحقوق في صلبه حيث يصبح امر تعديلها من المشرع العادي محظورا في الدساتير الجامدة وصعبا في الدساتير المرنة ، لانه يتعلق بمسألة غاية الحساسية لها مساس بحقوق الشعب يتردد اصحاب القرار من الانتقاص منها في الدول ذات الاتجاه الديمقراطي من الناحيتين الشكلية والفعلية ، وفي الدول الاخرى ( الغير ديمقراطية) من الناحية الشكلية لان ما دون في الدستور </a:t>
            </a:r>
            <a:r>
              <a:rPr lang="ar-IQ" sz="2400" dirty="0" smtClean="0"/>
              <a:t>بالنسبة لهم</a:t>
            </a:r>
            <a:r>
              <a:rPr lang="ar-IQ" sz="2400" dirty="0" smtClean="0"/>
              <a:t> مجرد نصوص لاقيمة لها في ميدان التطبيق ، ولذلك نرى ان الفيصل في الحكم على احترام حقوق الانسان هو مراقبة آلية تطبيق نصوص الدستور والقوانين الاخرى ذات العلاقة في الواقع . </a:t>
            </a:r>
            <a:endParaRPr lang="en-US" sz="2400" dirty="0"/>
          </a:p>
        </p:txBody>
      </p:sp>
      <p:sp>
        <p:nvSpPr>
          <p:cNvPr id="4" name="Oval 3"/>
          <p:cNvSpPr/>
          <p:nvPr/>
        </p:nvSpPr>
        <p:spPr>
          <a:xfrm>
            <a:off x="3844636" y="468384"/>
            <a:ext cx="4502727" cy="1119043"/>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IQ" sz="2800" b="1" dirty="0" smtClean="0"/>
              <a:t>مفهومه وتطبيقاته</a:t>
            </a:r>
            <a:endParaRPr lang="en-US" sz="2800" b="1" dirty="0"/>
          </a:p>
        </p:txBody>
      </p:sp>
    </p:spTree>
    <p:extLst>
      <p:ext uri="{BB962C8B-B14F-4D97-AF65-F5344CB8AC3E}">
        <p14:creationId xmlns:p14="http://schemas.microsoft.com/office/powerpoint/2010/main" val="2216521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3216</TotalTime>
  <Words>1225</Words>
  <Application>Microsoft Office PowerPoint</Application>
  <PresentationFormat>Widescreen</PresentationFormat>
  <Paragraphs>77</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ممفهومه</vt:lpstr>
      <vt:lpstr>PowerPoint Presentation</vt:lpstr>
      <vt:lpstr>                </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432</cp:revision>
  <dcterms:created xsi:type="dcterms:W3CDTF">2020-12-07T19:51:10Z</dcterms:created>
  <dcterms:modified xsi:type="dcterms:W3CDTF">2021-07-10T20:01:55Z</dcterms:modified>
</cp:coreProperties>
</file>