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309" r:id="rId4"/>
    <p:sldId id="310" r:id="rId5"/>
    <p:sldId id="279" r:id="rId6"/>
    <p:sldId id="286" r:id="rId7"/>
    <p:sldId id="288" r:id="rId8"/>
    <p:sldId id="275" r:id="rId9"/>
    <p:sldId id="287" r:id="rId10"/>
    <p:sldId id="311" r:id="rId11"/>
    <p:sldId id="276" r:id="rId12"/>
    <p:sldId id="299" r:id="rId13"/>
    <p:sldId id="296" r:id="rId14"/>
    <p:sldId id="265" r:id="rId15"/>
    <p:sldId id="312" r:id="rId16"/>
    <p:sldId id="313" r:id="rId17"/>
    <p:sldId id="314" r:id="rId18"/>
    <p:sldId id="315" r:id="rId19"/>
    <p:sldId id="316" r:id="rId20"/>
    <p:sldId id="262"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279" autoAdjust="0"/>
    <p:restoredTop sz="92639" autoAdjust="0"/>
  </p:normalViewPr>
  <p:slideViewPr>
    <p:cSldViewPr snapToGrid="0">
      <p:cViewPr varScale="1">
        <p:scale>
          <a:sx n="69" d="100"/>
          <a:sy n="69" d="100"/>
        </p:scale>
        <p:origin x="88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3697C6-1B68-4F8D-AB98-A2BE78E57120}" type="datetimeFigureOut">
              <a:rPr lang="en-US" smtClean="0"/>
              <a:t>3/22/2023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5C8535-475D-4C22-967E-A251D1E86E46}" type="slidenum">
              <a:rPr lang="en-US" smtClean="0"/>
              <a:t>‹#›</a:t>
            </a:fld>
            <a:endParaRPr lang="en-US" dirty="0"/>
          </a:p>
        </p:txBody>
      </p:sp>
    </p:spTree>
    <p:extLst>
      <p:ext uri="{BB962C8B-B14F-4D97-AF65-F5344CB8AC3E}">
        <p14:creationId xmlns:p14="http://schemas.microsoft.com/office/powerpoint/2010/main" val="37879868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5C8535-475D-4C22-967E-A251D1E86E46}" type="slidenum">
              <a:rPr lang="en-US" smtClean="0"/>
              <a:t>9</a:t>
            </a:fld>
            <a:endParaRPr lang="en-US" dirty="0"/>
          </a:p>
        </p:txBody>
      </p:sp>
    </p:spTree>
    <p:extLst>
      <p:ext uri="{BB962C8B-B14F-4D97-AF65-F5344CB8AC3E}">
        <p14:creationId xmlns:p14="http://schemas.microsoft.com/office/powerpoint/2010/main" val="37181254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0E2B371-D45A-41E4-8268-25FF54B59BC1}" type="datetimeFigureOut">
              <a:rPr lang="en-US" smtClean="0"/>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346492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E2B371-D45A-41E4-8268-25FF54B59BC1}" type="datetimeFigureOut">
              <a:rPr lang="en-US" smtClean="0"/>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3073416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E2B371-D45A-41E4-8268-25FF54B59BC1}" type="datetimeFigureOut">
              <a:rPr lang="en-US" smtClean="0"/>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3194279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E2B371-D45A-41E4-8268-25FF54B59BC1}" type="datetimeFigureOut">
              <a:rPr lang="en-US" smtClean="0"/>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2120470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E2B371-D45A-41E4-8268-25FF54B59BC1}" type="datetimeFigureOut">
              <a:rPr lang="en-US" smtClean="0"/>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374446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0E2B371-D45A-41E4-8268-25FF54B59BC1}" type="datetimeFigureOut">
              <a:rPr lang="en-US" smtClean="0"/>
              <a:t>3/22/2023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3097385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0E2B371-D45A-41E4-8268-25FF54B59BC1}" type="datetimeFigureOut">
              <a:rPr lang="en-US" smtClean="0"/>
              <a:t>3/22/2023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608178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E2B371-D45A-41E4-8268-25FF54B59BC1}" type="datetimeFigureOut">
              <a:rPr lang="en-US" smtClean="0"/>
              <a:t>3/22/2023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4173834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E2B371-D45A-41E4-8268-25FF54B59BC1}" type="datetimeFigureOut">
              <a:rPr lang="en-US" smtClean="0"/>
              <a:t>3/22/2023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3657945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E2B371-D45A-41E4-8268-25FF54B59BC1}" type="datetimeFigureOut">
              <a:rPr lang="en-US" smtClean="0"/>
              <a:t>3/22/2023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551735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E2B371-D45A-41E4-8268-25FF54B59BC1}" type="datetimeFigureOut">
              <a:rPr lang="en-US" smtClean="0"/>
              <a:t>3/22/2023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3778938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E2B371-D45A-41E4-8268-25FF54B59BC1}" type="datetimeFigureOut">
              <a:rPr lang="en-US" smtClean="0"/>
              <a:t>3/22/2023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7495E9-5B0E-4D30-BBFE-243DB2E845A6}" type="slidenum">
              <a:rPr lang="en-US" smtClean="0"/>
              <a:t>‹#›</a:t>
            </a:fld>
            <a:endParaRPr lang="en-US" dirty="0"/>
          </a:p>
        </p:txBody>
      </p:sp>
    </p:spTree>
    <p:extLst>
      <p:ext uri="{BB962C8B-B14F-4D97-AF65-F5344CB8AC3E}">
        <p14:creationId xmlns:p14="http://schemas.microsoft.com/office/powerpoint/2010/main" val="8312225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42433" y="695459"/>
            <a:ext cx="9496023" cy="5373710"/>
          </a:xfrm>
        </p:spPr>
        <p:style>
          <a:lnRef idx="1">
            <a:schemeClr val="accent6"/>
          </a:lnRef>
          <a:fillRef idx="2">
            <a:schemeClr val="accent6"/>
          </a:fillRef>
          <a:effectRef idx="1">
            <a:schemeClr val="accent6"/>
          </a:effectRef>
          <a:fontRef idx="minor">
            <a:schemeClr val="dk1"/>
          </a:fontRef>
        </p:style>
        <p:txBody>
          <a:bodyPr/>
          <a:lstStyle/>
          <a:p>
            <a:endParaRPr lang="ar-IQ" b="1" dirty="0"/>
          </a:p>
          <a:p>
            <a:endParaRPr lang="ar-IQ" b="1" dirty="0" smtClean="0"/>
          </a:p>
          <a:p>
            <a:endParaRPr lang="ar-IQ" b="1" dirty="0"/>
          </a:p>
          <a:p>
            <a:endParaRPr lang="ar-IQ" b="1" dirty="0" smtClean="0"/>
          </a:p>
          <a:p>
            <a:endParaRPr lang="ar-IQ" b="1" dirty="0"/>
          </a:p>
          <a:p>
            <a:endParaRPr lang="ar-IQ" b="1" dirty="0" smtClean="0"/>
          </a:p>
          <a:p>
            <a:endParaRPr lang="ar-IQ" b="1" dirty="0" smtClean="0"/>
          </a:p>
        </p:txBody>
      </p:sp>
      <p:sp>
        <p:nvSpPr>
          <p:cNvPr id="4" name="Rounded Rectangle 3"/>
          <p:cNvSpPr/>
          <p:nvPr/>
        </p:nvSpPr>
        <p:spPr>
          <a:xfrm>
            <a:off x="1971735" y="1811896"/>
            <a:ext cx="8437417" cy="314083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rtl="1"/>
            <a:r>
              <a:rPr lang="ar-IQ" sz="2800" b="1" dirty="0" smtClean="0"/>
              <a:t>المحاضرة العاشرة –  الفصل الدراسي الثاني - لمادة حقوق الانسان </a:t>
            </a:r>
          </a:p>
          <a:p>
            <a:pPr algn="ctr" rtl="1"/>
            <a:r>
              <a:rPr lang="ar-IQ" sz="2800" b="1" smtClean="0"/>
              <a:t>المرحلة </a:t>
            </a:r>
            <a:r>
              <a:rPr lang="ar-IQ" sz="2800" b="1" smtClean="0"/>
              <a:t>الاولى </a:t>
            </a:r>
            <a:r>
              <a:rPr lang="ar-IQ" sz="2800" b="1" dirty="0" smtClean="0"/>
              <a:t>– الدراسات الصباحية والمسائية </a:t>
            </a:r>
          </a:p>
          <a:p>
            <a:pPr algn="ctr" rtl="1"/>
            <a:endParaRPr lang="ar-IQ" sz="2800" b="1" dirty="0"/>
          </a:p>
          <a:p>
            <a:pPr algn="ctr" rtl="1"/>
            <a:r>
              <a:rPr lang="ar-IQ" sz="2800" b="1" dirty="0" smtClean="0"/>
              <a:t>  أ.م.د. ايمان الصافي  </a:t>
            </a:r>
          </a:p>
        </p:txBody>
      </p:sp>
    </p:spTree>
    <p:extLst>
      <p:ext uri="{BB962C8B-B14F-4D97-AF65-F5344CB8AC3E}">
        <p14:creationId xmlns:p14="http://schemas.microsoft.com/office/powerpoint/2010/main" val="26178241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9655" y="144101"/>
            <a:ext cx="11021290" cy="1325563"/>
          </a:xfrm>
        </p:spPr>
        <p:style>
          <a:lnRef idx="1">
            <a:schemeClr val="accent3"/>
          </a:lnRef>
          <a:fillRef idx="2">
            <a:schemeClr val="accent3"/>
          </a:fillRef>
          <a:effectRef idx="1">
            <a:schemeClr val="accent3"/>
          </a:effectRef>
          <a:fontRef idx="minor">
            <a:schemeClr val="dk1"/>
          </a:fontRef>
        </p:style>
        <p:txBody>
          <a:bodyPr/>
          <a:lstStyle/>
          <a:p>
            <a:pPr algn="ctr"/>
            <a:endParaRPr lang="en-US" dirty="0"/>
          </a:p>
        </p:txBody>
      </p:sp>
      <p:sp>
        <p:nvSpPr>
          <p:cNvPr id="3" name="Content Placeholder 2"/>
          <p:cNvSpPr>
            <a:spLocks noGrp="1"/>
          </p:cNvSpPr>
          <p:nvPr>
            <p:ph idx="1"/>
          </p:nvPr>
        </p:nvSpPr>
        <p:spPr>
          <a:xfrm>
            <a:off x="699655" y="1603951"/>
            <a:ext cx="11021290" cy="5032375"/>
          </a:xfrm>
        </p:spPr>
        <p:style>
          <a:lnRef idx="1">
            <a:schemeClr val="accent3"/>
          </a:lnRef>
          <a:fillRef idx="2">
            <a:schemeClr val="accent3"/>
          </a:fillRef>
          <a:effectRef idx="1">
            <a:schemeClr val="accent3"/>
          </a:effectRef>
          <a:fontRef idx="minor">
            <a:schemeClr val="dk1"/>
          </a:fontRef>
        </p:style>
        <p:txBody>
          <a:bodyPr>
            <a:normAutofit/>
          </a:bodyPr>
          <a:lstStyle/>
          <a:p>
            <a:pPr marL="0" indent="0" algn="just" rtl="1">
              <a:buNone/>
            </a:pPr>
            <a:endParaRPr lang="ar-IQ" sz="2400" dirty="0" smtClean="0"/>
          </a:p>
          <a:p>
            <a:pPr marL="0" indent="0" algn="just" rtl="1">
              <a:buNone/>
            </a:pPr>
            <a:r>
              <a:rPr lang="ar-IQ" sz="2400" dirty="0"/>
              <a:t> </a:t>
            </a:r>
            <a:r>
              <a:rPr lang="ar-IQ" sz="2400" b="1" dirty="0" smtClean="0"/>
              <a:t>أ. مبدأ شرعية الجرائم والعقوبات :  </a:t>
            </a:r>
            <a:r>
              <a:rPr lang="ar-IQ" sz="2400" dirty="0" smtClean="0"/>
              <a:t>ويراد بهذا المبدأ ان الاصل في افعال الافراد الاباحة ، حيث ان اي فعل من افعالهم او تصرفاتهم لا يعد جريمة تحت اي ذريعة ، الا اذا وجد نص في قانون نافذ يضفي الصفة الجرمية على فعل محدد ويرتب له جزاء ، شريطة ان يكون النص قد صدر قبل ارتكاب الفعل . </a:t>
            </a:r>
          </a:p>
          <a:p>
            <a:pPr marL="0" indent="0" algn="just" rtl="1">
              <a:buNone/>
            </a:pPr>
            <a:r>
              <a:rPr lang="ar-IQ" sz="2400" dirty="0"/>
              <a:t> </a:t>
            </a:r>
            <a:r>
              <a:rPr lang="ar-IQ" sz="2400" dirty="0" smtClean="0"/>
              <a:t>  وقد اصبح هذا المبدأ مبدأ دستوريا حيث تنص عليه معظم دساتير الدول في الوقت الحاضر ، ومنها دستور جمهورية العراق لسنة 2005 (النافذ) في المادة (19) حيث جاء فيها (( لا جريمة ولا عقوبة الا على الفعل الذي يعده القانون وقت اقترافه جريمة ، ولا يجوز تطبيق عقوبة اشد من العقوبة النافذة وقت ارتكاب الجريمة)) ، هذا وقد اكد قانون العقوبات العراقي رقم (111) لسنة 1969 المعدل (النافذ) على هذا المبدأ فنصت المادة (1) منه على ان (( لا عقاب على فعل او امتناع الا بناء على قانون ينص على تجريمه وقت اقترافه ... )) . </a:t>
            </a:r>
          </a:p>
          <a:p>
            <a:pPr marL="0" indent="0" algn="just" rtl="1">
              <a:buNone/>
            </a:pPr>
            <a:r>
              <a:rPr lang="ar-IQ" sz="2400" dirty="0"/>
              <a:t> </a:t>
            </a:r>
            <a:r>
              <a:rPr lang="ar-IQ" sz="2400" dirty="0" smtClean="0"/>
              <a:t>  ويعد مبدأ الشرعية الجزائية ضمانة هامة للحقوق والحريات العامة اذ ان الاخذ بهذا المبدأ يعني ان تكون نصوص القانون الجنائي مدونة لان فكرة الشرعية الجزائية ان يكون المخاطبون بالقواعد الجنائية على وعي وادراك واحاطة بهذه القواعد قبل الاقدام على تطبيقها عليهم ، وذلك نظرا لما تنطوي عليه من مساس بالحرية الشخصية وغيرها من الحقوق والحريات سواء عن طريق التجريم والعقاب او عن طريق الاجراءات الجنائية .  </a:t>
            </a:r>
            <a:endParaRPr lang="en-US" sz="2400" b="1" dirty="0"/>
          </a:p>
        </p:txBody>
      </p:sp>
      <p:sp>
        <p:nvSpPr>
          <p:cNvPr id="4" name="Rounded Rectangle 3"/>
          <p:cNvSpPr/>
          <p:nvPr/>
        </p:nvSpPr>
        <p:spPr>
          <a:xfrm>
            <a:off x="3671454" y="365124"/>
            <a:ext cx="4849091" cy="883516"/>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IQ" sz="2400" b="1" dirty="0" smtClean="0"/>
              <a:t>1. المبادئ </a:t>
            </a:r>
            <a:endParaRPr lang="en-US" sz="2400" b="1" dirty="0"/>
          </a:p>
        </p:txBody>
      </p:sp>
    </p:spTree>
    <p:extLst>
      <p:ext uri="{BB962C8B-B14F-4D97-AF65-F5344CB8AC3E}">
        <p14:creationId xmlns:p14="http://schemas.microsoft.com/office/powerpoint/2010/main" val="38023435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4018" y="193964"/>
            <a:ext cx="11589327" cy="6567054"/>
          </a:xfrm>
        </p:spPr>
        <p:style>
          <a:lnRef idx="1">
            <a:schemeClr val="accent3"/>
          </a:lnRef>
          <a:fillRef idx="2">
            <a:schemeClr val="accent3"/>
          </a:fillRef>
          <a:effectRef idx="1">
            <a:schemeClr val="accent3"/>
          </a:effectRef>
          <a:fontRef idx="minor">
            <a:schemeClr val="dk1"/>
          </a:fontRef>
        </p:style>
        <p:txBody>
          <a:bodyPr>
            <a:normAutofit/>
          </a:bodyPr>
          <a:lstStyle/>
          <a:p>
            <a:pPr marL="0" indent="0" algn="just" rtl="1">
              <a:buNone/>
            </a:pPr>
            <a:r>
              <a:rPr lang="en-US" sz="2400" dirty="0"/>
              <a:t> </a:t>
            </a:r>
            <a:r>
              <a:rPr lang="en-US" sz="2400" dirty="0" smtClean="0"/>
              <a:t>  </a:t>
            </a:r>
          </a:p>
          <a:p>
            <a:pPr marL="0" indent="0" algn="just" rtl="1">
              <a:buNone/>
            </a:pPr>
            <a:r>
              <a:rPr lang="ar-IQ" sz="2400" b="1" dirty="0" smtClean="0"/>
              <a:t>ب. مبدأ شخصية المسؤولية الجنائية (اي مبدأ شخصية العقوبة) : </a:t>
            </a:r>
            <a:r>
              <a:rPr lang="ar-IQ" sz="2400" dirty="0" smtClean="0"/>
              <a:t>ويراد به الا يسأل عن الجريمة الا مرتكبها ، اذ لا تفرض العقوبة الا على شخص المتهم ولا يمكن ان تصيب احدا من افراد اسرته ، ولا يجوز فيها الانابة ولا تقبل التحويل او الحلول . </a:t>
            </a:r>
          </a:p>
          <a:p>
            <a:pPr marL="0" indent="0" algn="just" rtl="1">
              <a:buNone/>
            </a:pPr>
            <a:r>
              <a:rPr lang="ar-IQ" sz="2400" dirty="0"/>
              <a:t> </a:t>
            </a:r>
            <a:r>
              <a:rPr lang="ar-IQ" sz="2400" dirty="0" smtClean="0"/>
              <a:t>    وتتجه معظم الدساتير في الوقت الحاضر الى تبني مبدأ شخصية العقوبة ومنها دستور </a:t>
            </a:r>
            <a:r>
              <a:rPr lang="ar-IQ" sz="2400" dirty="0"/>
              <a:t>جمهورية العراق لسنة 2005 (النافذ) اذ نصت المادة (</a:t>
            </a:r>
            <a:r>
              <a:rPr lang="ar-IQ" sz="2400" dirty="0" smtClean="0"/>
              <a:t>19/ثامنا) </a:t>
            </a:r>
            <a:r>
              <a:rPr lang="ar-IQ" sz="2400" dirty="0"/>
              <a:t>على ان (( </a:t>
            </a:r>
            <a:r>
              <a:rPr lang="ar-IQ" sz="2400" dirty="0" smtClean="0"/>
              <a:t>العقوبة شخصية )) ، كما جاء قانون العقوبات العراقي رقم (11) لسنة 1969 المعدل (النافذ)  ليؤكد على ذلك فنصت المادة (29) منه على ان ((لا يسأل شخص عن جريمة لم تكن نتيجة لسلوكه الاجرامي ... )) . </a:t>
            </a:r>
          </a:p>
          <a:p>
            <a:pPr marL="0" indent="0" algn="just" rtl="1">
              <a:buNone/>
            </a:pPr>
            <a:endParaRPr lang="ar-IQ" sz="2400" dirty="0" smtClean="0"/>
          </a:p>
          <a:p>
            <a:pPr marL="0" indent="0" algn="just" rtl="1">
              <a:buNone/>
            </a:pPr>
            <a:r>
              <a:rPr lang="ar-IQ" sz="2400" b="1" dirty="0" smtClean="0"/>
              <a:t>ج. مبدأ عدم رجعية القانون الجنائي على الماضي : </a:t>
            </a:r>
            <a:r>
              <a:rPr lang="ar-IQ" sz="2400" dirty="0" smtClean="0"/>
              <a:t>ويراد به لا يجوز تطبيق نصوص القانون الجنائي على الماضي اي على وقائع واحداث سبقت تاريخ نفاذه ، وهذا يعني منع المشرع من تجريم افعال بقانون لاحق ، واذا صدر قانون يخالف هذا المبدأ تعين على القاضي ان يمتنع عن تطبيق القانون الذي صدر على غير مقتضاه . </a:t>
            </a:r>
          </a:p>
          <a:p>
            <a:pPr marL="0" indent="0" algn="just" rtl="1">
              <a:buNone/>
            </a:pPr>
            <a:r>
              <a:rPr lang="ar-IQ" sz="2400" b="1" dirty="0" smtClean="0"/>
              <a:t>  </a:t>
            </a:r>
            <a:r>
              <a:rPr lang="ar-IQ" sz="2400" dirty="0" smtClean="0"/>
              <a:t> وقد اصبح هذا المبدأ من المبادئ التي تنص عليها معظم الدساتير حماية لحقوق وحريات الافراد ومنها دستور </a:t>
            </a:r>
            <a:r>
              <a:rPr lang="ar-IQ" sz="2400" dirty="0"/>
              <a:t>ومنها دستور جمهورية العراق لسنة 2005 (النافذ) اذ نصت المادة (19/عاشرا) على ان (( لا يسري القانون الجزائي باثر رجعي الا اذا كان اصلح للمتهم)) ، كما جاء قانون العقوبات العراقي رقم (11) لسنة 1969 المعدل (النافذ)  ليؤكد على ذلك فنصت المادة </a:t>
            </a:r>
            <a:r>
              <a:rPr lang="ar-IQ" sz="2400" dirty="0" smtClean="0"/>
              <a:t>(2) </a:t>
            </a:r>
            <a:r>
              <a:rPr lang="ar-IQ" sz="2400" dirty="0"/>
              <a:t>منه على ان </a:t>
            </a:r>
            <a:r>
              <a:rPr lang="ar-IQ" sz="2400" dirty="0" smtClean="0"/>
              <a:t>((يسري على الجرائم القانون النافذ وقت ارتكابها ... على انه اذا صدر قانون او اكثر بعد ارتكاب الجريمة وقبل ان يصبح الحكم الصادر فيه نهائيا فيطبق القانون الاصلح للمتهم )) </a:t>
            </a:r>
            <a:r>
              <a:rPr lang="ar-IQ" sz="2400" dirty="0"/>
              <a:t>. </a:t>
            </a:r>
          </a:p>
          <a:p>
            <a:pPr marL="0" indent="0" algn="just" rtl="1">
              <a:buNone/>
            </a:pPr>
            <a:endParaRPr lang="en-US" sz="2400" b="1" dirty="0" smtClean="0"/>
          </a:p>
          <a:p>
            <a:pPr marL="0" indent="0" algn="just" rtl="1">
              <a:buNone/>
            </a:pPr>
            <a:endParaRPr lang="en-US" sz="2400" dirty="0" smtClean="0"/>
          </a:p>
          <a:p>
            <a:pPr marL="0" indent="0" algn="just" rtl="1">
              <a:buNone/>
            </a:pPr>
            <a:endParaRPr lang="en-US" sz="2400" dirty="0"/>
          </a:p>
          <a:p>
            <a:pPr marL="0" indent="0" algn="just" rtl="1">
              <a:buNone/>
            </a:pPr>
            <a:endParaRPr lang="en-US" sz="2400" dirty="0" smtClean="0"/>
          </a:p>
          <a:p>
            <a:pPr marL="0" indent="0" algn="just" rtl="1">
              <a:buNone/>
            </a:pPr>
            <a:endParaRPr lang="en-US" sz="2400" dirty="0"/>
          </a:p>
        </p:txBody>
      </p:sp>
    </p:spTree>
    <p:extLst>
      <p:ext uri="{BB962C8B-B14F-4D97-AF65-F5344CB8AC3E}">
        <p14:creationId xmlns:p14="http://schemas.microsoft.com/office/powerpoint/2010/main" val="14876618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0436" y="332509"/>
            <a:ext cx="10633364" cy="5844454"/>
          </a:xfrm>
        </p:spPr>
        <p:style>
          <a:lnRef idx="1">
            <a:schemeClr val="accent3"/>
          </a:lnRef>
          <a:fillRef idx="2">
            <a:schemeClr val="accent3"/>
          </a:fillRef>
          <a:effectRef idx="1">
            <a:schemeClr val="accent3"/>
          </a:effectRef>
          <a:fontRef idx="minor">
            <a:schemeClr val="dk1"/>
          </a:fontRef>
        </p:style>
        <p:txBody>
          <a:bodyPr/>
          <a:lstStyle/>
          <a:p>
            <a:pPr marL="0" indent="0" algn="just" rtl="1">
              <a:buNone/>
            </a:pPr>
            <a:endParaRPr lang="ar-IQ" dirty="0"/>
          </a:p>
          <a:p>
            <a:pPr marL="0" indent="0" algn="just" rtl="1">
              <a:buNone/>
            </a:pPr>
            <a:r>
              <a:rPr lang="ar-IQ" sz="2400" b="1" dirty="0"/>
              <a:t> </a:t>
            </a:r>
            <a:r>
              <a:rPr lang="ar-IQ" sz="2400" b="1" dirty="0" smtClean="0"/>
              <a:t>د. اسباب الاباحة : </a:t>
            </a:r>
            <a:r>
              <a:rPr lang="ar-IQ" sz="2400" dirty="0" smtClean="0"/>
              <a:t>سبق وان ذكرنا بان الاصل في افعال الانسان وتصرفاته الاباحة ، الا ان المشرع قد يرى ان هناك افعال تتعارض مع الصالح العام مما يدفعه الى تجريمها لانها تشكل اعتداء على مصالح اجتماعية جديرة بالحماية . </a:t>
            </a:r>
          </a:p>
          <a:p>
            <a:pPr marL="0" indent="0" algn="just" rtl="1">
              <a:buNone/>
            </a:pPr>
            <a:r>
              <a:rPr lang="ar-IQ" sz="2400" b="1" dirty="0"/>
              <a:t> </a:t>
            </a:r>
            <a:r>
              <a:rPr lang="ar-IQ" sz="2400" b="1" dirty="0" smtClean="0"/>
              <a:t>  </a:t>
            </a:r>
            <a:r>
              <a:rPr lang="ar-IQ" sz="2400" dirty="0" smtClean="0"/>
              <a:t>ولكن مع ذلك قد يباح الفعل حتى ولوكان ذا صفة اجرامية وفقا لما قرره المشرع ، في حال اذا ماوقع في ظروف لا يجوز معها اعمال نص التجريم وذلك تطبيقا لقاعدة قانونية مبيحة . </a:t>
            </a:r>
          </a:p>
          <a:p>
            <a:pPr marL="0" indent="0" algn="just" rtl="1">
              <a:buNone/>
            </a:pPr>
            <a:r>
              <a:rPr lang="ar-IQ" sz="2400" dirty="0"/>
              <a:t> </a:t>
            </a:r>
            <a:r>
              <a:rPr lang="ar-IQ" sz="2400" dirty="0" smtClean="0"/>
              <a:t> فالاباحة صفة تلحق الفعل الذي يعتدي على اي مصلحة يحميها قانون العقوبات ، اذا كانت هذه الاباحة ترتكز على مصلحة او قيمة اجدر بالرعاية ، ويستفاد من ذلك ان اسباب الاباحة قيود ترد على بعض نصوص التجريم فتمنع تطبيقها في ظروف محددة . </a:t>
            </a:r>
          </a:p>
          <a:p>
            <a:pPr marL="0" indent="0" algn="just" rtl="1">
              <a:buNone/>
            </a:pPr>
            <a:r>
              <a:rPr lang="ar-IQ" sz="2400" dirty="0"/>
              <a:t> </a:t>
            </a:r>
            <a:r>
              <a:rPr lang="ar-IQ" sz="2400" dirty="0" smtClean="0"/>
              <a:t> هذا وقد حدد قانون العقوبات العراقي رقم (111) لسنة 1969 المعدل (النافذ) اسباب الاباحة في المواد (39 ، 40 ، 41 ، 42 ، 46 ) وتتمثل بالاتي ( اداء الواجب ، استعمال الحق ، حق الدفاع الشرعي ) . </a:t>
            </a:r>
            <a:endParaRPr lang="en-US" sz="2400" dirty="0"/>
          </a:p>
        </p:txBody>
      </p:sp>
    </p:spTree>
    <p:extLst>
      <p:ext uri="{BB962C8B-B14F-4D97-AF65-F5344CB8AC3E}">
        <p14:creationId xmlns:p14="http://schemas.microsoft.com/office/powerpoint/2010/main" val="34295627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255" y="83343"/>
            <a:ext cx="11610109" cy="1325563"/>
          </a:xfrm>
        </p:spPr>
        <p:style>
          <a:lnRef idx="1">
            <a:schemeClr val="accent3"/>
          </a:lnRef>
          <a:fillRef idx="2">
            <a:schemeClr val="accent3"/>
          </a:fillRef>
          <a:effectRef idx="1">
            <a:schemeClr val="accent3"/>
          </a:effectRef>
          <a:fontRef idx="minor">
            <a:schemeClr val="dk1"/>
          </a:fontRef>
        </p:style>
        <p:txBody>
          <a:bodyPr/>
          <a:lstStyle/>
          <a:p>
            <a:pPr algn="ctr"/>
            <a:endParaRPr lang="en-US" dirty="0"/>
          </a:p>
        </p:txBody>
      </p:sp>
      <p:sp>
        <p:nvSpPr>
          <p:cNvPr id="3" name="Content Placeholder 2"/>
          <p:cNvSpPr>
            <a:spLocks noGrp="1"/>
          </p:cNvSpPr>
          <p:nvPr>
            <p:ph idx="1"/>
          </p:nvPr>
        </p:nvSpPr>
        <p:spPr>
          <a:xfrm>
            <a:off x="166255" y="1516352"/>
            <a:ext cx="11610109" cy="5092266"/>
          </a:xfrm>
        </p:spPr>
        <p:style>
          <a:lnRef idx="1">
            <a:schemeClr val="accent3"/>
          </a:lnRef>
          <a:fillRef idx="2">
            <a:schemeClr val="accent3"/>
          </a:fillRef>
          <a:effectRef idx="1">
            <a:schemeClr val="accent3"/>
          </a:effectRef>
          <a:fontRef idx="minor">
            <a:schemeClr val="dk1"/>
          </a:fontRef>
        </p:style>
        <p:txBody>
          <a:bodyPr>
            <a:normAutofit/>
          </a:bodyPr>
          <a:lstStyle/>
          <a:p>
            <a:pPr marL="0" indent="0" algn="just" rtl="1">
              <a:buNone/>
            </a:pPr>
            <a:endParaRPr lang="ar-IQ" sz="2400" dirty="0">
              <a:solidFill>
                <a:schemeClr val="tx1"/>
              </a:solidFill>
            </a:endParaRPr>
          </a:p>
          <a:p>
            <a:pPr marL="0" indent="0" algn="just" rtl="1">
              <a:buNone/>
            </a:pPr>
            <a:r>
              <a:rPr lang="ar-IQ" sz="2400" dirty="0">
                <a:solidFill>
                  <a:schemeClr val="tx1"/>
                </a:solidFill>
              </a:rPr>
              <a:t> </a:t>
            </a:r>
            <a:r>
              <a:rPr lang="ar-IQ" sz="2400" dirty="0" smtClean="0">
                <a:solidFill>
                  <a:schemeClr val="tx1"/>
                </a:solidFill>
              </a:rPr>
              <a:t>     يتضمن قانون العقوبات نصوص عدة تجرم اي اعتداء على حقوق وحريات الافراد وبمختلف صورها وانواعها ، ومن هذه النصوص ما يتعلق بالصالح العام ومن ثم مصالح الفرد باعتباره عضوا في المجتمع ومنها ما يتعلق على نحو مباشر بحقوق الفرد وحريته . </a:t>
            </a:r>
          </a:p>
          <a:p>
            <a:pPr marL="0" indent="0" algn="just" rtl="1">
              <a:buNone/>
            </a:pPr>
            <a:r>
              <a:rPr lang="ar-IQ" sz="2400" dirty="0">
                <a:solidFill>
                  <a:schemeClr val="tx1"/>
                </a:solidFill>
              </a:rPr>
              <a:t> </a:t>
            </a:r>
            <a:r>
              <a:rPr lang="ar-IQ" sz="2400" dirty="0" smtClean="0">
                <a:solidFill>
                  <a:schemeClr val="tx1"/>
                </a:solidFill>
              </a:rPr>
              <a:t>    ومن الجرائم التي تمثل النوع الاول اي تبغي الى تحقيق الصالح العام النصوص المتعلقة بالجرائم المضرة بالصالح العام والتي نص عليها قانون العقوبات العراقي رقم </a:t>
            </a:r>
            <a:r>
              <a:rPr lang="ar-IQ" sz="2400" dirty="0"/>
              <a:t>(111) لسنة 1969 المعدل (النافذ) </a:t>
            </a:r>
            <a:r>
              <a:rPr lang="ar-IQ" sz="2400" dirty="0" smtClean="0"/>
              <a:t>ومنها الجرائم الماسة بامن الدولة الخارجي  المواد (156-189) ، الجرائم الماسة بامن الدولة الداخلي المواد (190-222) ، الجرائم الواقعة على السلطات العامة المواد (223- 232) الجرائم المخلة بسير العدالة المواد (233-242) ، اما الجرائم التي تمثل النوع الثاني اي الماسة بمصلحة الافراد وحقوقهم وحرياتهم منها جرائم القتل العمد المواد (400-409) ، جرائم الضرب المفضي الى موت والقتل الخطأ المواد (410-411) ، وجرائم الجرح والضرب والايذاء العمد المواد (412-416) ، وجرائم الاجهاض المواد ( 417-419) ، وجرائم اخفاء جثة قتيل المواد (420) ، وجرائم اخرى عديدة تتعلق بالجانب الاخلاقي والجانب الوظيفي جانب الاحتجاز والاختطاف اي الماسة بالحرية الشخصية وغيرها من الجرائم التي نص عليها قانون العقوبات . </a:t>
            </a:r>
            <a:endParaRPr lang="ar-IQ" sz="2400" dirty="0" smtClean="0">
              <a:solidFill>
                <a:schemeClr val="tx1"/>
              </a:solidFill>
            </a:endParaRPr>
          </a:p>
        </p:txBody>
      </p:sp>
      <p:sp>
        <p:nvSpPr>
          <p:cNvPr id="5" name="Rounded Rectangle 4"/>
          <p:cNvSpPr/>
          <p:nvPr/>
        </p:nvSpPr>
        <p:spPr>
          <a:xfrm>
            <a:off x="2660073" y="404993"/>
            <a:ext cx="7426037" cy="81741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IQ" sz="2400" b="1" dirty="0" smtClean="0"/>
              <a:t>ثانيا : النصوص التي توفر الحماية للحقوق والحريات العامة </a:t>
            </a:r>
            <a:endParaRPr lang="en-US" sz="2400" b="1" dirty="0"/>
          </a:p>
        </p:txBody>
      </p:sp>
    </p:spTree>
    <p:extLst>
      <p:ext uri="{BB962C8B-B14F-4D97-AF65-F5344CB8AC3E}">
        <p14:creationId xmlns:p14="http://schemas.microsoft.com/office/powerpoint/2010/main" val="17750136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337416"/>
            <a:ext cx="10965873" cy="6188075"/>
          </a:xfrm>
        </p:spPr>
        <p:style>
          <a:lnRef idx="1">
            <a:schemeClr val="accent4"/>
          </a:lnRef>
          <a:fillRef idx="2">
            <a:schemeClr val="accent4"/>
          </a:fillRef>
          <a:effectRef idx="1">
            <a:schemeClr val="accent4"/>
          </a:effectRef>
          <a:fontRef idx="minor">
            <a:schemeClr val="dk1"/>
          </a:fontRef>
        </p:style>
        <p:txBody>
          <a:bodyPr>
            <a:normAutofit/>
          </a:bodyPr>
          <a:lstStyle/>
          <a:p>
            <a:pPr algn="ctr"/>
            <a:r>
              <a:rPr lang="ar-IQ" sz="2800" dirty="0"/>
              <a:t/>
            </a:r>
            <a:br>
              <a:rPr lang="ar-IQ" sz="2800" dirty="0"/>
            </a:br>
            <a:r>
              <a:rPr lang="ar-IQ" sz="2800" dirty="0"/>
              <a:t/>
            </a:r>
            <a:br>
              <a:rPr lang="ar-IQ" sz="2800" dirty="0"/>
            </a:br>
            <a:r>
              <a:rPr lang="ar-IQ" sz="2800" dirty="0"/>
              <a:t/>
            </a:r>
            <a:br>
              <a:rPr lang="ar-IQ" sz="2800" dirty="0"/>
            </a:br>
            <a:r>
              <a:rPr lang="ar-IQ" sz="2800" dirty="0"/>
              <a:t/>
            </a:r>
            <a:br>
              <a:rPr lang="ar-IQ" sz="2800" dirty="0"/>
            </a:br>
            <a:r>
              <a:rPr lang="ar-IQ" sz="2800" dirty="0"/>
              <a:t/>
            </a:r>
            <a:br>
              <a:rPr lang="ar-IQ" sz="2800" dirty="0"/>
            </a:br>
            <a:r>
              <a:rPr lang="ar-IQ" sz="2800" dirty="0"/>
              <a:t/>
            </a:r>
            <a:br>
              <a:rPr lang="ar-IQ" sz="2800" dirty="0"/>
            </a:br>
            <a:r>
              <a:rPr lang="ar-IQ" sz="2800" dirty="0"/>
              <a:t/>
            </a:r>
            <a:br>
              <a:rPr lang="ar-IQ" sz="2800" dirty="0"/>
            </a:br>
            <a:r>
              <a:rPr lang="ar-IQ" sz="2800" dirty="0"/>
              <a:t> </a:t>
            </a:r>
            <a:r>
              <a:rPr lang="ar-IQ" sz="2800" dirty="0" smtClean="0"/>
              <a:t>        </a:t>
            </a:r>
            <a:endParaRPr lang="en-US" sz="2800" dirty="0"/>
          </a:p>
        </p:txBody>
      </p:sp>
      <p:sp>
        <p:nvSpPr>
          <p:cNvPr id="5" name="Oval 4"/>
          <p:cNvSpPr/>
          <p:nvPr/>
        </p:nvSpPr>
        <p:spPr>
          <a:xfrm>
            <a:off x="2885208" y="2417834"/>
            <a:ext cx="6414654" cy="2027238"/>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ar-IQ" sz="2800" b="1" dirty="0" smtClean="0">
              <a:solidFill>
                <a:schemeClr val="tx1"/>
              </a:solidFill>
            </a:endParaRPr>
          </a:p>
          <a:p>
            <a:pPr algn="ctr"/>
            <a:endParaRPr lang="ar-IQ" sz="2800" b="1" dirty="0" smtClean="0">
              <a:solidFill>
                <a:schemeClr val="tx1"/>
              </a:solidFill>
            </a:endParaRPr>
          </a:p>
          <a:p>
            <a:pPr algn="ctr"/>
            <a:r>
              <a:rPr lang="ar-IQ" sz="2800" b="1" dirty="0" smtClean="0">
                <a:solidFill>
                  <a:schemeClr val="tx1"/>
                </a:solidFill>
              </a:rPr>
              <a:t>2.</a:t>
            </a:r>
            <a:r>
              <a:rPr lang="ar-IQ" sz="2800" b="1" dirty="0" smtClean="0"/>
              <a:t> </a:t>
            </a:r>
            <a:r>
              <a:rPr lang="ar-IQ" sz="2800" b="1" dirty="0"/>
              <a:t>قانون </a:t>
            </a:r>
            <a:r>
              <a:rPr lang="ar-IQ" sz="2800" b="1" dirty="0" smtClean="0"/>
              <a:t>اصول المحاكمات الجزائية</a:t>
            </a:r>
            <a:endParaRPr lang="en-US" sz="2800" b="1" dirty="0"/>
          </a:p>
          <a:p>
            <a:pPr algn="ctr"/>
            <a:endParaRPr lang="en-US" sz="2800" b="1" dirty="0">
              <a:solidFill>
                <a:schemeClr val="tx1"/>
              </a:solidFill>
            </a:endParaRPr>
          </a:p>
          <a:p>
            <a:pPr algn="ctr"/>
            <a:endParaRPr lang="en-US" sz="2800" b="1" dirty="0">
              <a:solidFill>
                <a:schemeClr val="tx1"/>
              </a:solidFill>
            </a:endParaRPr>
          </a:p>
        </p:txBody>
      </p:sp>
    </p:spTree>
    <p:extLst>
      <p:ext uri="{BB962C8B-B14F-4D97-AF65-F5344CB8AC3E}">
        <p14:creationId xmlns:p14="http://schemas.microsoft.com/office/powerpoint/2010/main" val="3027684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8369" y="219178"/>
            <a:ext cx="11115261" cy="894006"/>
          </a:xfrm>
        </p:spPr>
        <p:style>
          <a:lnRef idx="1">
            <a:schemeClr val="accent4"/>
          </a:lnRef>
          <a:fillRef idx="2">
            <a:schemeClr val="accent4"/>
          </a:fillRef>
          <a:effectRef idx="1">
            <a:schemeClr val="accent4"/>
          </a:effectRef>
          <a:fontRef idx="minor">
            <a:schemeClr val="dk1"/>
          </a:fontRef>
        </p:style>
        <p:txBody>
          <a:bodyPr/>
          <a:lstStyle/>
          <a:p>
            <a:pPr algn="ctr"/>
            <a:endParaRPr lang="en-US" dirty="0"/>
          </a:p>
        </p:txBody>
      </p:sp>
      <p:sp>
        <p:nvSpPr>
          <p:cNvPr id="3" name="Content Placeholder 2"/>
          <p:cNvSpPr>
            <a:spLocks noGrp="1"/>
          </p:cNvSpPr>
          <p:nvPr>
            <p:ph idx="1"/>
          </p:nvPr>
        </p:nvSpPr>
        <p:spPr>
          <a:xfrm>
            <a:off x="538369" y="1186156"/>
            <a:ext cx="11115261" cy="4922149"/>
          </a:xfrm>
        </p:spPr>
        <p:style>
          <a:lnRef idx="1">
            <a:schemeClr val="accent4"/>
          </a:lnRef>
          <a:fillRef idx="2">
            <a:schemeClr val="accent4"/>
          </a:fillRef>
          <a:effectRef idx="1">
            <a:schemeClr val="accent4"/>
          </a:effectRef>
          <a:fontRef idx="minor">
            <a:schemeClr val="dk1"/>
          </a:fontRef>
        </p:style>
        <p:txBody>
          <a:bodyPr>
            <a:normAutofit fontScale="92500"/>
          </a:bodyPr>
          <a:lstStyle/>
          <a:p>
            <a:pPr marL="0" indent="0" algn="just" rtl="1">
              <a:buNone/>
            </a:pPr>
            <a:endParaRPr lang="ar-IQ" sz="2400" b="1" dirty="0" smtClean="0"/>
          </a:p>
          <a:p>
            <a:pPr marL="0" indent="0" algn="just" rtl="1">
              <a:buNone/>
            </a:pPr>
            <a:r>
              <a:rPr lang="ar-IQ" sz="2400" dirty="0"/>
              <a:t> </a:t>
            </a:r>
            <a:r>
              <a:rPr lang="ar-IQ" sz="2400" dirty="0" smtClean="0"/>
              <a:t>    يعد قانون اصول المحاكمات الجزائية من اهم المجالات الحساسة لقضية الحقوق والحريات ، حيث ان المساس بتلك الحقوق والحريات من خلال التجريم والعقاب لا يظهر من الناحية الفعلية الا من خلال الاجراءات الجنائية ، لانها بطبيعتها قد تمس الحقوق او الحريات ، ولذا وجب البحث عن ايجاد مسائل تضمن حمايتها في اطار التوازن بينها وبين الصالح العام . </a:t>
            </a:r>
          </a:p>
          <a:p>
            <a:pPr marL="0" indent="0" algn="just" rtl="1">
              <a:buNone/>
            </a:pPr>
            <a:r>
              <a:rPr lang="ar-IQ" sz="2400" dirty="0"/>
              <a:t> </a:t>
            </a:r>
            <a:r>
              <a:rPr lang="ar-IQ" sz="2400" dirty="0" smtClean="0"/>
              <a:t>  ومن المعروف ان الاجراءات الجنائية تمر بمرحلتين احداهما تتخذ في مرحلة التحقيق وقبل الاحالة الى المحكمة المختصة والاخرى تجري اثناء المحاكمة . </a:t>
            </a:r>
          </a:p>
          <a:p>
            <a:pPr marL="0" indent="0" algn="just" rtl="1">
              <a:buNone/>
            </a:pPr>
            <a:r>
              <a:rPr lang="ar-IQ" sz="2400" dirty="0"/>
              <a:t> </a:t>
            </a:r>
            <a:r>
              <a:rPr lang="ar-IQ" sz="2400" dirty="0" smtClean="0"/>
              <a:t> وخلال هذه المراحل تتعرض حقوق وحريات المتهم الى قيود عديدة منها القبض والتفتيش والاستجواب والحبس الاحتياطي وضبط الاشياء ومراقبة الرسائل والمحادثات الشخصية ، وتباشر هذه الاجراءات سلطات عدة تتمثل بسلطة الضبط القضائي او سلطة التحقيق والمحاكمة ، وتختلف حقوق هذه السلطات في المساس بحرية وحقوق المتهم في اطار ما تباشره قانونا من اجراءات جنائية ، كما ان لصالح المتهم جملة من الاجراءات تتخذ لصالحه منها الحق في اتخاذ اجراءات الدفاع في مواجهة الجهة التي تتخذ الاجراءات ضده . </a:t>
            </a:r>
          </a:p>
          <a:p>
            <a:pPr marL="0" indent="0" algn="just" rtl="1">
              <a:buNone/>
            </a:pPr>
            <a:r>
              <a:rPr lang="ar-IQ" sz="2400" dirty="0"/>
              <a:t> </a:t>
            </a:r>
            <a:r>
              <a:rPr lang="ar-IQ" sz="2400" dirty="0" smtClean="0"/>
              <a:t> ومن هنا يتضح ان قانون اصول المحاكمات الجزائية يؤدي دوره في حماية الحقوق والحريات ، وهو الصورة الدقيقة للحريات في دولة ما ، لذا سنبين اهم تلك الضمانات المقررة في قانون اصول المحاكمات الجزائية ، وعلى النحو الاتي :  </a:t>
            </a:r>
            <a:endParaRPr lang="en-US" sz="2400" dirty="0"/>
          </a:p>
        </p:txBody>
      </p:sp>
      <p:sp>
        <p:nvSpPr>
          <p:cNvPr id="4" name="Oval 3"/>
          <p:cNvSpPr/>
          <p:nvPr/>
        </p:nvSpPr>
        <p:spPr>
          <a:xfrm>
            <a:off x="4015408" y="292150"/>
            <a:ext cx="4161182" cy="748061"/>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IQ" sz="2400" b="1" dirty="0" smtClean="0"/>
              <a:t>مفهومه</a:t>
            </a:r>
            <a:endParaRPr lang="en-US" sz="2400" b="1" dirty="0"/>
          </a:p>
        </p:txBody>
      </p:sp>
    </p:spTree>
    <p:extLst>
      <p:ext uri="{BB962C8B-B14F-4D97-AF65-F5344CB8AC3E}">
        <p14:creationId xmlns:p14="http://schemas.microsoft.com/office/powerpoint/2010/main" val="26937206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pPr algn="ctr"/>
            <a:endParaRPr lang="en-US"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a:bodyPr>
          <a:lstStyle/>
          <a:p>
            <a:pPr marL="0" indent="0" algn="just" rtl="1">
              <a:buNone/>
            </a:pPr>
            <a:endParaRPr lang="ar-IQ" sz="2400" dirty="0" smtClean="0"/>
          </a:p>
          <a:p>
            <a:pPr marL="0" indent="0" algn="just" rtl="1">
              <a:buNone/>
            </a:pPr>
            <a:r>
              <a:rPr lang="ar-IQ" sz="2400" dirty="0"/>
              <a:t> </a:t>
            </a:r>
            <a:r>
              <a:rPr lang="ar-IQ" sz="2400" dirty="0" smtClean="0"/>
              <a:t>  يتعرض المتهم لاجراءات عدة قبل مرحلة التحقيق قد يساء استخدامها مما يؤثر الى حد كبير على حريته او يؤدي الى اهدار كرامته كانسان ومن هذه الاجراءات : القبض على المتهم وهو اجراء يمثل اعتداء على الحرية الشخصية ، ولذلك يضع المشرع الضمانات التي تحول من دون التعسف في استخدام هذا الاجراء الخطير على حرية الانسان ، ولعل من اهم هذه الضمانات ما جاء في المادة (92) من قانون اصول المحاكمات الجزائية رقم (23) لسنة 1971 المعدل (النافذ) التي جاء فيها (( لا يجوز القبض على اي شخص او توقيفه الا بمقتضى امر صادر من قاض او محكمة او في الاحوال التي يجيز فيها القانون ذلك )) . </a:t>
            </a:r>
          </a:p>
          <a:p>
            <a:pPr marL="0" indent="0" algn="just" rtl="1">
              <a:buNone/>
            </a:pPr>
            <a:r>
              <a:rPr lang="ar-IQ" sz="2400" dirty="0"/>
              <a:t> </a:t>
            </a:r>
            <a:r>
              <a:rPr lang="ar-IQ" sz="2400" dirty="0" smtClean="0"/>
              <a:t> ومن الاجراءات الاخرى تفتيش الاشخاص والذي لا يجوز الا من السلطة المختصة بالتحقيق او بلامر منها ( بحسب ما ذهبت اليه المادة 72 من قانون اصول المحاكمات الجزائية العراقي ) ، الا ان المشرع اجاز اجراءه استثناء من عضو الضبط القضائي عند القاء القبض على المتهم في الحالات التي اجاز له القانون ذلك </a:t>
            </a:r>
            <a:r>
              <a:rPr lang="ar-IQ" sz="2400" dirty="0"/>
              <a:t>( بحسب ما ذهبت اليه المادة </a:t>
            </a:r>
            <a:r>
              <a:rPr lang="ar-IQ" sz="2400" dirty="0" smtClean="0"/>
              <a:t>79 </a:t>
            </a:r>
            <a:r>
              <a:rPr lang="ar-IQ" sz="2400" dirty="0"/>
              <a:t>من قانون اصول المحاكمات الجزائية العراقي ) </a:t>
            </a:r>
            <a:r>
              <a:rPr lang="ar-IQ" sz="2400" dirty="0" smtClean="0"/>
              <a:t>. </a:t>
            </a:r>
            <a:endParaRPr lang="en-US" sz="2400" dirty="0"/>
          </a:p>
        </p:txBody>
      </p:sp>
      <p:sp>
        <p:nvSpPr>
          <p:cNvPr id="5" name="Rounded Rectangle 4"/>
          <p:cNvSpPr/>
          <p:nvPr/>
        </p:nvSpPr>
        <p:spPr>
          <a:xfrm>
            <a:off x="3776870" y="696515"/>
            <a:ext cx="4883426" cy="761224"/>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IQ" sz="2400" b="1" smtClean="0"/>
              <a:t>أ. الضمانات </a:t>
            </a:r>
            <a:r>
              <a:rPr lang="ar-IQ" sz="2400" b="1" dirty="0" smtClean="0"/>
              <a:t>في مرحلة التحقيق </a:t>
            </a:r>
            <a:endParaRPr lang="en-US" sz="2400" b="1" dirty="0"/>
          </a:p>
        </p:txBody>
      </p:sp>
    </p:spTree>
    <p:extLst>
      <p:ext uri="{BB962C8B-B14F-4D97-AF65-F5344CB8AC3E}">
        <p14:creationId xmlns:p14="http://schemas.microsoft.com/office/powerpoint/2010/main" val="12362062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3339" y="291548"/>
            <a:ext cx="10810461" cy="5885415"/>
          </a:xfrm>
        </p:spPr>
        <p:style>
          <a:lnRef idx="1">
            <a:schemeClr val="accent4"/>
          </a:lnRef>
          <a:fillRef idx="2">
            <a:schemeClr val="accent4"/>
          </a:fillRef>
          <a:effectRef idx="1">
            <a:schemeClr val="accent4"/>
          </a:effectRef>
          <a:fontRef idx="minor">
            <a:schemeClr val="dk1"/>
          </a:fontRef>
        </p:style>
        <p:txBody>
          <a:bodyPr>
            <a:normAutofit/>
          </a:bodyPr>
          <a:lstStyle/>
          <a:p>
            <a:pPr marL="0" indent="0" algn="just" rtl="1">
              <a:buNone/>
            </a:pPr>
            <a:endParaRPr lang="ar-IQ" sz="2400" dirty="0" smtClean="0"/>
          </a:p>
          <a:p>
            <a:pPr marL="0" indent="0" algn="just" rtl="1">
              <a:buNone/>
            </a:pPr>
            <a:r>
              <a:rPr lang="ar-IQ" sz="2400" dirty="0"/>
              <a:t> </a:t>
            </a:r>
            <a:r>
              <a:rPr lang="ar-IQ" sz="2400" dirty="0" smtClean="0"/>
              <a:t>   وفضلا عن تفتيش الاشخاص هناك تفتيش للاماكن العامة والخاصة ، وبما ان التفتيش اجراء يمس حريات الافراد وحرمة مساكنهم لذا اتجهت غالبية القوانين الجزائية الى احاطتها بعدة ضمانات ، ومن اهم تلك الضمانات : </a:t>
            </a:r>
          </a:p>
          <a:p>
            <a:pPr marL="457200" indent="-457200" algn="just" rtl="1">
              <a:buFont typeface="+mj-lt"/>
              <a:buAutoNum type="arabicPeriod"/>
            </a:pPr>
            <a:r>
              <a:rPr lang="ar-IQ" sz="2400" dirty="0" smtClean="0"/>
              <a:t>يشترط لاجراء التفتيش ان تكون هناك جريمة قد وقعت ، وان توجد امارات ودلائل كافية لتوجيه الاتهام الى شخص معين . </a:t>
            </a:r>
          </a:p>
          <a:p>
            <a:pPr marL="457200" indent="-457200" algn="just" rtl="1">
              <a:buFont typeface="+mj-lt"/>
              <a:buAutoNum type="arabicPeriod"/>
            </a:pPr>
            <a:r>
              <a:rPr lang="ar-IQ" sz="2400" dirty="0" smtClean="0"/>
              <a:t>يجب ان تكون هناك قرائن قوية على وجود اشياء او اثار تتعلق بالجريمة توجد في حيازة الشخص او المكان المراد تفتيشه . </a:t>
            </a:r>
          </a:p>
          <a:p>
            <a:pPr marL="457200" indent="-457200" algn="just" rtl="1">
              <a:buFont typeface="+mj-lt"/>
              <a:buAutoNum type="arabicPeriod"/>
            </a:pPr>
            <a:r>
              <a:rPr lang="ar-IQ" sz="2400" dirty="0" smtClean="0"/>
              <a:t>لا يجوز اجراء التفتيش الا وفقا للا حوال التي ينص عليها القانون . </a:t>
            </a:r>
          </a:p>
          <a:p>
            <a:pPr marL="457200" indent="-457200" algn="just" rtl="1">
              <a:buFont typeface="+mj-lt"/>
              <a:buAutoNum type="arabicPeriod"/>
            </a:pPr>
            <a:r>
              <a:rPr lang="ar-IQ" sz="2400" dirty="0" smtClean="0"/>
              <a:t>يجب ان يجري التفتيش بحضور المتهم وصاحب المنزل او المحل ان وجد وبحضور شاهدين مع المختار او من يقوم مقامه ، وينظم القائم بالتفتيش محضرا يدون فيه اجراءاته وزمان ومكان التفتيش والاشياء المضبوطة واوصافها . </a:t>
            </a:r>
            <a:endParaRPr lang="en-US" sz="2400" dirty="0"/>
          </a:p>
        </p:txBody>
      </p:sp>
    </p:spTree>
    <p:extLst>
      <p:ext uri="{BB962C8B-B14F-4D97-AF65-F5344CB8AC3E}">
        <p14:creationId xmlns:p14="http://schemas.microsoft.com/office/powerpoint/2010/main" val="41024169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073" y="111052"/>
            <a:ext cx="11623963" cy="1325563"/>
          </a:xfrm>
        </p:spPr>
        <p:style>
          <a:lnRef idx="3">
            <a:schemeClr val="lt1"/>
          </a:lnRef>
          <a:fillRef idx="1">
            <a:schemeClr val="accent2"/>
          </a:fillRef>
          <a:effectRef idx="1">
            <a:schemeClr val="accent2"/>
          </a:effectRef>
          <a:fontRef idx="minor">
            <a:schemeClr val="lt1"/>
          </a:fontRef>
        </p:style>
        <p:txBody>
          <a:bodyPr/>
          <a:lstStyle/>
          <a:p>
            <a:pPr algn="ctr"/>
            <a:endParaRPr lang="en-US" dirty="0"/>
          </a:p>
        </p:txBody>
      </p:sp>
      <p:sp>
        <p:nvSpPr>
          <p:cNvPr id="3" name="Content Placeholder 2"/>
          <p:cNvSpPr>
            <a:spLocks noGrp="1"/>
          </p:cNvSpPr>
          <p:nvPr>
            <p:ph idx="1"/>
          </p:nvPr>
        </p:nvSpPr>
        <p:spPr>
          <a:xfrm>
            <a:off x="374073" y="1548534"/>
            <a:ext cx="11623963" cy="5157066"/>
          </a:xfrm>
        </p:spPr>
        <p:style>
          <a:lnRef idx="1">
            <a:schemeClr val="accent4"/>
          </a:lnRef>
          <a:fillRef idx="2">
            <a:schemeClr val="accent4"/>
          </a:fillRef>
          <a:effectRef idx="1">
            <a:schemeClr val="accent4"/>
          </a:effectRef>
          <a:fontRef idx="minor">
            <a:schemeClr val="dk1"/>
          </a:fontRef>
        </p:style>
        <p:txBody>
          <a:bodyPr>
            <a:normAutofit/>
          </a:bodyPr>
          <a:lstStyle/>
          <a:p>
            <a:pPr marL="0" indent="0" algn="just" rtl="1">
              <a:buNone/>
            </a:pPr>
            <a:endParaRPr lang="ar-IQ" sz="2400" dirty="0"/>
          </a:p>
          <a:p>
            <a:pPr marL="0" indent="0" algn="just" rtl="1">
              <a:buNone/>
            </a:pPr>
            <a:r>
              <a:rPr lang="ar-IQ" sz="2400" dirty="0"/>
              <a:t> </a:t>
            </a:r>
            <a:r>
              <a:rPr lang="ar-IQ" sz="2400" dirty="0" smtClean="0"/>
              <a:t>  يراد بالاستجواب سؤال المتهم ومناقشته عن وقائع التهمة المنسوبة اليه وعن الادلة الموجهة ضده وما يبينه من اوجه دفع التهمة عنه او اعترافه بها . </a:t>
            </a:r>
          </a:p>
          <a:p>
            <a:pPr marL="0" indent="0" algn="just" rtl="1">
              <a:buNone/>
            </a:pPr>
            <a:r>
              <a:rPr lang="ar-IQ" sz="2400" dirty="0"/>
              <a:t> </a:t>
            </a:r>
            <a:r>
              <a:rPr lang="ar-IQ" sz="2400" dirty="0" smtClean="0"/>
              <a:t> ونظرا لخطورة الاستجواب لابد من توافر ضمانات كافية للمتهم تحيطه بالحماية اثناء الاستجواب ، وهذا ماقرره المشرع العراقي في قانون اصول المحاكمات الجزائية رقم (23) لسنة 1971 المعدل (النافذ) ، والتي تتمثل بالاتي : </a:t>
            </a:r>
          </a:p>
          <a:p>
            <a:pPr marL="457200" indent="-457200" algn="just" rtl="1">
              <a:buFont typeface="+mj-lt"/>
              <a:buAutoNum type="arabicPeriod"/>
            </a:pPr>
            <a:r>
              <a:rPr lang="ar-IQ" sz="2400" dirty="0" smtClean="0"/>
              <a:t>لا يباشر الاستجواب الا من قاضي التحقيق او المحقق بعد التثبت من شخصية المتهم واحاطته علما بالجريمة المنسوبة اليه .</a:t>
            </a:r>
          </a:p>
          <a:p>
            <a:pPr marL="457200" indent="-457200" algn="just" rtl="1">
              <a:buFont typeface="+mj-lt"/>
              <a:buAutoNum type="arabicPeriod"/>
            </a:pPr>
            <a:r>
              <a:rPr lang="ar-IQ" sz="2400" dirty="0" smtClean="0"/>
              <a:t>للمتهم ان يبدي اقواله في اي وقت بعد سماع اقوال اي شاهد وله ان يناقشه او يطلب استدعاءه لهذا الغرض .</a:t>
            </a:r>
          </a:p>
          <a:p>
            <a:pPr marL="457200" indent="-457200" algn="just" rtl="1">
              <a:buFont typeface="+mj-lt"/>
              <a:buAutoNum type="arabicPeriod"/>
            </a:pPr>
            <a:r>
              <a:rPr lang="ar-IQ" sz="2400" dirty="0" smtClean="0"/>
              <a:t>لا يجبر المتهم على الاجابة على الاسئلة التي توجه اليه ، وكذلك لا يجوز تحليف المتهم اليمين الا اذا كان في مقام الشهادة على غيره من المتهمين .</a:t>
            </a:r>
          </a:p>
          <a:p>
            <a:pPr marL="457200" indent="-457200" algn="just" rtl="1">
              <a:buFont typeface="+mj-lt"/>
              <a:buAutoNum type="arabicPeriod"/>
            </a:pPr>
            <a:r>
              <a:rPr lang="ar-IQ" sz="2400" dirty="0" smtClean="0"/>
              <a:t>لا يجوز استعمال اي وسيلة غير مشروعة للتأثير على المتهم للحصول على اقراره كالتهديد او التعذيب او الاغراء او الوعد او استعمال المسكرات او المخدرات او العقاقير . </a:t>
            </a:r>
          </a:p>
          <a:p>
            <a:pPr marL="457200" indent="-457200" algn="just" rtl="1">
              <a:buFont typeface="+mj-lt"/>
              <a:buAutoNum type="arabicPeriod"/>
            </a:pPr>
            <a:endParaRPr lang="ar-IQ" sz="2400" dirty="0" smtClean="0"/>
          </a:p>
          <a:p>
            <a:pPr marL="457200" indent="-457200" algn="just" rtl="1">
              <a:buFont typeface="+mj-lt"/>
              <a:buAutoNum type="arabicPeriod"/>
            </a:pPr>
            <a:endParaRPr lang="en-US" sz="2400" dirty="0"/>
          </a:p>
        </p:txBody>
      </p:sp>
      <p:sp>
        <p:nvSpPr>
          <p:cNvPr id="4" name="Rounded Rectangle 3"/>
          <p:cNvSpPr/>
          <p:nvPr/>
        </p:nvSpPr>
        <p:spPr>
          <a:xfrm>
            <a:off x="4073236" y="365124"/>
            <a:ext cx="4419600" cy="817418"/>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ar-IQ" sz="2400" b="1" dirty="0" smtClean="0">
                <a:solidFill>
                  <a:schemeClr val="tx1"/>
                </a:solidFill>
              </a:rPr>
              <a:t>ب . ضمانات استجواب المتهم</a:t>
            </a:r>
            <a:endParaRPr lang="en-US" sz="2400" b="1" dirty="0">
              <a:solidFill>
                <a:schemeClr val="tx1"/>
              </a:solidFill>
            </a:endParaRPr>
          </a:p>
        </p:txBody>
      </p:sp>
    </p:spTree>
    <p:extLst>
      <p:ext uri="{BB962C8B-B14F-4D97-AF65-F5344CB8AC3E}">
        <p14:creationId xmlns:p14="http://schemas.microsoft.com/office/powerpoint/2010/main" val="34061272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3">
            <a:schemeClr val="accent4"/>
          </a:fillRef>
          <a:effectRef idx="2">
            <a:schemeClr val="accent4"/>
          </a:effectRef>
          <a:fontRef idx="minor">
            <a:schemeClr val="lt1"/>
          </a:fontRef>
        </p:style>
        <p:txBody>
          <a:bodyPr/>
          <a:lstStyle/>
          <a:p>
            <a:pPr algn="ctr"/>
            <a:endParaRPr lang="en-US"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a:bodyPr>
          <a:lstStyle/>
          <a:p>
            <a:pPr marL="0" indent="0" algn="just" rtl="1">
              <a:buNone/>
            </a:pPr>
            <a:endParaRPr lang="ar-IQ" sz="2400" dirty="0" smtClean="0"/>
          </a:p>
          <a:p>
            <a:pPr marL="0" indent="0" algn="just" rtl="1">
              <a:buNone/>
            </a:pPr>
            <a:r>
              <a:rPr lang="ar-IQ" sz="2400" dirty="0"/>
              <a:t> </a:t>
            </a:r>
            <a:r>
              <a:rPr lang="ar-IQ" sz="2400" dirty="0" smtClean="0"/>
              <a:t>    احاط المشرع مرحلة المحاكمة بضمانات عدة ، تتمثل بالاتي : </a:t>
            </a:r>
          </a:p>
          <a:p>
            <a:pPr marL="457200" indent="-457200" algn="just" rtl="1">
              <a:buFont typeface="+mj-lt"/>
              <a:buAutoNum type="arabicPeriod"/>
            </a:pPr>
            <a:r>
              <a:rPr lang="ar-IQ" sz="2400" dirty="0" smtClean="0"/>
              <a:t>مبدأ علانية الجلسات : اي علانية جلسات المحكمة والذي يعد من الوسائل الاساسية والمهمة التي يترتب عليها ارضاء شعور الجماعة بعدالة المحاكمة وتمكين المتهم من اثبات براءته امام الناس . </a:t>
            </a:r>
          </a:p>
          <a:p>
            <a:pPr marL="457200" indent="-457200" algn="just" rtl="1">
              <a:buFont typeface="+mj-lt"/>
              <a:buAutoNum type="arabicPeriod"/>
            </a:pPr>
            <a:r>
              <a:rPr lang="ar-IQ" sz="2400" dirty="0" smtClean="0"/>
              <a:t>منع تكبيل المتهم بقيود او اغلال ، وللمحكمة ان تتخذ الوسائل اللازمة لحفظ الامن في القاعة . </a:t>
            </a:r>
          </a:p>
          <a:p>
            <a:pPr marL="457200" indent="-457200" algn="just" rtl="1">
              <a:buFont typeface="+mj-lt"/>
              <a:buAutoNum type="arabicPeriod"/>
            </a:pPr>
            <a:r>
              <a:rPr lang="ar-IQ" sz="2400" dirty="0" smtClean="0"/>
              <a:t>يجب ان يكون لكل متهم بجنحة او جناية محامي ولا يتطلب في المخالفات لبساطتها ولان الحكم المقرر فيها الغرامة . </a:t>
            </a:r>
          </a:p>
          <a:p>
            <a:pPr marL="457200" indent="-457200" algn="just" rtl="1">
              <a:buFont typeface="+mj-lt"/>
              <a:buAutoNum type="arabicPeriod"/>
            </a:pPr>
            <a:r>
              <a:rPr lang="ar-IQ" sz="2400" dirty="0" smtClean="0"/>
              <a:t>الفصل في الدعوى خلال وقت معقول وعدم التأخير ضمانا لحقوق ومصلحة المتهم . </a:t>
            </a:r>
          </a:p>
          <a:p>
            <a:pPr marL="457200" indent="-457200" algn="just" rtl="1">
              <a:buFont typeface="+mj-lt"/>
              <a:buAutoNum type="arabicPeriod"/>
            </a:pPr>
            <a:r>
              <a:rPr lang="ar-IQ" sz="2400" dirty="0" smtClean="0"/>
              <a:t>تسبيب الاحكام : اذ يعد ضمانة لا غنى عنها لحسن سير العدالة . </a:t>
            </a:r>
            <a:endParaRPr lang="en-US" sz="2400" dirty="0"/>
          </a:p>
        </p:txBody>
      </p:sp>
      <p:sp>
        <p:nvSpPr>
          <p:cNvPr id="4" name="Rounded Rectangle 3"/>
          <p:cNvSpPr/>
          <p:nvPr/>
        </p:nvSpPr>
        <p:spPr>
          <a:xfrm>
            <a:off x="3553691" y="577633"/>
            <a:ext cx="5084618" cy="900545"/>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ar-IQ" sz="2400" b="1" dirty="0" smtClean="0"/>
              <a:t>ج. ضمانات المتهم في مرحلة المحاكمة</a:t>
            </a:r>
            <a:endParaRPr lang="en-US" sz="2400" b="1" dirty="0"/>
          </a:p>
        </p:txBody>
      </p:sp>
    </p:spTree>
    <p:extLst>
      <p:ext uri="{BB962C8B-B14F-4D97-AF65-F5344CB8AC3E}">
        <p14:creationId xmlns:p14="http://schemas.microsoft.com/office/powerpoint/2010/main" val="3500425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0109" y="665018"/>
            <a:ext cx="11720945" cy="5511945"/>
          </a:xfrm>
        </p:spPr>
        <p:style>
          <a:lnRef idx="1">
            <a:schemeClr val="accent4"/>
          </a:lnRef>
          <a:fillRef idx="2">
            <a:schemeClr val="accent4"/>
          </a:fillRef>
          <a:effectRef idx="1">
            <a:schemeClr val="accent4"/>
          </a:effectRef>
          <a:fontRef idx="minor">
            <a:schemeClr val="dk1"/>
          </a:fontRef>
        </p:style>
        <p:txBody>
          <a:bodyPr/>
          <a:lstStyle/>
          <a:p>
            <a:pPr marL="0" indent="0" algn="ctr">
              <a:buNone/>
            </a:pPr>
            <a:r>
              <a:rPr lang="ar-IQ" dirty="0" smtClean="0"/>
              <a:t>    </a:t>
            </a:r>
          </a:p>
          <a:p>
            <a:pPr marL="0" indent="0" algn="ctr">
              <a:buNone/>
            </a:pPr>
            <a:endParaRPr lang="ar-IQ" dirty="0"/>
          </a:p>
          <a:p>
            <a:pPr marL="0" indent="0" algn="ctr">
              <a:buNone/>
            </a:pPr>
            <a:endParaRPr lang="ar-IQ" dirty="0" smtClean="0"/>
          </a:p>
          <a:p>
            <a:pPr marL="0" indent="0" algn="ctr">
              <a:buNone/>
            </a:pPr>
            <a:endParaRPr lang="ar-IQ" dirty="0"/>
          </a:p>
          <a:p>
            <a:pPr marL="0" indent="0" algn="ctr">
              <a:buNone/>
            </a:pPr>
            <a:endParaRPr lang="ar-IQ" dirty="0" smtClean="0"/>
          </a:p>
          <a:p>
            <a:pPr marL="0" indent="0" algn="ctr">
              <a:buNone/>
            </a:pPr>
            <a:endParaRPr lang="ar-IQ" dirty="0"/>
          </a:p>
          <a:p>
            <a:pPr marL="0" indent="0" algn="ctr">
              <a:buNone/>
            </a:pPr>
            <a:endParaRPr lang="en-US" dirty="0"/>
          </a:p>
        </p:txBody>
      </p:sp>
      <p:sp>
        <p:nvSpPr>
          <p:cNvPr id="4" name="Oval 3"/>
          <p:cNvSpPr/>
          <p:nvPr/>
        </p:nvSpPr>
        <p:spPr>
          <a:xfrm>
            <a:off x="180109" y="1884697"/>
            <a:ext cx="11092491" cy="2601532"/>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rtl="1"/>
            <a:r>
              <a:rPr lang="ar-IQ" sz="2800" b="1" dirty="0" smtClean="0"/>
              <a:t>المحاضرة العاشرة</a:t>
            </a:r>
          </a:p>
          <a:p>
            <a:pPr algn="ctr" rtl="1"/>
            <a:r>
              <a:rPr lang="ar-IQ" sz="2800" b="1" dirty="0" smtClean="0"/>
              <a:t>(وسائل حماية حقوق الانسان – ثانيا : الوسائل التشريعية)</a:t>
            </a:r>
          </a:p>
        </p:txBody>
      </p:sp>
    </p:spTree>
    <p:extLst>
      <p:ext uri="{BB962C8B-B14F-4D97-AF65-F5344CB8AC3E}">
        <p14:creationId xmlns:p14="http://schemas.microsoft.com/office/powerpoint/2010/main" val="37774640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8490" y="425003"/>
            <a:ext cx="10555310" cy="5751960"/>
          </a:xfrm>
        </p:spPr>
        <p:style>
          <a:lnRef idx="1">
            <a:schemeClr val="accent6"/>
          </a:lnRef>
          <a:fillRef idx="2">
            <a:schemeClr val="accent6"/>
          </a:fillRef>
          <a:effectRef idx="1">
            <a:schemeClr val="accent6"/>
          </a:effectRef>
          <a:fontRef idx="minor">
            <a:schemeClr val="dk1"/>
          </a:fontRef>
        </p:style>
        <p:txBody>
          <a:bodyPr/>
          <a:lstStyle/>
          <a:p>
            <a:endParaRPr lang="ar-IQ" dirty="0" smtClean="0"/>
          </a:p>
          <a:p>
            <a:endParaRPr lang="ar-IQ" dirty="0"/>
          </a:p>
          <a:p>
            <a:pPr marL="0" indent="0">
              <a:buNone/>
            </a:pPr>
            <a:endParaRPr lang="ar-IQ" dirty="0" smtClean="0"/>
          </a:p>
          <a:p>
            <a:endParaRPr lang="ar-IQ" dirty="0"/>
          </a:p>
          <a:p>
            <a:endParaRPr lang="ar-IQ" dirty="0" smtClean="0"/>
          </a:p>
          <a:p>
            <a:pPr marL="0" indent="0" algn="ctr" rtl="1">
              <a:buNone/>
            </a:pPr>
            <a:r>
              <a:rPr lang="ar-IQ" b="1" dirty="0" smtClean="0"/>
              <a:t>نشكر حسن اصغائكم </a:t>
            </a:r>
            <a:endParaRPr lang="en-US" b="1" dirty="0"/>
          </a:p>
        </p:txBody>
      </p:sp>
      <p:sp>
        <p:nvSpPr>
          <p:cNvPr id="5" name="Flowchart: Direct Access Storage 4"/>
          <p:cNvSpPr/>
          <p:nvPr/>
        </p:nvSpPr>
        <p:spPr>
          <a:xfrm>
            <a:off x="3271235" y="2921056"/>
            <a:ext cx="1146219" cy="759854"/>
          </a:xfrm>
          <a:prstGeom prst="flowChartMagneticDrum">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6" name="Flowchart: Direct Access Storage 5"/>
          <p:cNvSpPr/>
          <p:nvPr/>
        </p:nvSpPr>
        <p:spPr>
          <a:xfrm>
            <a:off x="7602292" y="2921056"/>
            <a:ext cx="1146219" cy="759854"/>
          </a:xfrm>
          <a:prstGeom prst="flowChartMagneticDrum">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Tree>
    <p:extLst>
      <p:ext uri="{BB962C8B-B14F-4D97-AF65-F5344CB8AC3E}">
        <p14:creationId xmlns:p14="http://schemas.microsoft.com/office/powerpoint/2010/main" val="2765421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pPr algn="ctr"/>
            <a:endParaRPr lang="en-US"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a:bodyPr>
          <a:lstStyle/>
          <a:p>
            <a:pPr marL="0" indent="0" algn="just" rtl="1">
              <a:buNone/>
            </a:pPr>
            <a:endParaRPr lang="ar-IQ" sz="2400" dirty="0" smtClean="0"/>
          </a:p>
          <a:p>
            <a:pPr marL="0" indent="0" algn="just" rtl="1">
              <a:buNone/>
            </a:pPr>
            <a:r>
              <a:rPr lang="ar-IQ" sz="2400" dirty="0"/>
              <a:t> </a:t>
            </a:r>
            <a:r>
              <a:rPr lang="ar-IQ" sz="2400" dirty="0" smtClean="0"/>
              <a:t>   تنقسم الوسائل القانونية الضامنة للحقوق والحريات والحامية لها من اي تجاوز واعتداء سواء أكان يقع من السلطات العامة ام الافراد على بعضهم الى : وسائل ذات طبيعة دستورية باعتبار ان الدستور هو قمة القواعد القانونية المطبقة في الدولة وله الدور الكبير في حماية حقوق الانسان وحرياته ، ووسائل ذات طبيعة عادية تتمثل بالتشريع العادي اي القانون الوضعي الذي تضعه السلطة التشريعية ترجمة لمبادئ الدستور والطريق الذي انتهجه في حماية الحقوق والحريات العامة ، لذا لا بد من بيان تلك الوسائل بشيء من التفصيل لتوضيحها كضمانات قانونية حامية للحقوق والحريات العامة ، وذلك تباعا وعلى النحو الاتي :</a:t>
            </a:r>
            <a:endParaRPr lang="en-US" sz="2400" dirty="0"/>
          </a:p>
        </p:txBody>
      </p:sp>
      <p:sp>
        <p:nvSpPr>
          <p:cNvPr id="4" name="Oval 3"/>
          <p:cNvSpPr/>
          <p:nvPr/>
        </p:nvSpPr>
        <p:spPr>
          <a:xfrm>
            <a:off x="4156363" y="558439"/>
            <a:ext cx="3879273" cy="938934"/>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IQ" sz="2800" b="1"/>
              <a:t>مقدمة</a:t>
            </a:r>
            <a:endParaRPr lang="en-US" sz="2800" b="1" dirty="0"/>
          </a:p>
        </p:txBody>
      </p:sp>
    </p:spTree>
    <p:extLst>
      <p:ext uri="{BB962C8B-B14F-4D97-AF65-F5344CB8AC3E}">
        <p14:creationId xmlns:p14="http://schemas.microsoft.com/office/powerpoint/2010/main" val="12266125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2727" y="360218"/>
            <a:ext cx="10661073" cy="5816745"/>
          </a:xfrm>
        </p:spPr>
        <p:style>
          <a:lnRef idx="1">
            <a:schemeClr val="accent1"/>
          </a:lnRef>
          <a:fillRef idx="2">
            <a:schemeClr val="accent1"/>
          </a:fillRef>
          <a:effectRef idx="1">
            <a:schemeClr val="accent1"/>
          </a:effectRef>
          <a:fontRef idx="minor">
            <a:schemeClr val="dk1"/>
          </a:fontRef>
        </p:style>
        <p:txBody>
          <a:bodyPr/>
          <a:lstStyle/>
          <a:p>
            <a:pPr algn="ctr"/>
            <a:endParaRPr lang="ar-IQ" dirty="0" smtClean="0"/>
          </a:p>
          <a:p>
            <a:pPr algn="ctr"/>
            <a:endParaRPr lang="en-US" dirty="0"/>
          </a:p>
        </p:txBody>
      </p:sp>
      <p:sp>
        <p:nvSpPr>
          <p:cNvPr id="4" name="Rounded Rectangle 3"/>
          <p:cNvSpPr/>
          <p:nvPr/>
        </p:nvSpPr>
        <p:spPr>
          <a:xfrm>
            <a:off x="2798618" y="782782"/>
            <a:ext cx="6123708" cy="1011381"/>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IQ" sz="2800" b="1" dirty="0" smtClean="0">
                <a:solidFill>
                  <a:schemeClr val="tx1"/>
                </a:solidFill>
              </a:rPr>
              <a:t>الوسائل القانونية لحماية الحقوق والحريات العامة </a:t>
            </a:r>
            <a:endParaRPr lang="en-US" sz="2800" b="1" dirty="0">
              <a:solidFill>
                <a:schemeClr val="tx1"/>
              </a:solidFill>
            </a:endParaRPr>
          </a:p>
        </p:txBody>
      </p:sp>
      <p:sp>
        <p:nvSpPr>
          <p:cNvPr id="5" name="Rounded Rectangle 4"/>
          <p:cNvSpPr/>
          <p:nvPr/>
        </p:nvSpPr>
        <p:spPr>
          <a:xfrm>
            <a:off x="6774873" y="3228109"/>
            <a:ext cx="3782291" cy="102523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ar-IQ" sz="2400" b="1" dirty="0" smtClean="0"/>
          </a:p>
          <a:p>
            <a:pPr algn="ctr"/>
            <a:r>
              <a:rPr lang="ar-IQ" sz="2400" b="1" dirty="0" smtClean="0"/>
              <a:t>أولا </a:t>
            </a:r>
            <a:r>
              <a:rPr lang="ar-IQ" sz="2400" b="1" dirty="0"/>
              <a:t>: الوسائل الدستورية </a:t>
            </a:r>
            <a:endParaRPr lang="en-US" sz="2400" b="1" dirty="0"/>
          </a:p>
          <a:p>
            <a:pPr algn="ctr"/>
            <a:endParaRPr lang="en-US" sz="2400" dirty="0"/>
          </a:p>
        </p:txBody>
      </p:sp>
      <p:sp>
        <p:nvSpPr>
          <p:cNvPr id="6" name="Rounded Rectangle 5"/>
          <p:cNvSpPr/>
          <p:nvPr/>
        </p:nvSpPr>
        <p:spPr>
          <a:xfrm>
            <a:off x="1842655" y="3228109"/>
            <a:ext cx="3782291" cy="102523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IQ" sz="2400" b="1" dirty="0" smtClean="0">
                <a:solidFill>
                  <a:schemeClr val="tx1"/>
                </a:solidFill>
              </a:rPr>
              <a:t>ثانيا </a:t>
            </a:r>
            <a:r>
              <a:rPr lang="ar-IQ" sz="2400" b="1" dirty="0">
                <a:solidFill>
                  <a:schemeClr val="tx1"/>
                </a:solidFill>
              </a:rPr>
              <a:t>: الوسائل </a:t>
            </a:r>
            <a:r>
              <a:rPr lang="ar-IQ" sz="2400" b="1" dirty="0" smtClean="0">
                <a:solidFill>
                  <a:schemeClr val="tx1"/>
                </a:solidFill>
              </a:rPr>
              <a:t>التشريعية</a:t>
            </a:r>
          </a:p>
          <a:p>
            <a:pPr algn="ctr"/>
            <a:r>
              <a:rPr lang="ar-IQ" sz="2400" b="1" dirty="0" smtClean="0">
                <a:solidFill>
                  <a:schemeClr val="tx1"/>
                </a:solidFill>
              </a:rPr>
              <a:t>(التشريع العادي) </a:t>
            </a:r>
            <a:endParaRPr lang="en-US" sz="2400" b="1" dirty="0">
              <a:solidFill>
                <a:schemeClr val="tx1"/>
              </a:solidFill>
            </a:endParaRPr>
          </a:p>
        </p:txBody>
      </p:sp>
      <p:cxnSp>
        <p:nvCxnSpPr>
          <p:cNvPr id="8" name="Straight Arrow Connector 7"/>
          <p:cNvCxnSpPr/>
          <p:nvPr/>
        </p:nvCxnSpPr>
        <p:spPr>
          <a:xfrm>
            <a:off x="6220690" y="2258291"/>
            <a:ext cx="2313710" cy="81741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2" name="Straight Arrow Connector 11"/>
          <p:cNvCxnSpPr/>
          <p:nvPr/>
        </p:nvCxnSpPr>
        <p:spPr>
          <a:xfrm flipH="1">
            <a:off x="3144982" y="2258291"/>
            <a:ext cx="2355273" cy="72043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5" name="Down Arrow 14"/>
          <p:cNvSpPr/>
          <p:nvPr/>
        </p:nvSpPr>
        <p:spPr>
          <a:xfrm>
            <a:off x="5661314" y="1963340"/>
            <a:ext cx="398317" cy="5184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792972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568036"/>
            <a:ext cx="10744200" cy="5608927"/>
          </a:xfrm>
        </p:spPr>
        <p:style>
          <a:lnRef idx="1">
            <a:schemeClr val="accent2"/>
          </a:lnRef>
          <a:fillRef idx="2">
            <a:schemeClr val="accent2"/>
          </a:fillRef>
          <a:effectRef idx="1">
            <a:schemeClr val="accent2"/>
          </a:effectRef>
          <a:fontRef idx="minor">
            <a:schemeClr val="dk1"/>
          </a:fontRef>
        </p:style>
        <p:txBody>
          <a:bodyPr/>
          <a:lstStyle/>
          <a:p>
            <a:pPr algn="ctr"/>
            <a:endParaRPr lang="ar-IQ" dirty="0" smtClean="0"/>
          </a:p>
          <a:p>
            <a:pPr algn="ctr"/>
            <a:endParaRPr lang="ar-IQ" dirty="0"/>
          </a:p>
          <a:p>
            <a:pPr algn="ctr"/>
            <a:endParaRPr lang="ar-IQ" dirty="0" smtClean="0"/>
          </a:p>
          <a:p>
            <a:pPr algn="ctr"/>
            <a:endParaRPr lang="ar-IQ" dirty="0"/>
          </a:p>
          <a:p>
            <a:pPr algn="ctr"/>
            <a:endParaRPr lang="ar-IQ" dirty="0" smtClean="0"/>
          </a:p>
          <a:p>
            <a:pPr algn="ctr"/>
            <a:endParaRPr lang="en-US" dirty="0"/>
          </a:p>
        </p:txBody>
      </p:sp>
      <p:sp>
        <p:nvSpPr>
          <p:cNvPr id="4" name="Rounded Rectangle 3"/>
          <p:cNvSpPr/>
          <p:nvPr/>
        </p:nvSpPr>
        <p:spPr>
          <a:xfrm>
            <a:off x="2021032" y="2167153"/>
            <a:ext cx="7921336" cy="2050473"/>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rtl="1"/>
            <a:r>
              <a:rPr lang="ar-IQ" sz="2800" b="1" dirty="0"/>
              <a:t>(ثانيا : الوسائل </a:t>
            </a:r>
            <a:r>
              <a:rPr lang="ar-IQ" sz="2800" b="1" dirty="0" smtClean="0"/>
              <a:t>العادية)</a:t>
            </a:r>
            <a:endParaRPr lang="ar-IQ" sz="2800" b="1" dirty="0"/>
          </a:p>
        </p:txBody>
      </p:sp>
    </p:spTree>
    <p:extLst>
      <p:ext uri="{BB962C8B-B14F-4D97-AF65-F5344CB8AC3E}">
        <p14:creationId xmlns:p14="http://schemas.microsoft.com/office/powerpoint/2010/main" val="10913324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pPr algn="ctr"/>
            <a:endParaRPr lang="en-US"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a:bodyPr>
          <a:lstStyle/>
          <a:p>
            <a:pPr marL="0" indent="0" algn="just" rtl="1">
              <a:buNone/>
            </a:pPr>
            <a:r>
              <a:rPr lang="ar-IQ" sz="2400" dirty="0"/>
              <a:t> </a:t>
            </a:r>
            <a:r>
              <a:rPr lang="ar-IQ" sz="2400" dirty="0" smtClean="0"/>
              <a:t>   </a:t>
            </a:r>
          </a:p>
          <a:p>
            <a:pPr marL="0" indent="0" algn="just" rtl="1">
              <a:buNone/>
            </a:pPr>
            <a:r>
              <a:rPr lang="ar-IQ" sz="2400" dirty="0"/>
              <a:t> </a:t>
            </a:r>
            <a:r>
              <a:rPr lang="ar-IQ" sz="2400" dirty="0" smtClean="0"/>
              <a:t>     يأتي التشريع العادي بعد الدستور وفقا لمبدأ تدرج القواعد القانونية وفي الغالب يصدر التشريع بناء على توجيه من المشرع الدستوري ، حيث يرد المبدأ في الدستور ويطلب من المشرع العادي وضع تفاصيل تنفيذ هذا المبدأ ، الا ان عدم احالة الدستور الى القانون لا يعني منع السلطة التشريعية من اصدار القوانين التي ترتأى اصدارها على ان لا تتعارض مع احكام الدستور . </a:t>
            </a:r>
          </a:p>
          <a:p>
            <a:pPr marL="0" indent="0" algn="just" rtl="1">
              <a:buNone/>
            </a:pPr>
            <a:r>
              <a:rPr lang="ar-IQ" sz="2400" dirty="0"/>
              <a:t> </a:t>
            </a:r>
            <a:r>
              <a:rPr lang="ar-IQ" sz="2400" dirty="0" smtClean="0"/>
              <a:t>   وتعد القواعد القانونية ذات العلاقة بحقوق الافراد وحرياتهم من الضمانات المهمة لتلك الحقوق حيث انها تستمد قوة الالزام والمشروعية من النص الدستوري الذي تستند</a:t>
            </a:r>
            <a:r>
              <a:rPr lang="en-US" sz="2400" dirty="0" smtClean="0"/>
              <a:t> </a:t>
            </a:r>
            <a:r>
              <a:rPr lang="ar-IQ" sz="2400" dirty="0" smtClean="0"/>
              <a:t>عليه ، والحقيقة ان القوانين التي لها صلة بالحقوق والحريات العامة كثيرة ومتشعبة ، ولعل من ابرز واهم تلك القوانين هي القوانين الجنائية وعلى رأسها قانوني العقوبات واصول المحاكمات الجزائية ، اذ تتضمن تلك القوانين اهم واقوى الضمانات لحماية حقوق الانسان وحرياته من الاعتداء ، لذا حري بنا ان نتولى بيانها وعلى النحو الاتي : </a:t>
            </a:r>
          </a:p>
          <a:p>
            <a:pPr marL="0" indent="0" algn="just" rtl="1">
              <a:buNone/>
            </a:pPr>
            <a:endParaRPr lang="ar-IQ" sz="2400" dirty="0"/>
          </a:p>
        </p:txBody>
      </p:sp>
      <p:sp>
        <p:nvSpPr>
          <p:cNvPr id="4" name="Oval 3"/>
          <p:cNvSpPr/>
          <p:nvPr/>
        </p:nvSpPr>
        <p:spPr>
          <a:xfrm>
            <a:off x="3879272" y="439088"/>
            <a:ext cx="4433455" cy="1177636"/>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IQ" sz="2800" b="1" dirty="0" smtClean="0"/>
              <a:t>مقدمة</a:t>
            </a:r>
            <a:endParaRPr lang="en-US" sz="2800" b="1" dirty="0"/>
          </a:p>
        </p:txBody>
      </p:sp>
    </p:spTree>
    <p:extLst>
      <p:ext uri="{BB962C8B-B14F-4D97-AF65-F5344CB8AC3E}">
        <p14:creationId xmlns:p14="http://schemas.microsoft.com/office/powerpoint/2010/main" val="14655482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5552" y="318654"/>
            <a:ext cx="11651672" cy="5789036"/>
          </a:xfrm>
        </p:spPr>
        <p:style>
          <a:lnRef idx="1">
            <a:schemeClr val="accent1"/>
          </a:lnRef>
          <a:fillRef idx="2">
            <a:schemeClr val="accent1"/>
          </a:fillRef>
          <a:effectRef idx="1">
            <a:schemeClr val="accent1"/>
          </a:effectRef>
          <a:fontRef idx="minor">
            <a:schemeClr val="dk1"/>
          </a:fontRef>
        </p:style>
        <p:txBody>
          <a:bodyPr/>
          <a:lstStyle/>
          <a:p>
            <a:pPr marL="0" indent="0" algn="ctr">
              <a:buNone/>
            </a:pPr>
            <a:endParaRPr lang="ar-IQ" dirty="0" smtClean="0"/>
          </a:p>
          <a:p>
            <a:pPr marL="0" indent="0" algn="ctr">
              <a:buNone/>
            </a:pPr>
            <a:endParaRPr lang="ar-IQ" sz="2400" dirty="0"/>
          </a:p>
        </p:txBody>
      </p:sp>
      <p:sp>
        <p:nvSpPr>
          <p:cNvPr id="5" name="Rounded Rectangle 4"/>
          <p:cNvSpPr/>
          <p:nvPr/>
        </p:nvSpPr>
        <p:spPr>
          <a:xfrm>
            <a:off x="3559321" y="649542"/>
            <a:ext cx="5694218" cy="997527"/>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IQ" sz="2400" b="1" dirty="0"/>
              <a:t>ثانيا : الوسائل العادية</a:t>
            </a:r>
            <a:endParaRPr lang="en-US" sz="2400" b="1" dirty="0"/>
          </a:p>
        </p:txBody>
      </p:sp>
      <p:sp>
        <p:nvSpPr>
          <p:cNvPr id="6" name="Down Arrow 5"/>
          <p:cNvSpPr/>
          <p:nvPr/>
        </p:nvSpPr>
        <p:spPr>
          <a:xfrm>
            <a:off x="6372445" y="1757366"/>
            <a:ext cx="394854" cy="484909"/>
          </a:xfrm>
          <a:prstGeom prst="down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dirty="0"/>
          </a:p>
        </p:txBody>
      </p:sp>
      <p:sp>
        <p:nvSpPr>
          <p:cNvPr id="7" name="Rounded Rectangle 6"/>
          <p:cNvSpPr/>
          <p:nvPr/>
        </p:nvSpPr>
        <p:spPr>
          <a:xfrm>
            <a:off x="7675418" y="2936083"/>
            <a:ext cx="3906984" cy="1080654"/>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ar-IQ" sz="2400" b="1" dirty="0" smtClean="0">
                <a:solidFill>
                  <a:schemeClr val="tx1"/>
                </a:solidFill>
              </a:rPr>
              <a:t>1. قانون العقوبات</a:t>
            </a:r>
            <a:endParaRPr lang="en-US" sz="2400" b="1" dirty="0">
              <a:solidFill>
                <a:schemeClr val="tx1"/>
              </a:solidFill>
            </a:endParaRPr>
          </a:p>
        </p:txBody>
      </p:sp>
      <p:sp>
        <p:nvSpPr>
          <p:cNvPr id="10" name="Rounded Rectangle 9"/>
          <p:cNvSpPr/>
          <p:nvPr/>
        </p:nvSpPr>
        <p:spPr>
          <a:xfrm>
            <a:off x="983672" y="2936083"/>
            <a:ext cx="4142509" cy="108065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IQ" sz="2400" b="1" dirty="0" smtClean="0">
                <a:solidFill>
                  <a:schemeClr val="tx1"/>
                </a:solidFill>
              </a:rPr>
              <a:t>2. قانون اصول المحاكمات الجزائية</a:t>
            </a:r>
            <a:endParaRPr lang="en-US" sz="2400" b="1" dirty="0">
              <a:solidFill>
                <a:schemeClr val="tx1"/>
              </a:solidFill>
            </a:endParaRPr>
          </a:p>
        </p:txBody>
      </p:sp>
      <p:cxnSp>
        <p:nvCxnSpPr>
          <p:cNvPr id="13" name="Straight Arrow Connector 12"/>
          <p:cNvCxnSpPr/>
          <p:nvPr/>
        </p:nvCxnSpPr>
        <p:spPr>
          <a:xfrm>
            <a:off x="6902380" y="2081914"/>
            <a:ext cx="2984355" cy="75133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5" name="Straight Arrow Connector 14"/>
          <p:cNvCxnSpPr/>
          <p:nvPr/>
        </p:nvCxnSpPr>
        <p:spPr>
          <a:xfrm flipH="1">
            <a:off x="2564179" y="2093113"/>
            <a:ext cx="3647209" cy="74387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42937160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0217" y="540327"/>
            <a:ext cx="11513127" cy="5636636"/>
          </a:xfrm>
        </p:spPr>
        <p:style>
          <a:lnRef idx="1">
            <a:schemeClr val="accent2"/>
          </a:lnRef>
          <a:fillRef idx="2">
            <a:schemeClr val="accent2"/>
          </a:fillRef>
          <a:effectRef idx="1">
            <a:schemeClr val="accent2"/>
          </a:effectRef>
          <a:fontRef idx="minor">
            <a:schemeClr val="dk1"/>
          </a:fontRef>
        </p:style>
        <p:txBody>
          <a:bodyPr/>
          <a:lstStyle/>
          <a:p>
            <a:pPr algn="ctr"/>
            <a:endParaRPr lang="ar-IQ" dirty="0" smtClean="0"/>
          </a:p>
          <a:p>
            <a:pPr marL="0" indent="0" algn="ctr">
              <a:buNone/>
            </a:pPr>
            <a:endParaRPr lang="ar-IQ" dirty="0" smtClean="0"/>
          </a:p>
          <a:p>
            <a:pPr algn="ctr"/>
            <a:endParaRPr lang="ar-IQ" dirty="0"/>
          </a:p>
          <a:p>
            <a:pPr algn="ctr"/>
            <a:endParaRPr lang="ar-IQ" dirty="0" smtClean="0"/>
          </a:p>
          <a:p>
            <a:pPr marL="0" indent="0" algn="ctr">
              <a:buNone/>
            </a:pPr>
            <a:endParaRPr lang="en-US" dirty="0"/>
          </a:p>
        </p:txBody>
      </p:sp>
      <p:sp>
        <p:nvSpPr>
          <p:cNvPr id="4" name="Oval 3"/>
          <p:cNvSpPr/>
          <p:nvPr/>
        </p:nvSpPr>
        <p:spPr>
          <a:xfrm>
            <a:off x="2701634" y="2326481"/>
            <a:ext cx="6830292" cy="2064327"/>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IQ" sz="2800" b="1" dirty="0" smtClean="0"/>
              <a:t>1. قانون العقوبات</a:t>
            </a:r>
            <a:endParaRPr lang="en-US" sz="2800" b="1" dirty="0"/>
          </a:p>
        </p:txBody>
      </p:sp>
    </p:spTree>
    <p:extLst>
      <p:ext uri="{BB962C8B-B14F-4D97-AF65-F5344CB8AC3E}">
        <p14:creationId xmlns:p14="http://schemas.microsoft.com/office/powerpoint/2010/main" val="25433895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style>
          <a:lnRef idx="1">
            <a:schemeClr val="accent2"/>
          </a:lnRef>
          <a:fillRef idx="2">
            <a:schemeClr val="accent2"/>
          </a:fillRef>
          <a:effectRef idx="1">
            <a:schemeClr val="accent2"/>
          </a:effectRef>
          <a:fontRef idx="minor">
            <a:schemeClr val="dk1"/>
          </a:fontRef>
        </p:style>
        <p:txBody>
          <a:bodyPr/>
          <a:lstStyle/>
          <a:p>
            <a:pPr algn="ctr"/>
            <a:endParaRPr lang="en-US" dirty="0"/>
          </a:p>
        </p:txBody>
      </p:sp>
      <p:sp>
        <p:nvSpPr>
          <p:cNvPr id="3" name="Content Placeholder 2"/>
          <p:cNvSpPr>
            <a:spLocks noGrp="1"/>
          </p:cNvSpPr>
          <p:nvPr>
            <p:ph idx="1"/>
          </p:nvPr>
        </p:nvSpPr>
        <p:spPr>
          <a:xfrm>
            <a:off x="838200" y="1825625"/>
            <a:ext cx="10515600" cy="4852266"/>
          </a:xfrm>
        </p:spPr>
        <p:style>
          <a:lnRef idx="1">
            <a:schemeClr val="accent2"/>
          </a:lnRef>
          <a:fillRef idx="2">
            <a:schemeClr val="accent2"/>
          </a:fillRef>
          <a:effectRef idx="1">
            <a:schemeClr val="accent2"/>
          </a:effectRef>
          <a:fontRef idx="minor">
            <a:schemeClr val="dk1"/>
          </a:fontRef>
        </p:style>
        <p:txBody>
          <a:bodyPr/>
          <a:lstStyle/>
          <a:p>
            <a:pPr marL="0" indent="0" algn="just" rtl="1">
              <a:buNone/>
            </a:pPr>
            <a:endParaRPr lang="ar-IQ" b="1" dirty="0" smtClean="0"/>
          </a:p>
          <a:p>
            <a:pPr marL="0" indent="0" algn="just" rtl="1">
              <a:buNone/>
            </a:pPr>
            <a:r>
              <a:rPr lang="ar-IQ" sz="2400" dirty="0"/>
              <a:t> </a:t>
            </a:r>
            <a:r>
              <a:rPr lang="ar-IQ" sz="2400" dirty="0" smtClean="0"/>
              <a:t>    يحتوي قانون العقوبات على مبادئ قانونية عدة تعد من اهم وسائل حماية حقوق الافراد وحرياتهم ، فضلا عن نصوص اخرى توفر الحماية اللازمة للافراد للتمتع بتلك الحقوق والحريات ، لذا سنوضحها بشيء من التفصيل وعلى النحو الاتي : </a:t>
            </a:r>
            <a:endParaRPr lang="en-US" sz="2400" dirty="0"/>
          </a:p>
        </p:txBody>
      </p:sp>
      <p:sp>
        <p:nvSpPr>
          <p:cNvPr id="4" name="Oval 3"/>
          <p:cNvSpPr/>
          <p:nvPr/>
        </p:nvSpPr>
        <p:spPr>
          <a:xfrm>
            <a:off x="3844636" y="468384"/>
            <a:ext cx="4502727" cy="1119043"/>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IQ" sz="2800" b="1" dirty="0" smtClean="0"/>
              <a:t>مفهومه</a:t>
            </a:r>
            <a:endParaRPr lang="en-US" sz="2800" b="1" dirty="0"/>
          </a:p>
        </p:txBody>
      </p:sp>
    </p:spTree>
    <p:extLst>
      <p:ext uri="{BB962C8B-B14F-4D97-AF65-F5344CB8AC3E}">
        <p14:creationId xmlns:p14="http://schemas.microsoft.com/office/powerpoint/2010/main" val="22165211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4549</TotalTime>
  <Words>2069</Words>
  <Application>Microsoft Office PowerPoint</Application>
  <PresentationFormat>Widescreen</PresentationFormat>
  <Paragraphs>109</Paragraphs>
  <Slides>20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479</cp:revision>
  <dcterms:created xsi:type="dcterms:W3CDTF">2020-12-07T19:51:10Z</dcterms:created>
  <dcterms:modified xsi:type="dcterms:W3CDTF">2023-03-21T22:47:53Z</dcterms:modified>
</cp:coreProperties>
</file>