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309" r:id="rId4"/>
    <p:sldId id="310" r:id="rId5"/>
    <p:sldId id="279" r:id="rId6"/>
    <p:sldId id="317" r:id="rId7"/>
    <p:sldId id="286" r:id="rId8"/>
    <p:sldId id="275" r:id="rId9"/>
    <p:sldId id="311" r:id="rId10"/>
    <p:sldId id="296"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79" autoAdjust="0"/>
    <p:restoredTop sz="92639" autoAdjust="0"/>
  </p:normalViewPr>
  <p:slideViewPr>
    <p:cSldViewPr snapToGrid="0">
      <p:cViewPr varScale="1">
        <p:scale>
          <a:sx n="69" d="100"/>
          <a:sy n="69" d="100"/>
        </p:scale>
        <p:origin x="88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3697C6-1B68-4F8D-AB98-A2BE78E57120}" type="datetimeFigureOut">
              <a:rPr lang="en-US" smtClean="0"/>
              <a:t>3/22/2023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5C8535-475D-4C22-967E-A251D1E86E46}" type="slidenum">
              <a:rPr lang="en-US" smtClean="0"/>
              <a:t>‹#›</a:t>
            </a:fld>
            <a:endParaRPr lang="en-US" dirty="0"/>
          </a:p>
        </p:txBody>
      </p:sp>
    </p:spTree>
    <p:extLst>
      <p:ext uri="{BB962C8B-B14F-4D97-AF65-F5344CB8AC3E}">
        <p14:creationId xmlns:p14="http://schemas.microsoft.com/office/powerpoint/2010/main" val="3787986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4649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073416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19427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212047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74446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09738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60817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4173834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65794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551735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778938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2B371-D45A-41E4-8268-25FF54B59BC1}" type="datetimeFigureOut">
              <a:rPr lang="en-US" smtClean="0"/>
              <a:t>3/22/2023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495E9-5B0E-4D30-BBFE-243DB2E845A6}" type="slidenum">
              <a:rPr lang="en-US" smtClean="0"/>
              <a:t>‹#›</a:t>
            </a:fld>
            <a:endParaRPr lang="en-US" dirty="0"/>
          </a:p>
        </p:txBody>
      </p:sp>
    </p:spTree>
    <p:extLst>
      <p:ext uri="{BB962C8B-B14F-4D97-AF65-F5344CB8AC3E}">
        <p14:creationId xmlns:p14="http://schemas.microsoft.com/office/powerpoint/2010/main" val="831222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2433" y="695459"/>
            <a:ext cx="9496023" cy="5373710"/>
          </a:xfrm>
        </p:spPr>
        <p:style>
          <a:lnRef idx="1">
            <a:schemeClr val="accent6"/>
          </a:lnRef>
          <a:fillRef idx="2">
            <a:schemeClr val="accent6"/>
          </a:fillRef>
          <a:effectRef idx="1">
            <a:schemeClr val="accent6"/>
          </a:effectRef>
          <a:fontRef idx="minor">
            <a:schemeClr val="dk1"/>
          </a:fontRef>
        </p:style>
        <p:txBody>
          <a:bodyPr/>
          <a:lstStyle/>
          <a:p>
            <a:endParaRPr lang="ar-IQ" b="1" dirty="0"/>
          </a:p>
          <a:p>
            <a:endParaRPr lang="ar-IQ" b="1" dirty="0" smtClean="0"/>
          </a:p>
          <a:p>
            <a:endParaRPr lang="ar-IQ" b="1" dirty="0"/>
          </a:p>
          <a:p>
            <a:endParaRPr lang="ar-IQ" b="1" dirty="0" smtClean="0"/>
          </a:p>
          <a:p>
            <a:endParaRPr lang="ar-IQ" b="1" dirty="0"/>
          </a:p>
          <a:p>
            <a:endParaRPr lang="ar-IQ" b="1" dirty="0" smtClean="0"/>
          </a:p>
          <a:p>
            <a:endParaRPr lang="ar-IQ" b="1" dirty="0" smtClean="0"/>
          </a:p>
        </p:txBody>
      </p:sp>
      <p:sp>
        <p:nvSpPr>
          <p:cNvPr id="4" name="Rounded Rectangle 3"/>
          <p:cNvSpPr/>
          <p:nvPr/>
        </p:nvSpPr>
        <p:spPr>
          <a:xfrm>
            <a:off x="1971735" y="1811896"/>
            <a:ext cx="8437417" cy="31408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IQ" sz="2800" b="1" dirty="0" smtClean="0"/>
              <a:t>المحاضرة الحادية عشر–  الفصل الدراسي الثاني - لمادة حقوق الانسان </a:t>
            </a:r>
          </a:p>
          <a:p>
            <a:pPr algn="ctr" rtl="1"/>
            <a:r>
              <a:rPr lang="ar-IQ" sz="2800" b="1" smtClean="0"/>
              <a:t>المرحلة </a:t>
            </a:r>
            <a:r>
              <a:rPr lang="ar-IQ" sz="2800" b="1" smtClean="0"/>
              <a:t>الاولى </a:t>
            </a:r>
            <a:r>
              <a:rPr lang="ar-IQ" sz="2800" b="1" dirty="0" smtClean="0"/>
              <a:t>– الدراسات الصباحية والمسائية </a:t>
            </a:r>
          </a:p>
          <a:p>
            <a:pPr algn="ctr" rtl="1"/>
            <a:endParaRPr lang="ar-IQ" sz="2800" b="1" dirty="0"/>
          </a:p>
          <a:p>
            <a:pPr algn="ctr" rtl="1"/>
            <a:r>
              <a:rPr lang="ar-IQ" sz="2800" b="1" dirty="0" smtClean="0"/>
              <a:t>  أ.م.د. ايمان الصافي  </a:t>
            </a:r>
          </a:p>
        </p:txBody>
      </p:sp>
    </p:spTree>
    <p:extLst>
      <p:ext uri="{BB962C8B-B14F-4D97-AF65-F5344CB8AC3E}">
        <p14:creationId xmlns:p14="http://schemas.microsoft.com/office/powerpoint/2010/main" val="2617824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5" y="83343"/>
            <a:ext cx="11610109" cy="1325563"/>
          </a:xfrm>
        </p:spPr>
        <p:style>
          <a:lnRef idx="1">
            <a:schemeClr val="accent3"/>
          </a:lnRef>
          <a:fillRef idx="2">
            <a:schemeClr val="accent3"/>
          </a:fillRef>
          <a:effectRef idx="1">
            <a:schemeClr val="accent3"/>
          </a:effectRef>
          <a:fontRef idx="minor">
            <a:schemeClr val="dk1"/>
          </a:fontRef>
        </p:style>
        <p:txBody>
          <a:bodyPr/>
          <a:lstStyle/>
          <a:p>
            <a:pPr algn="ctr"/>
            <a:endParaRPr lang="en-US" dirty="0"/>
          </a:p>
        </p:txBody>
      </p:sp>
      <p:sp>
        <p:nvSpPr>
          <p:cNvPr id="3" name="Content Placeholder 2"/>
          <p:cNvSpPr>
            <a:spLocks noGrp="1"/>
          </p:cNvSpPr>
          <p:nvPr>
            <p:ph idx="1"/>
          </p:nvPr>
        </p:nvSpPr>
        <p:spPr>
          <a:xfrm>
            <a:off x="166255" y="1571771"/>
            <a:ext cx="11610109" cy="5092266"/>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rtl="1">
              <a:buNone/>
            </a:pPr>
            <a:endParaRPr lang="ar-IQ" sz="2400" dirty="0" smtClean="0">
              <a:solidFill>
                <a:schemeClr val="tx1"/>
              </a:solidFill>
            </a:endParaRPr>
          </a:p>
          <a:p>
            <a:pPr marL="0" indent="0" algn="just" rtl="1">
              <a:buNone/>
            </a:pPr>
            <a:r>
              <a:rPr lang="ar-IQ" sz="2400" dirty="0">
                <a:solidFill>
                  <a:schemeClr val="tx1"/>
                </a:solidFill>
              </a:rPr>
              <a:t> </a:t>
            </a:r>
            <a:r>
              <a:rPr lang="ar-IQ" sz="2400" dirty="0" smtClean="0">
                <a:solidFill>
                  <a:schemeClr val="tx1"/>
                </a:solidFill>
              </a:rPr>
              <a:t>  اذا كانت السلطة في الدولة القانونية قائمة على فكرة القانون ومرتبطة ارتباطا وثيقا ، فان ذلك يعني وجوب ان تكون اعمال السلطة العامة في اطار القانون ، وهذا يعني خضوع اعمال الادارة لرقابة شبه تامة من جانب القضاء انسجاما مع مبدأ سيادة القانون ، اذ يجب ان تكون تصرفات الادارة في حدود القانون . </a:t>
            </a:r>
          </a:p>
          <a:p>
            <a:pPr marL="0" indent="0" algn="just" rtl="1">
              <a:buNone/>
            </a:pPr>
            <a:r>
              <a:rPr lang="ar-IQ" sz="2400" dirty="0">
                <a:solidFill>
                  <a:schemeClr val="tx1"/>
                </a:solidFill>
              </a:rPr>
              <a:t> </a:t>
            </a:r>
            <a:r>
              <a:rPr lang="ar-IQ" sz="2400" dirty="0" smtClean="0">
                <a:solidFill>
                  <a:schemeClr val="tx1"/>
                </a:solidFill>
              </a:rPr>
              <a:t> وقد اختلفت الدولة في النظام المتبع لممارسة الرقابة على اعمال الادارة فالبعض منها اخذ برقابة القضاء الموحد اي وجود جهة قضائية موحدة تنظر في جميع القضايا القائمة في الدولة سواء اكانت عادية ام ادارية وتتمثل تلك الجهة بالقضاء العادي ، وقد اخذت الول الانكلوسكسونية بتلك الرقابة اي كندا وانكلترا وامريكا ، في حين اتجهت دولا اخرى وهي تمثل الاغلبية للاخذ بنظام القضاء المزدوج اي ايجاد جهتين قضائيتين تتولى ممارسة الرقابة جهة تنظر في القضايا العادية ويمارسها القضاء العادي وجهة تتولى النظر بالقضايا الادارية ويمارسها القضاء الاداري ، ويعد العراق من الدول التي اخذت بالقضاء المزدوج متمثلا بمجلس الدولة ومحكمة القضاء الاداري ، كما ان دستور جمهورية العراق في المادة (100) منه منع تحصين اي عمل او قرار اداري او قضائي من رقابة القضاء ، فلا يوجد مايسمى باعمال السيادة التي تمنع القضاء من النظر فيها .     </a:t>
            </a:r>
            <a:endParaRPr lang="ar-IQ" sz="2400" dirty="0">
              <a:solidFill>
                <a:schemeClr val="tx1"/>
              </a:solidFill>
            </a:endParaRPr>
          </a:p>
        </p:txBody>
      </p:sp>
      <p:sp>
        <p:nvSpPr>
          <p:cNvPr id="4" name="Oval 3"/>
          <p:cNvSpPr/>
          <p:nvPr/>
        </p:nvSpPr>
        <p:spPr>
          <a:xfrm>
            <a:off x="3688773" y="157413"/>
            <a:ext cx="4565071" cy="1177421"/>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400" b="1" dirty="0" smtClean="0"/>
              <a:t>مقدمة</a:t>
            </a:r>
            <a:endParaRPr lang="en-US" sz="2400" b="1" dirty="0"/>
          </a:p>
        </p:txBody>
      </p:sp>
    </p:spTree>
    <p:extLst>
      <p:ext uri="{BB962C8B-B14F-4D97-AF65-F5344CB8AC3E}">
        <p14:creationId xmlns:p14="http://schemas.microsoft.com/office/powerpoint/2010/main" val="1775013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90" y="425003"/>
            <a:ext cx="10555310" cy="5751960"/>
          </a:xfrm>
        </p:spPr>
        <p:style>
          <a:lnRef idx="1">
            <a:schemeClr val="accent6"/>
          </a:lnRef>
          <a:fillRef idx="2">
            <a:schemeClr val="accent6"/>
          </a:fillRef>
          <a:effectRef idx="1">
            <a:schemeClr val="accent6"/>
          </a:effectRef>
          <a:fontRef idx="minor">
            <a:schemeClr val="dk1"/>
          </a:fontRef>
        </p:style>
        <p:txBody>
          <a:bodyPr/>
          <a:lstStyle/>
          <a:p>
            <a:endParaRPr lang="ar-IQ" dirty="0" smtClean="0"/>
          </a:p>
          <a:p>
            <a:endParaRPr lang="ar-IQ" dirty="0"/>
          </a:p>
          <a:p>
            <a:pPr marL="0" indent="0">
              <a:buNone/>
            </a:pPr>
            <a:endParaRPr lang="ar-IQ" dirty="0" smtClean="0"/>
          </a:p>
          <a:p>
            <a:endParaRPr lang="ar-IQ" dirty="0"/>
          </a:p>
          <a:p>
            <a:endParaRPr lang="ar-IQ" dirty="0" smtClean="0"/>
          </a:p>
          <a:p>
            <a:pPr marL="0" indent="0" algn="ctr" rtl="1">
              <a:buNone/>
            </a:pPr>
            <a:r>
              <a:rPr lang="ar-IQ" b="1" dirty="0" smtClean="0"/>
              <a:t>نشكر حسن اصغائكم </a:t>
            </a:r>
            <a:endParaRPr lang="en-US" b="1" dirty="0"/>
          </a:p>
        </p:txBody>
      </p:sp>
      <p:sp>
        <p:nvSpPr>
          <p:cNvPr id="5" name="Flowchart: Direct Access Storage 4"/>
          <p:cNvSpPr/>
          <p:nvPr/>
        </p:nvSpPr>
        <p:spPr>
          <a:xfrm>
            <a:off x="3271235"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Flowchart: Direct Access Storage 5"/>
          <p:cNvSpPr/>
          <p:nvPr/>
        </p:nvSpPr>
        <p:spPr>
          <a:xfrm>
            <a:off x="7602292"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2765421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109" y="665018"/>
            <a:ext cx="11720945" cy="5511945"/>
          </a:xfrm>
        </p:spPr>
        <p:style>
          <a:lnRef idx="1">
            <a:schemeClr val="accent4"/>
          </a:lnRef>
          <a:fillRef idx="2">
            <a:schemeClr val="accent4"/>
          </a:fillRef>
          <a:effectRef idx="1">
            <a:schemeClr val="accent4"/>
          </a:effectRef>
          <a:fontRef idx="minor">
            <a:schemeClr val="dk1"/>
          </a:fontRef>
        </p:style>
        <p:txBody>
          <a:bodyPr/>
          <a:lstStyle/>
          <a:p>
            <a:pPr marL="0" indent="0" algn="ctr">
              <a:buNone/>
            </a:pPr>
            <a:r>
              <a:rPr lang="ar-IQ" dirty="0" smtClean="0"/>
              <a:t>    </a:t>
            </a:r>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en-US" dirty="0"/>
          </a:p>
        </p:txBody>
      </p:sp>
      <p:sp>
        <p:nvSpPr>
          <p:cNvPr id="4" name="Oval 3"/>
          <p:cNvSpPr/>
          <p:nvPr/>
        </p:nvSpPr>
        <p:spPr>
          <a:xfrm>
            <a:off x="180109" y="1884697"/>
            <a:ext cx="11092491" cy="260153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800" b="1" dirty="0" smtClean="0"/>
              <a:t>المحاضرة الحادية عشر</a:t>
            </a:r>
          </a:p>
          <a:p>
            <a:pPr algn="ctr" rtl="1"/>
            <a:r>
              <a:rPr lang="ar-IQ" sz="2800" b="1" dirty="0" smtClean="0"/>
              <a:t>(وسائل حماية حقوق الانسان – الوسائل القضائية)</a:t>
            </a:r>
          </a:p>
        </p:txBody>
      </p:sp>
    </p:spTree>
    <p:extLst>
      <p:ext uri="{BB962C8B-B14F-4D97-AF65-F5344CB8AC3E}">
        <p14:creationId xmlns:p14="http://schemas.microsoft.com/office/powerpoint/2010/main" val="3777464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dirty="0"/>
              <a:t> </a:t>
            </a:r>
            <a:r>
              <a:rPr lang="ar-IQ" sz="2400" dirty="0" smtClean="0"/>
              <a:t>   تنقسم الوسائل القضائية الضامنة للحقوق والحريات والحامية لها من اي تجاوز واعتداء سواء أكان يقع من السلطات العامة ام الافراد على بعضهم الى : وسيلتين تتمثل احداهما بالرقابة على دستورية القوانين والثانية بالرقابة على اعمال الادارة ، لذا لا بد من بيان تلك الوسائل بشيء من التفصيل لتوضيحها كضمانات قضائية حامية للحقوق والحريات العامة ، وذلك تباعا وعلى النحو الاتي :</a:t>
            </a:r>
            <a:endParaRPr lang="en-US" sz="2400" dirty="0"/>
          </a:p>
        </p:txBody>
      </p:sp>
      <p:sp>
        <p:nvSpPr>
          <p:cNvPr id="4" name="Oval 3"/>
          <p:cNvSpPr/>
          <p:nvPr/>
        </p:nvSpPr>
        <p:spPr>
          <a:xfrm>
            <a:off x="4156363" y="558439"/>
            <a:ext cx="3879273" cy="93893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a:t>مقدمة</a:t>
            </a:r>
            <a:endParaRPr lang="en-US" sz="2800" b="1" dirty="0"/>
          </a:p>
        </p:txBody>
      </p:sp>
    </p:spTree>
    <p:extLst>
      <p:ext uri="{BB962C8B-B14F-4D97-AF65-F5344CB8AC3E}">
        <p14:creationId xmlns:p14="http://schemas.microsoft.com/office/powerpoint/2010/main" val="1226612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727" y="360218"/>
            <a:ext cx="10661073" cy="5816745"/>
          </a:xfrm>
        </p:spPr>
        <p:style>
          <a:lnRef idx="1">
            <a:schemeClr val="accent1"/>
          </a:lnRef>
          <a:fillRef idx="2">
            <a:schemeClr val="accent1"/>
          </a:fillRef>
          <a:effectRef idx="1">
            <a:schemeClr val="accent1"/>
          </a:effectRef>
          <a:fontRef idx="minor">
            <a:schemeClr val="dk1"/>
          </a:fontRef>
        </p:style>
        <p:txBody>
          <a:bodyPr/>
          <a:lstStyle/>
          <a:p>
            <a:pPr algn="ctr"/>
            <a:endParaRPr lang="ar-IQ" dirty="0" smtClean="0"/>
          </a:p>
          <a:p>
            <a:pPr algn="ctr"/>
            <a:endParaRPr lang="en-US" dirty="0"/>
          </a:p>
        </p:txBody>
      </p:sp>
      <p:sp>
        <p:nvSpPr>
          <p:cNvPr id="4" name="Rounded Rectangle 3"/>
          <p:cNvSpPr/>
          <p:nvPr/>
        </p:nvSpPr>
        <p:spPr>
          <a:xfrm>
            <a:off x="2798618" y="782782"/>
            <a:ext cx="6123708" cy="101138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800" b="1" dirty="0" smtClean="0">
                <a:solidFill>
                  <a:schemeClr val="tx1"/>
                </a:solidFill>
              </a:rPr>
              <a:t>الوسائل القضائية لحماية الحقوق والحريات العامة </a:t>
            </a:r>
            <a:endParaRPr lang="en-US" sz="2800" b="1" dirty="0">
              <a:solidFill>
                <a:schemeClr val="tx1"/>
              </a:solidFill>
            </a:endParaRPr>
          </a:p>
        </p:txBody>
      </p:sp>
      <p:sp>
        <p:nvSpPr>
          <p:cNvPr id="5" name="Rounded Rectangle 4"/>
          <p:cNvSpPr/>
          <p:nvPr/>
        </p:nvSpPr>
        <p:spPr>
          <a:xfrm>
            <a:off x="6774875" y="3228109"/>
            <a:ext cx="4156362" cy="10252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ar-IQ" sz="2400" b="1" dirty="0" smtClean="0"/>
          </a:p>
          <a:p>
            <a:pPr algn="ctr"/>
            <a:r>
              <a:rPr lang="ar-IQ" sz="2400" b="1" dirty="0" smtClean="0"/>
              <a:t>أولا </a:t>
            </a:r>
            <a:r>
              <a:rPr lang="ar-IQ" sz="2400" b="1" dirty="0"/>
              <a:t>: </a:t>
            </a:r>
            <a:r>
              <a:rPr lang="ar-IQ" sz="2400" b="1" dirty="0" smtClean="0"/>
              <a:t>الرقابة على دستورية القوانين</a:t>
            </a:r>
            <a:endParaRPr lang="en-US" sz="2400" b="1" dirty="0"/>
          </a:p>
          <a:p>
            <a:pPr algn="ctr"/>
            <a:endParaRPr lang="en-US" sz="2400" dirty="0"/>
          </a:p>
        </p:txBody>
      </p:sp>
      <p:sp>
        <p:nvSpPr>
          <p:cNvPr id="6" name="Rounded Rectangle 5"/>
          <p:cNvSpPr/>
          <p:nvPr/>
        </p:nvSpPr>
        <p:spPr>
          <a:xfrm>
            <a:off x="1537855" y="3268590"/>
            <a:ext cx="4364181" cy="10252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400" b="1" dirty="0" smtClean="0">
                <a:solidFill>
                  <a:schemeClr val="tx1"/>
                </a:solidFill>
              </a:rPr>
              <a:t>ثانيا </a:t>
            </a:r>
            <a:r>
              <a:rPr lang="ar-IQ" sz="2400" b="1" dirty="0">
                <a:solidFill>
                  <a:schemeClr val="tx1"/>
                </a:solidFill>
              </a:rPr>
              <a:t>: </a:t>
            </a:r>
            <a:r>
              <a:rPr lang="ar-IQ" sz="2400" b="1" dirty="0" smtClean="0">
                <a:solidFill>
                  <a:schemeClr val="tx1"/>
                </a:solidFill>
              </a:rPr>
              <a:t>الرقابة على اعمال الادارة</a:t>
            </a:r>
            <a:endParaRPr lang="en-US" sz="2400" b="1" dirty="0">
              <a:solidFill>
                <a:schemeClr val="tx1"/>
              </a:solidFill>
            </a:endParaRPr>
          </a:p>
        </p:txBody>
      </p:sp>
      <p:cxnSp>
        <p:nvCxnSpPr>
          <p:cNvPr id="8" name="Straight Arrow Connector 7"/>
          <p:cNvCxnSpPr/>
          <p:nvPr/>
        </p:nvCxnSpPr>
        <p:spPr>
          <a:xfrm>
            <a:off x="6220690" y="2258291"/>
            <a:ext cx="2313710" cy="8174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flipH="1">
            <a:off x="3144982" y="2258291"/>
            <a:ext cx="2355273" cy="7204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Down Arrow 14"/>
          <p:cNvSpPr/>
          <p:nvPr/>
        </p:nvSpPr>
        <p:spPr>
          <a:xfrm>
            <a:off x="5661314" y="1963340"/>
            <a:ext cx="398317" cy="5184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9297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68036"/>
            <a:ext cx="10744200" cy="5608927"/>
          </a:xfrm>
        </p:spPr>
        <p:style>
          <a:lnRef idx="1">
            <a:schemeClr val="accent2"/>
          </a:lnRef>
          <a:fillRef idx="2">
            <a:schemeClr val="accent2"/>
          </a:fillRef>
          <a:effectRef idx="1">
            <a:schemeClr val="accent2"/>
          </a:effectRef>
          <a:fontRef idx="minor">
            <a:schemeClr val="dk1"/>
          </a:fontRef>
        </p:style>
        <p:txBody>
          <a:bodyPr/>
          <a:lstStyle/>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en-US" dirty="0"/>
          </a:p>
        </p:txBody>
      </p:sp>
      <p:sp>
        <p:nvSpPr>
          <p:cNvPr id="4" name="Rounded Rectangle 3"/>
          <p:cNvSpPr/>
          <p:nvPr/>
        </p:nvSpPr>
        <p:spPr>
          <a:xfrm>
            <a:off x="2021032" y="2167153"/>
            <a:ext cx="7921336" cy="205047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800" b="1" dirty="0" smtClean="0"/>
              <a:t>(أولا: الرقابة على دستورية القوانين)</a:t>
            </a:r>
            <a:endParaRPr lang="ar-IQ" sz="2800" b="1" dirty="0"/>
          </a:p>
        </p:txBody>
      </p:sp>
    </p:spTree>
    <p:extLst>
      <p:ext uri="{BB962C8B-B14F-4D97-AF65-F5344CB8AC3E}">
        <p14:creationId xmlns:p14="http://schemas.microsoft.com/office/powerpoint/2010/main" val="1091332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207818"/>
            <a:ext cx="10661073" cy="5886018"/>
          </a:xfrm>
        </p:spPr>
        <p:style>
          <a:lnRef idx="1">
            <a:schemeClr val="accent2"/>
          </a:lnRef>
          <a:fillRef idx="2">
            <a:schemeClr val="accent2"/>
          </a:fillRef>
          <a:effectRef idx="1">
            <a:schemeClr val="accent2"/>
          </a:effectRef>
          <a:fontRef idx="minor">
            <a:schemeClr val="dk1"/>
          </a:fontRef>
        </p:style>
        <p:txBody>
          <a:bodyPr/>
          <a:lstStyle/>
          <a:p>
            <a:pPr marL="0" indent="0" algn="ctr">
              <a:buNone/>
            </a:pPr>
            <a:endParaRPr lang="ar-IQ" dirty="0" smtClean="0"/>
          </a:p>
          <a:p>
            <a:pPr marL="0" indent="0" algn="ctr">
              <a:buNone/>
            </a:pPr>
            <a:endParaRPr lang="en-US" dirty="0"/>
          </a:p>
        </p:txBody>
      </p:sp>
      <p:sp>
        <p:nvSpPr>
          <p:cNvPr id="4" name="Rounded Rectangle 3"/>
          <p:cNvSpPr/>
          <p:nvPr/>
        </p:nvSpPr>
        <p:spPr>
          <a:xfrm>
            <a:off x="3699164" y="526473"/>
            <a:ext cx="5098472" cy="10252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IQ" sz="2400" b="1" dirty="0" smtClean="0">
                <a:solidFill>
                  <a:schemeClr val="tx1"/>
                </a:solidFill>
              </a:rPr>
              <a:t>أولا : الرقابة على دستورية القوانين </a:t>
            </a:r>
            <a:endParaRPr lang="en-US" sz="2400" b="1" dirty="0">
              <a:solidFill>
                <a:schemeClr val="tx1"/>
              </a:solidFill>
            </a:endParaRPr>
          </a:p>
        </p:txBody>
      </p:sp>
      <p:sp>
        <p:nvSpPr>
          <p:cNvPr id="5" name="Down Arrow 4"/>
          <p:cNvSpPr/>
          <p:nvPr/>
        </p:nvSpPr>
        <p:spPr>
          <a:xfrm>
            <a:off x="6068291" y="1660382"/>
            <a:ext cx="360218" cy="526473"/>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7" name="Straight Arrow Connector 6"/>
          <p:cNvCxnSpPr/>
          <p:nvPr/>
        </p:nvCxnSpPr>
        <p:spPr>
          <a:xfrm>
            <a:off x="6289963" y="2175164"/>
            <a:ext cx="2064328" cy="92500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0" name="Straight Arrow Connector 9"/>
          <p:cNvCxnSpPr/>
          <p:nvPr/>
        </p:nvCxnSpPr>
        <p:spPr>
          <a:xfrm flipH="1">
            <a:off x="4180610" y="2092037"/>
            <a:ext cx="2008907" cy="100283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1" name="Rounded Rectangle 10"/>
          <p:cNvSpPr/>
          <p:nvPr/>
        </p:nvSpPr>
        <p:spPr>
          <a:xfrm>
            <a:off x="7332517" y="3227027"/>
            <a:ext cx="3671455" cy="77585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400" dirty="0" smtClean="0">
                <a:solidFill>
                  <a:schemeClr val="tx1"/>
                </a:solidFill>
              </a:rPr>
              <a:t>1</a:t>
            </a:r>
            <a:r>
              <a:rPr lang="ar-IQ" sz="2400" b="1" dirty="0" smtClean="0">
                <a:solidFill>
                  <a:schemeClr val="tx1"/>
                </a:solidFill>
              </a:rPr>
              <a:t>. الرقابة السياسية</a:t>
            </a:r>
            <a:endParaRPr lang="en-US" sz="2400" b="1" dirty="0">
              <a:solidFill>
                <a:schemeClr val="tx1"/>
              </a:solidFill>
            </a:endParaRPr>
          </a:p>
        </p:txBody>
      </p:sp>
      <p:sp>
        <p:nvSpPr>
          <p:cNvPr id="12" name="Rounded Rectangle 11"/>
          <p:cNvSpPr/>
          <p:nvPr/>
        </p:nvSpPr>
        <p:spPr>
          <a:xfrm>
            <a:off x="2112817" y="3232869"/>
            <a:ext cx="3671455" cy="77585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sz="2400" b="1" dirty="0" smtClean="0"/>
              <a:t>2. الرقابة القضائية</a:t>
            </a:r>
            <a:endParaRPr lang="en-US" sz="2400" b="1" dirty="0"/>
          </a:p>
        </p:txBody>
      </p:sp>
      <p:cxnSp>
        <p:nvCxnSpPr>
          <p:cNvPr id="14" name="Straight Arrow Connector 13"/>
          <p:cNvCxnSpPr/>
          <p:nvPr/>
        </p:nvCxnSpPr>
        <p:spPr>
          <a:xfrm>
            <a:off x="4125192" y="4224016"/>
            <a:ext cx="1659080" cy="62345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6" name="Straight Arrow Connector 15"/>
          <p:cNvCxnSpPr/>
          <p:nvPr/>
        </p:nvCxnSpPr>
        <p:spPr>
          <a:xfrm flipH="1">
            <a:off x="2133600" y="4264491"/>
            <a:ext cx="1565564" cy="62453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7" name="Down Arrow 16"/>
          <p:cNvSpPr/>
          <p:nvPr/>
        </p:nvSpPr>
        <p:spPr>
          <a:xfrm>
            <a:off x="3823852" y="4077620"/>
            <a:ext cx="249383" cy="402323"/>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8" name="Rounded Rectangle 17"/>
          <p:cNvSpPr/>
          <p:nvPr/>
        </p:nvSpPr>
        <p:spPr>
          <a:xfrm>
            <a:off x="4606637" y="4980655"/>
            <a:ext cx="3643746" cy="85898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IQ" sz="2400" b="1" dirty="0" smtClean="0"/>
              <a:t>أ. الدعوى المباشرة</a:t>
            </a:r>
          </a:p>
          <a:p>
            <a:pPr algn="ctr"/>
            <a:r>
              <a:rPr lang="ar-IQ" sz="2400" b="1" dirty="0" smtClean="0"/>
              <a:t>(رقابة الالغاء)</a:t>
            </a:r>
            <a:endParaRPr lang="en-US" sz="2400" b="1" dirty="0"/>
          </a:p>
        </p:txBody>
      </p:sp>
      <p:sp>
        <p:nvSpPr>
          <p:cNvPr id="19" name="Rounded Rectangle 18"/>
          <p:cNvSpPr/>
          <p:nvPr/>
        </p:nvSpPr>
        <p:spPr>
          <a:xfrm>
            <a:off x="786245" y="4952946"/>
            <a:ext cx="3643746" cy="85898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400" b="1" dirty="0" smtClean="0"/>
              <a:t>ب. الدفع الفرعي </a:t>
            </a:r>
          </a:p>
          <a:p>
            <a:pPr algn="ctr"/>
            <a:r>
              <a:rPr lang="ar-IQ" sz="2400" b="1" dirty="0" smtClean="0"/>
              <a:t>(رقابة الامتناع)</a:t>
            </a:r>
            <a:endParaRPr lang="en-US" sz="2400" b="1" dirty="0"/>
          </a:p>
        </p:txBody>
      </p:sp>
    </p:spTree>
    <p:extLst>
      <p:ext uri="{BB962C8B-B14F-4D97-AF65-F5344CB8AC3E}">
        <p14:creationId xmlns:p14="http://schemas.microsoft.com/office/powerpoint/2010/main" val="1579388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r>
              <a:rPr lang="ar-IQ" sz="2400" dirty="0"/>
              <a:t> </a:t>
            </a:r>
            <a:r>
              <a:rPr lang="ar-IQ" sz="2400" dirty="0" smtClean="0"/>
              <a:t>   </a:t>
            </a:r>
          </a:p>
          <a:p>
            <a:pPr marL="0" indent="0" algn="just" rtl="1">
              <a:buNone/>
            </a:pPr>
            <a:r>
              <a:rPr lang="ar-IQ" sz="2400" dirty="0" smtClean="0"/>
              <a:t>للرقابة على دستورية القوانين صورتان ، فهي اما تكون رقابة سياسية تباشر من قبل هيئة سياسية تتشكل لهذا الغرض وفقا لاحكام الدستور وهي رقابة على مشروعات القوانين اي قبل اصدارها وصيرورتها قانون متكامل لتفادي حالة اللادستورية مسبقا . </a:t>
            </a:r>
          </a:p>
          <a:p>
            <a:pPr marL="0" indent="0" algn="just" rtl="1">
              <a:buNone/>
            </a:pPr>
            <a:r>
              <a:rPr lang="ar-IQ" sz="2400" dirty="0"/>
              <a:t> </a:t>
            </a:r>
            <a:r>
              <a:rPr lang="ar-IQ" sz="2400" dirty="0" smtClean="0"/>
              <a:t>  ورقابة قضائية اي تتولى جهة قضائية ممارسة الرقابة على دستورية القوانين وهذه الرقابة تقع على القانون وليس مشروع القانون اي بعد اكتماله ونفاذه ومساسه بالمراكز القانونية القائمة ،  وهي بذلك تتخذ مظهران او صورتان اساسيتان هما : الرقابة عن طريق الدعوى المباشرة  وتسمى برقابة الالغاء وتتمثل باقامة دعوى الدستورية امام جهة قضائية اما تكون اعلى جهة قضائية قائمة بالدولة او جهة قضاء متخصص بالقضايا الدستورية ، وعادة ما تقام من الافراد او احدى مؤسسات الدولة بحسب ما ينص عليه دستور الدولة ، يطالب فيها الغاء قانون غير دستوري ، فاذا تثبتت المحكمة من عدم الدستورية تصدر قرار ملزم للسلطات كافة بابطال والغاء هذا القانون وازالة اثاره ، اما اذا تثبتت من دستوريته ترد الدعوى ويعد القرار بذلك تأكيدا لدستورية هذا القانون . </a:t>
            </a:r>
          </a:p>
          <a:p>
            <a:pPr marL="0" indent="0" algn="just" rtl="1">
              <a:buNone/>
            </a:pPr>
            <a:endParaRPr lang="ar-IQ" sz="2400" dirty="0"/>
          </a:p>
        </p:txBody>
      </p:sp>
      <p:sp>
        <p:nvSpPr>
          <p:cNvPr id="4" name="Oval 3"/>
          <p:cNvSpPr/>
          <p:nvPr/>
        </p:nvSpPr>
        <p:spPr>
          <a:xfrm>
            <a:off x="3879272" y="439088"/>
            <a:ext cx="4433455" cy="117763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800" b="1" dirty="0" smtClean="0"/>
              <a:t>مقدمة</a:t>
            </a:r>
            <a:endParaRPr lang="en-US" sz="2800" b="1" dirty="0"/>
          </a:p>
        </p:txBody>
      </p:sp>
    </p:spTree>
    <p:extLst>
      <p:ext uri="{BB962C8B-B14F-4D97-AF65-F5344CB8AC3E}">
        <p14:creationId xmlns:p14="http://schemas.microsoft.com/office/powerpoint/2010/main" val="1465548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217" y="540327"/>
            <a:ext cx="11513127" cy="5636636"/>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endParaRPr lang="ar-IQ" sz="2400" dirty="0"/>
          </a:p>
          <a:p>
            <a:pPr marL="0" indent="0" algn="just" rtl="1">
              <a:buNone/>
            </a:pPr>
            <a:r>
              <a:rPr lang="ar-IQ" sz="2400" dirty="0" smtClean="0"/>
              <a:t>    والصورة الثانية تتمثل بالرقابة عن طريق الدفع الفرعي اي ما يسمى برقابة الامتناع ، ويراد بها ان تكون هناك دعوى مرفوعة امام القضاء العادي ايا كانت طبيعة الدعوى جنائية مدنية سياسية ادارية وبمناسة هذه الدعوى يدفع احد الخصوم في الدعوى بعدم دستورية القانون المراد تطبيقه في هذه القضية ، فتوقف المحكمة حسم الدعوى الى حين البت بالدستورية فتنظر في هذا الدفع فاذا وجدت ان القانون المراد تطبيقه في القضية دستوري ردت الدفع المقدم من احد الخصوم بعدم الدستورية وطبقت القانون على القضية المعروضة ، واذا وجدت بانه غير دستورية تمتنع المحكمة من تطبيق هذا القانون في القضية المعروضة امامها ، وبذلك يكون لقرار المحكمة حجية نسبية اي ان القرار الصادر بعدم الدستورية ينسحب اثاره فقط  في القضية المعروضة دون القضايا الاخرى المماثلة لها وللخصوم في هذه الدعوى دون غيرهم من العامة . </a:t>
            </a:r>
          </a:p>
          <a:p>
            <a:pPr marL="0" indent="0" algn="just" rtl="1">
              <a:buNone/>
            </a:pPr>
            <a:r>
              <a:rPr lang="ar-IQ" sz="2400" dirty="0"/>
              <a:t> </a:t>
            </a:r>
            <a:r>
              <a:rPr lang="ar-IQ" sz="2400" dirty="0" smtClean="0"/>
              <a:t>  وقد اخذ دستور جمهورية العراق لسنة 2005 (النافذ) بالرقابة على دستورية القوانين وعن طريق رقابة الدعوى المباشرة اي رقابة الالغاء ، واناط ممارستها بالمحكمة الاتحادية العليا بموجب المواد (92،93،94) منه . </a:t>
            </a:r>
          </a:p>
        </p:txBody>
      </p:sp>
    </p:spTree>
    <p:extLst>
      <p:ext uri="{BB962C8B-B14F-4D97-AF65-F5344CB8AC3E}">
        <p14:creationId xmlns:p14="http://schemas.microsoft.com/office/powerpoint/2010/main" val="2543389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63" y="212724"/>
            <a:ext cx="11346872" cy="6353681"/>
          </a:xfrm>
        </p:spPr>
        <p:style>
          <a:lnRef idx="1">
            <a:schemeClr val="accent3"/>
          </a:lnRef>
          <a:fillRef idx="2">
            <a:schemeClr val="accent3"/>
          </a:fillRef>
          <a:effectRef idx="1">
            <a:schemeClr val="accent3"/>
          </a:effectRef>
          <a:fontRef idx="minor">
            <a:schemeClr val="dk1"/>
          </a:fontRef>
        </p:style>
        <p:txBody>
          <a:bodyPr/>
          <a:lstStyle/>
          <a:p>
            <a:pPr algn="ctr"/>
            <a:endParaRPr lang="en-US" dirty="0"/>
          </a:p>
        </p:txBody>
      </p:sp>
      <p:sp>
        <p:nvSpPr>
          <p:cNvPr id="4" name="Rounded Rectangle 3"/>
          <p:cNvSpPr/>
          <p:nvPr/>
        </p:nvSpPr>
        <p:spPr>
          <a:xfrm>
            <a:off x="2736272" y="2390430"/>
            <a:ext cx="6719454" cy="1998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400" b="1" dirty="0" smtClean="0"/>
              <a:t>ثانيا : الرقابة على اعمال الادارة</a:t>
            </a:r>
            <a:endParaRPr lang="en-US" sz="2400" b="1" dirty="0"/>
          </a:p>
        </p:txBody>
      </p:sp>
    </p:spTree>
    <p:extLst>
      <p:ext uri="{BB962C8B-B14F-4D97-AF65-F5344CB8AC3E}">
        <p14:creationId xmlns:p14="http://schemas.microsoft.com/office/powerpoint/2010/main" val="3802343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4614</TotalTime>
  <Words>690</Words>
  <Application>Microsoft Office PowerPoint</Application>
  <PresentationFormat>Widescreen</PresentationFormat>
  <Paragraphs>53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493</cp:revision>
  <dcterms:created xsi:type="dcterms:W3CDTF">2020-12-07T19:51:10Z</dcterms:created>
  <dcterms:modified xsi:type="dcterms:W3CDTF">2023-03-21T22:46:17Z</dcterms:modified>
</cp:coreProperties>
</file>