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3" r:id="rId1"/>
  </p:sldMasterIdLst>
  <p:notesMasterIdLst>
    <p:notesMasterId r:id="rId14"/>
  </p:notesMasterIdLst>
  <p:sldIdLst>
    <p:sldId id="280" r:id="rId2"/>
    <p:sldId id="281" r:id="rId3"/>
    <p:sldId id="283" r:id="rId4"/>
    <p:sldId id="284" r:id="rId5"/>
    <p:sldId id="285" r:id="rId6"/>
    <p:sldId id="286" r:id="rId7"/>
    <p:sldId id="288" r:id="rId8"/>
    <p:sldId id="295" r:id="rId9"/>
    <p:sldId id="289" r:id="rId10"/>
    <p:sldId id="290" r:id="rId11"/>
    <p:sldId id="293" r:id="rId12"/>
    <p:sldId id="279"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08" autoAdjust="0"/>
    <p:restoredTop sz="94660"/>
  </p:normalViewPr>
  <p:slideViewPr>
    <p:cSldViewPr>
      <p:cViewPr varScale="1">
        <p:scale>
          <a:sx n="68" d="100"/>
          <a:sy n="68" d="100"/>
        </p:scale>
        <p:origin x="159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IQ"/>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5F48BDC7-7856-43BF-A439-44B60DB443DB}" type="datetimeFigureOut">
              <a:rPr lang="ar-IQ" smtClean="0"/>
              <a:t>17/12/1444</a:t>
            </a:fld>
            <a:endParaRPr lang="ar-IQ"/>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ar-IQ"/>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IQ"/>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F15A7325-F2D8-4A62-9953-DE1009D2B2B4}" type="slidenum">
              <a:rPr lang="ar-IQ" smtClean="0"/>
              <a:t>‹#›</a:t>
            </a:fld>
            <a:endParaRPr lang="ar-IQ"/>
          </a:p>
        </p:txBody>
      </p:sp>
    </p:spTree>
    <p:extLst>
      <p:ext uri="{BB962C8B-B14F-4D97-AF65-F5344CB8AC3E}">
        <p14:creationId xmlns:p14="http://schemas.microsoft.com/office/powerpoint/2010/main" val="2084179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6775765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66352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17388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523609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580782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010705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819964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98056860"/>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17305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95985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78893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7/5/2023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57259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7/5/2023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50400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0485220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01705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26849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7/5/2023</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1513127"/>
      </p:ext>
    </p:extLst>
  </p:cSld>
  <p:clrMap bg1="lt1" tx1="dk1" bg2="lt2" tx2="dk2" accent1="accent1" accent2="accent2" accent3="accent3" accent4="accent4" accent5="accent5" accent6="accent6" hlink="hlink" folHlink="folHlink"/>
  <p:sldLayoutIdLst>
    <p:sldLayoutId id="2147484104" r:id="rId1"/>
    <p:sldLayoutId id="2147484105" r:id="rId2"/>
    <p:sldLayoutId id="2147484106" r:id="rId3"/>
    <p:sldLayoutId id="2147484107" r:id="rId4"/>
    <p:sldLayoutId id="2147484108" r:id="rId5"/>
    <p:sldLayoutId id="2147484109" r:id="rId6"/>
    <p:sldLayoutId id="2147484110" r:id="rId7"/>
    <p:sldLayoutId id="2147484111" r:id="rId8"/>
    <p:sldLayoutId id="2147484112" r:id="rId9"/>
    <p:sldLayoutId id="2147484113" r:id="rId10"/>
    <p:sldLayoutId id="2147484114" r:id="rId11"/>
    <p:sldLayoutId id="2147484115" r:id="rId12"/>
    <p:sldLayoutId id="2147484116" r:id="rId13"/>
    <p:sldLayoutId id="2147484117" r:id="rId14"/>
    <p:sldLayoutId id="2147484118" r:id="rId15"/>
    <p:sldLayoutId id="2147484119"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6347713" cy="1320800"/>
          </a:xfrm>
        </p:spPr>
        <p:txBody>
          <a:bodyPr>
            <a:noAutofit/>
          </a:bodyPr>
          <a:lstStyle/>
          <a:p>
            <a:pPr algn="ctr"/>
            <a:r>
              <a:rPr lang="ar-IQ" sz="2800" dirty="0"/>
              <a:t>الفصل الثاني </a:t>
            </a:r>
            <a:br>
              <a:rPr lang="ar-IQ" sz="2800" dirty="0"/>
            </a:br>
            <a:r>
              <a:rPr lang="ar-IQ" sz="2800" dirty="0">
                <a:solidFill>
                  <a:schemeClr val="tx1"/>
                </a:solidFill>
              </a:rPr>
              <a:t>الاتجاهات العلمية في تفسير السلوك الاجرامي:</a:t>
            </a:r>
            <a:endParaRPr lang="en-US" sz="2800" dirty="0">
              <a:solidFill>
                <a:schemeClr val="tx1"/>
              </a:solidFill>
            </a:endParaRPr>
          </a:p>
        </p:txBody>
      </p:sp>
      <p:sp>
        <p:nvSpPr>
          <p:cNvPr id="3" name="Content Placeholder 2"/>
          <p:cNvSpPr>
            <a:spLocks noGrp="1"/>
          </p:cNvSpPr>
          <p:nvPr>
            <p:ph idx="1"/>
          </p:nvPr>
        </p:nvSpPr>
        <p:spPr/>
        <p:txBody>
          <a:bodyPr/>
          <a:lstStyle/>
          <a:p>
            <a:r>
              <a:rPr lang="ar-IQ" dirty="0"/>
              <a:t>يمكن رد هذه الاتجاهات الى ثلاثة تفسيرات هي :</a:t>
            </a:r>
          </a:p>
          <a:p>
            <a:endParaRPr lang="ar-IQ" dirty="0"/>
          </a:p>
          <a:p>
            <a:r>
              <a:rPr lang="ar-IQ" dirty="0"/>
              <a:t>المبحث الاول :التفسير البيولوجي .</a:t>
            </a:r>
          </a:p>
          <a:p>
            <a:endParaRPr lang="ar-IQ" dirty="0"/>
          </a:p>
          <a:p>
            <a:r>
              <a:rPr lang="ar-IQ" dirty="0"/>
              <a:t>المبحث الثاني :التفسير الاجتماعي .</a:t>
            </a:r>
          </a:p>
          <a:p>
            <a:endParaRPr lang="ar-IQ" dirty="0"/>
          </a:p>
          <a:p>
            <a:r>
              <a:rPr lang="ar-IQ" dirty="0"/>
              <a:t>المبحث الثالث :التفسير التكاملي .</a:t>
            </a:r>
            <a:endParaRPr lang="en-US" dirty="0"/>
          </a:p>
        </p:txBody>
      </p:sp>
    </p:spTree>
    <p:extLst>
      <p:ext uri="{BB962C8B-B14F-4D97-AF65-F5344CB8AC3E}">
        <p14:creationId xmlns:p14="http://schemas.microsoft.com/office/powerpoint/2010/main" val="602195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dirty="0">
                <a:solidFill>
                  <a:schemeClr val="tx1"/>
                </a:solidFill>
              </a:rPr>
              <a:t>تقسيم فرويد للنفس</a:t>
            </a:r>
            <a:br>
              <a:rPr lang="ar-IQ" dirty="0">
                <a:solidFill>
                  <a:schemeClr val="tx1"/>
                </a:solidFill>
              </a:rPr>
            </a:br>
            <a:r>
              <a:rPr lang="ar-IQ" dirty="0">
                <a:solidFill>
                  <a:schemeClr val="tx1"/>
                </a:solidFill>
              </a:rPr>
              <a:t>الانسانية </a:t>
            </a:r>
            <a:br>
              <a:rPr lang="ar-IQ" dirty="0"/>
            </a:br>
            <a:r>
              <a:rPr lang="ar-IQ" dirty="0"/>
              <a:t> </a:t>
            </a:r>
            <a:endParaRPr lang="en-US" dirty="0"/>
          </a:p>
        </p:txBody>
      </p:sp>
      <p:sp>
        <p:nvSpPr>
          <p:cNvPr id="3" name="Content Placeholder 2"/>
          <p:cNvSpPr>
            <a:spLocks noGrp="1"/>
          </p:cNvSpPr>
          <p:nvPr>
            <p:ph idx="1"/>
          </p:nvPr>
        </p:nvSpPr>
        <p:spPr/>
        <p:txBody>
          <a:bodyPr/>
          <a:lstStyle/>
          <a:p>
            <a:r>
              <a:rPr lang="ar-IQ" dirty="0"/>
              <a:t>قسم فرويد النفس الانسانية الى ثلاثة اقسام :</a:t>
            </a:r>
          </a:p>
          <a:p>
            <a:r>
              <a:rPr lang="ar-IQ" dirty="0"/>
              <a:t>القسم الاول :الذات الدنيا ( الانا الدنيا او النفس ذات الشهوة او ال</a:t>
            </a:r>
            <a:r>
              <a:rPr lang="en-US" dirty="0"/>
              <a:t>ID </a:t>
            </a:r>
          </a:p>
          <a:p>
            <a:r>
              <a:rPr lang="ar-IQ" dirty="0"/>
              <a:t>القسم الثاني :الذات ( الانا – النفس –العقل –</a:t>
            </a:r>
            <a:r>
              <a:rPr lang="en-US" dirty="0"/>
              <a:t>EGO </a:t>
            </a:r>
            <a:r>
              <a:rPr lang="ar-IQ" dirty="0"/>
              <a:t>  )</a:t>
            </a:r>
          </a:p>
          <a:p>
            <a:r>
              <a:rPr lang="ar-IQ" dirty="0"/>
              <a:t>القسم الثالث :الذات العليا (الانا العليا –الضمير الجانب المثالي من النفس </a:t>
            </a:r>
            <a:r>
              <a:rPr lang="en-US" dirty="0"/>
              <a:t>super-EGO</a:t>
            </a:r>
            <a:r>
              <a:rPr lang="ar-IQ"/>
              <a:t>)</a:t>
            </a:r>
            <a:endParaRPr lang="en-US" dirty="0"/>
          </a:p>
        </p:txBody>
      </p:sp>
    </p:spTree>
    <p:extLst>
      <p:ext uri="{BB962C8B-B14F-4D97-AF65-F5344CB8AC3E}">
        <p14:creationId xmlns:p14="http://schemas.microsoft.com/office/powerpoint/2010/main" val="147913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dirty="0">
                <a:solidFill>
                  <a:schemeClr val="tx1"/>
                </a:solidFill>
              </a:rPr>
              <a:t>تقسيم فرويد للنفس</a:t>
            </a:r>
            <a:br>
              <a:rPr lang="ar-IQ" dirty="0">
                <a:solidFill>
                  <a:schemeClr val="tx1"/>
                </a:solidFill>
              </a:rPr>
            </a:br>
            <a:r>
              <a:rPr lang="ar-IQ" dirty="0">
                <a:solidFill>
                  <a:schemeClr val="tx1"/>
                </a:solidFill>
              </a:rPr>
              <a:t>الانسانية </a:t>
            </a:r>
            <a:br>
              <a:rPr lang="ar-IQ" dirty="0"/>
            </a:br>
            <a:r>
              <a:rPr lang="ar-IQ" dirty="0"/>
              <a:t> </a:t>
            </a:r>
            <a:endParaRPr lang="en-US" dirty="0"/>
          </a:p>
        </p:txBody>
      </p:sp>
      <p:sp>
        <p:nvSpPr>
          <p:cNvPr id="3" name="Content Placeholder 2"/>
          <p:cNvSpPr>
            <a:spLocks noGrp="1"/>
          </p:cNvSpPr>
          <p:nvPr>
            <p:ph idx="1"/>
          </p:nvPr>
        </p:nvSpPr>
        <p:spPr/>
        <p:txBody>
          <a:bodyPr/>
          <a:lstStyle/>
          <a:p>
            <a:r>
              <a:rPr lang="ar-IQ" dirty="0"/>
              <a:t>قسم فرويد النفس الانسانية الى ثلاثة اقسام :</a:t>
            </a:r>
          </a:p>
          <a:p>
            <a:r>
              <a:rPr lang="ar-IQ" dirty="0"/>
              <a:t>القسم الاول :الذات الدنيا ( الانا الدنيا او النفس ذات الشهوة او ال</a:t>
            </a:r>
            <a:r>
              <a:rPr lang="en-US" dirty="0"/>
              <a:t>ID </a:t>
            </a:r>
          </a:p>
          <a:p>
            <a:r>
              <a:rPr lang="ar-IQ" dirty="0"/>
              <a:t>القسم الثاني :الذات ( الانا – النفس –العقل –</a:t>
            </a:r>
            <a:r>
              <a:rPr lang="en-US" dirty="0"/>
              <a:t>EGO </a:t>
            </a:r>
            <a:r>
              <a:rPr lang="ar-IQ" dirty="0"/>
              <a:t>  )</a:t>
            </a:r>
          </a:p>
          <a:p>
            <a:r>
              <a:rPr lang="ar-IQ" dirty="0"/>
              <a:t>القسم الثالث :الذات العليا (الانا العليا –الضمير الجانب المثالي من النفس </a:t>
            </a:r>
            <a:r>
              <a:rPr lang="en-US" dirty="0"/>
              <a:t>super-EGO</a:t>
            </a:r>
            <a:r>
              <a:rPr lang="ar-IQ"/>
              <a:t>)</a:t>
            </a:r>
            <a:endParaRPr lang="en-US" dirty="0"/>
          </a:p>
        </p:txBody>
      </p:sp>
    </p:spTree>
    <p:extLst>
      <p:ext uri="{BB962C8B-B14F-4D97-AF65-F5344CB8AC3E}">
        <p14:creationId xmlns:p14="http://schemas.microsoft.com/office/powerpoint/2010/main" val="3614639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a:extLst>
              <a:ext uri="{FF2B5EF4-FFF2-40B4-BE49-F238E27FC236}">
                <a16:creationId xmlns:a16="http://schemas.microsoft.com/office/drawing/2014/main" id="{EBE79D8B-1272-4740-AA6A-D6CB8368987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1828800"/>
            <a:ext cx="6400800" cy="3048000"/>
          </a:xfrm>
        </p:spPr>
      </p:pic>
    </p:spTree>
    <p:extLst>
      <p:ext uri="{BB962C8B-B14F-4D97-AF65-F5344CB8AC3E}">
        <p14:creationId xmlns:p14="http://schemas.microsoft.com/office/powerpoint/2010/main" val="3430634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المبحث الاول </a:t>
            </a:r>
            <a:br>
              <a:rPr lang="ar-IQ" dirty="0"/>
            </a:br>
            <a:r>
              <a:rPr lang="ar-IQ" dirty="0">
                <a:solidFill>
                  <a:schemeClr val="tx1"/>
                </a:solidFill>
              </a:rPr>
              <a:t>التفسير البايولوجي </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ar-IQ" sz="2400" dirty="0"/>
              <a:t>يضم هذا التفسير عددا من المدارس البايولوجية التي اهتمت بدراسة المجرم من الناحية التكوينية (العضوية )  والجوانب النفسية .</a:t>
            </a:r>
          </a:p>
          <a:p>
            <a:endParaRPr lang="ar-IQ" sz="2400" dirty="0"/>
          </a:p>
          <a:p>
            <a:r>
              <a:rPr lang="ar-IQ" sz="2400" dirty="0"/>
              <a:t>اي انه يتمثل بكل من :</a:t>
            </a:r>
          </a:p>
          <a:p>
            <a:r>
              <a:rPr lang="ar-IQ" sz="2400" dirty="0"/>
              <a:t>المطلب الاول   :  المدارس التكوينية </a:t>
            </a:r>
          </a:p>
          <a:p>
            <a:r>
              <a:rPr lang="ar-IQ" sz="2400" dirty="0"/>
              <a:t>المطلب الثاني :  المدارس النفسية</a:t>
            </a:r>
            <a:endParaRPr lang="en-US" sz="2400" dirty="0"/>
          </a:p>
        </p:txBody>
      </p:sp>
    </p:spTree>
    <p:extLst>
      <p:ext uri="{BB962C8B-B14F-4D97-AF65-F5344CB8AC3E}">
        <p14:creationId xmlns:p14="http://schemas.microsoft.com/office/powerpoint/2010/main" val="3413877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المطلب الاول </a:t>
            </a:r>
            <a:br>
              <a:rPr lang="ar-IQ" dirty="0"/>
            </a:br>
            <a:r>
              <a:rPr lang="ar-IQ" dirty="0">
                <a:solidFill>
                  <a:schemeClr val="tx1"/>
                </a:solidFill>
              </a:rPr>
              <a:t>المدارس التكوينية </a:t>
            </a:r>
            <a:endParaRPr lang="en-US" dirty="0">
              <a:solidFill>
                <a:schemeClr val="tx1"/>
              </a:solidFill>
            </a:endParaRPr>
          </a:p>
        </p:txBody>
      </p:sp>
      <p:sp>
        <p:nvSpPr>
          <p:cNvPr id="3" name="Content Placeholder 2"/>
          <p:cNvSpPr>
            <a:spLocks noGrp="1"/>
          </p:cNvSpPr>
          <p:nvPr>
            <p:ph idx="1"/>
          </p:nvPr>
        </p:nvSpPr>
        <p:spPr/>
        <p:txBody>
          <a:bodyPr/>
          <a:lstStyle/>
          <a:p>
            <a:r>
              <a:rPr lang="ar-IQ" dirty="0"/>
              <a:t>ويقصد بها المدارس التي تربك بين الجريمة والتكوين العضوي للمجرم سواء من حيث الشكل الخارجي لاعضاء جسمه ن او من حيث اداء اعضائه الداخليه .</a:t>
            </a:r>
          </a:p>
          <a:p>
            <a:r>
              <a:rPr lang="ar-IQ" dirty="0"/>
              <a:t>وتضم هذه المدارس :</a:t>
            </a:r>
          </a:p>
          <a:p>
            <a:r>
              <a:rPr lang="ar-IQ" dirty="0"/>
              <a:t>المدرسة التكوينية التقليديه (الكلاسيكيه / القديمة ).</a:t>
            </a:r>
          </a:p>
          <a:p>
            <a:r>
              <a:rPr lang="ar-IQ" dirty="0"/>
              <a:t>المدرسة التكوينية الحديثة .</a:t>
            </a:r>
            <a:endParaRPr lang="en-US" dirty="0"/>
          </a:p>
        </p:txBody>
      </p:sp>
    </p:spTree>
    <p:extLst>
      <p:ext uri="{BB962C8B-B14F-4D97-AF65-F5344CB8AC3E}">
        <p14:creationId xmlns:p14="http://schemas.microsoft.com/office/powerpoint/2010/main" val="375301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الفرع الاول </a:t>
            </a:r>
            <a:br>
              <a:rPr lang="ar-IQ" dirty="0"/>
            </a:br>
            <a:r>
              <a:rPr lang="ar-IQ" dirty="0">
                <a:solidFill>
                  <a:schemeClr val="tx1"/>
                </a:solidFill>
              </a:rPr>
              <a:t>المدرسة التكوينية التقليدية </a:t>
            </a:r>
            <a:endParaRPr lang="en-US" dirty="0">
              <a:solidFill>
                <a:schemeClr val="tx1"/>
              </a:solidFill>
            </a:endParaRPr>
          </a:p>
        </p:txBody>
      </p:sp>
      <p:sp>
        <p:nvSpPr>
          <p:cNvPr id="3" name="Content Placeholder 2"/>
          <p:cNvSpPr>
            <a:spLocks noGrp="1"/>
          </p:cNvSpPr>
          <p:nvPr>
            <p:ph idx="1"/>
          </p:nvPr>
        </p:nvSpPr>
        <p:spPr/>
        <p:txBody>
          <a:bodyPr/>
          <a:lstStyle/>
          <a:p>
            <a:r>
              <a:rPr lang="ar-IQ" sz="2400" dirty="0">
                <a:solidFill>
                  <a:srgbClr val="FF0000"/>
                </a:solidFill>
              </a:rPr>
              <a:t>تتضمن عدة تفسيرات من اهمها :</a:t>
            </a:r>
          </a:p>
          <a:p>
            <a:endParaRPr lang="ar-IQ" sz="2400" dirty="0">
              <a:solidFill>
                <a:srgbClr val="FF0000"/>
              </a:solidFill>
            </a:endParaRPr>
          </a:p>
          <a:p>
            <a:r>
              <a:rPr lang="ar-IQ" dirty="0"/>
              <a:t>اولا :تفسير لومبروزو .</a:t>
            </a:r>
          </a:p>
          <a:p>
            <a:endParaRPr lang="ar-IQ" dirty="0"/>
          </a:p>
          <a:p>
            <a:r>
              <a:rPr lang="ar-IQ" dirty="0"/>
              <a:t>ثانيا :تفسير جورنج .</a:t>
            </a:r>
          </a:p>
          <a:p>
            <a:endParaRPr lang="ar-IQ" dirty="0"/>
          </a:p>
          <a:p>
            <a:r>
              <a:rPr lang="ar-IQ" dirty="0"/>
              <a:t>ثالثا:تفسير هوتون .</a:t>
            </a:r>
            <a:endParaRPr lang="en-US" dirty="0"/>
          </a:p>
        </p:txBody>
      </p:sp>
    </p:spTree>
    <p:extLst>
      <p:ext uri="{BB962C8B-B14F-4D97-AF65-F5344CB8AC3E}">
        <p14:creationId xmlns:p14="http://schemas.microsoft.com/office/powerpoint/2010/main" val="3162344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الفرع الثاني </a:t>
            </a:r>
            <a:br>
              <a:rPr lang="ar-IQ" dirty="0"/>
            </a:br>
            <a:r>
              <a:rPr lang="ar-IQ" dirty="0"/>
              <a:t>المدرسة التكوينية الحديثة </a:t>
            </a:r>
            <a:endParaRPr lang="en-US" dirty="0"/>
          </a:p>
        </p:txBody>
      </p:sp>
      <p:sp>
        <p:nvSpPr>
          <p:cNvPr id="3" name="Content Placeholder 2"/>
          <p:cNvSpPr>
            <a:spLocks noGrp="1"/>
          </p:cNvSpPr>
          <p:nvPr>
            <p:ph idx="1"/>
          </p:nvPr>
        </p:nvSpPr>
        <p:spPr/>
        <p:txBody>
          <a:bodyPr>
            <a:normAutofit/>
          </a:bodyPr>
          <a:lstStyle/>
          <a:p>
            <a:r>
              <a:rPr lang="ar-IQ" sz="2000" dirty="0"/>
              <a:t>وتتمثل بشكل رئيسي بافكار العالم :</a:t>
            </a:r>
          </a:p>
          <a:p>
            <a:pPr algn="ctr"/>
            <a:r>
              <a:rPr lang="ar-IQ" sz="2000" dirty="0">
                <a:solidFill>
                  <a:srgbClr val="FF0000"/>
                </a:solidFill>
              </a:rPr>
              <a:t>دي توليو </a:t>
            </a:r>
          </a:p>
          <a:p>
            <a:r>
              <a:rPr lang="ar-IQ" sz="2000" dirty="0"/>
              <a:t>وسميت نظريته بنظرية الاستعداد الاجرامي او التكوين الاجرامي </a:t>
            </a:r>
          </a:p>
          <a:p>
            <a:r>
              <a:rPr lang="ar-IQ" sz="2000" dirty="0"/>
              <a:t>ومفادها باختصار:</a:t>
            </a:r>
          </a:p>
          <a:p>
            <a:pPr algn="ctr"/>
            <a:r>
              <a:rPr lang="ar-IQ" sz="2000" dirty="0">
                <a:solidFill>
                  <a:srgbClr val="FF0000"/>
                </a:solidFill>
              </a:rPr>
              <a:t>ان الجريمة = عامل عضوي = عامل نفسي +عامل اجتماعي</a:t>
            </a:r>
            <a:endParaRPr lang="en-US" sz="2000" dirty="0">
              <a:solidFill>
                <a:srgbClr val="FF0000"/>
              </a:solidFill>
            </a:endParaRPr>
          </a:p>
        </p:txBody>
      </p:sp>
    </p:spTree>
    <p:extLst>
      <p:ext uri="{BB962C8B-B14F-4D97-AF65-F5344CB8AC3E}">
        <p14:creationId xmlns:p14="http://schemas.microsoft.com/office/powerpoint/2010/main" val="35242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المطلب الثاني </a:t>
            </a:r>
            <a:br>
              <a:rPr lang="ar-IQ" dirty="0"/>
            </a:br>
            <a:r>
              <a:rPr lang="ar-IQ" dirty="0">
                <a:solidFill>
                  <a:schemeClr val="tx1"/>
                </a:solidFill>
              </a:rPr>
              <a:t>المدارس النفسية </a:t>
            </a:r>
            <a:endParaRPr lang="en-US" dirty="0">
              <a:solidFill>
                <a:schemeClr val="tx1"/>
              </a:solidFill>
            </a:endParaRPr>
          </a:p>
        </p:txBody>
      </p:sp>
      <p:sp>
        <p:nvSpPr>
          <p:cNvPr id="3" name="Content Placeholder 2"/>
          <p:cNvSpPr>
            <a:spLocks noGrp="1"/>
          </p:cNvSpPr>
          <p:nvPr>
            <p:ph idx="1"/>
          </p:nvPr>
        </p:nvSpPr>
        <p:spPr/>
        <p:txBody>
          <a:bodyPr/>
          <a:lstStyle/>
          <a:p>
            <a:pPr algn="ctr"/>
            <a:r>
              <a:rPr lang="ar-IQ" dirty="0"/>
              <a:t>تتلخص فكرة هذه المدارس في البحث عن تفسير السلوك الاجرامي وفقا للمتغيرات النفسية مثل الذكاء وطبيعة سمات الشخصية والضعف العقلي ،بعباره اخرى انها ربطت بين السلوك الاجرامي والاضطرابات السلوكية وعدم استواء الشخصية وتقسم الى :</a:t>
            </a:r>
          </a:p>
          <a:p>
            <a:pPr algn="ctr"/>
            <a:endParaRPr lang="ar-IQ" dirty="0"/>
          </a:p>
          <a:p>
            <a:r>
              <a:rPr lang="ar-IQ" sz="2400" dirty="0">
                <a:solidFill>
                  <a:srgbClr val="C00000"/>
                </a:solidFill>
              </a:rPr>
              <a:t>الفرع الاول   :  المدرسة النفسية التقليدية </a:t>
            </a:r>
          </a:p>
          <a:p>
            <a:r>
              <a:rPr lang="ar-IQ" sz="2400" dirty="0">
                <a:solidFill>
                  <a:srgbClr val="C00000"/>
                </a:solidFill>
              </a:rPr>
              <a:t>الفرع الثاني :  المدرسة النفسية الواقعية </a:t>
            </a:r>
          </a:p>
          <a:p>
            <a:r>
              <a:rPr lang="ar-IQ" sz="2400" dirty="0">
                <a:solidFill>
                  <a:srgbClr val="C00000"/>
                </a:solidFill>
              </a:rPr>
              <a:t>الفرع الثالث :المدرسة النفسية الواقعية</a:t>
            </a:r>
            <a:endParaRPr lang="en-US" sz="2400" dirty="0">
              <a:solidFill>
                <a:srgbClr val="C00000"/>
              </a:solidFill>
            </a:endParaRPr>
          </a:p>
        </p:txBody>
      </p:sp>
    </p:spTree>
    <p:extLst>
      <p:ext uri="{BB962C8B-B14F-4D97-AF65-F5344CB8AC3E}">
        <p14:creationId xmlns:p14="http://schemas.microsoft.com/office/powerpoint/2010/main" val="295418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الفرع الاول من المدارس النفسية </a:t>
            </a:r>
            <a:br>
              <a:rPr lang="ar-IQ" dirty="0"/>
            </a:br>
            <a:r>
              <a:rPr lang="ar-IQ" dirty="0">
                <a:solidFill>
                  <a:schemeClr val="tx1"/>
                </a:solidFill>
              </a:rPr>
              <a:t>المدرسة النفسية التقليدية</a:t>
            </a:r>
            <a:r>
              <a:rPr lang="ar-IQ" dirty="0"/>
              <a:t> </a:t>
            </a:r>
            <a:endParaRPr lang="en-US" dirty="0"/>
          </a:p>
        </p:txBody>
      </p:sp>
      <p:sp>
        <p:nvSpPr>
          <p:cNvPr id="3" name="Content Placeholder 2"/>
          <p:cNvSpPr>
            <a:spLocks noGrp="1"/>
          </p:cNvSpPr>
          <p:nvPr>
            <p:ph idx="1"/>
          </p:nvPr>
        </p:nvSpPr>
        <p:spPr/>
        <p:txBody>
          <a:bodyPr>
            <a:normAutofit/>
          </a:bodyPr>
          <a:lstStyle/>
          <a:p>
            <a:pPr lvl="2"/>
            <a:r>
              <a:rPr lang="ar-IQ" sz="2000" dirty="0"/>
              <a:t>انبثقت او نتجت  هذه المدرسة عن المدرسة التكوينية الحديثة واستخدمت المنهج الموضوعي ،اي انها نظرت الى التكوين النفسي نظرة موضوعية ،واستعانت بالتكوين العضوي لتحليل التكوين النفسي، حيث ربطت بين السلوك الاجرامي والمتغيرات التي تصيب الجهاز العصبي بسبب الخلل في المخ كألتهاب الاغشية ، ممايؤدي الى فقدان المخ السيطرهعلى مركز الجسم وبالتالي يدفع الشخص الى سلوك الجريمة .</a:t>
            </a:r>
            <a:endParaRPr lang="en-US" sz="2000" dirty="0"/>
          </a:p>
        </p:txBody>
      </p:sp>
    </p:spTree>
    <p:extLst>
      <p:ext uri="{BB962C8B-B14F-4D97-AF65-F5344CB8AC3E}">
        <p14:creationId xmlns:p14="http://schemas.microsoft.com/office/powerpoint/2010/main" val="2869720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الفرع الاول :</a:t>
            </a:r>
            <a:br>
              <a:rPr lang="ar-IQ" dirty="0"/>
            </a:br>
            <a:r>
              <a:rPr lang="ar-IQ" dirty="0">
                <a:solidFill>
                  <a:schemeClr val="tx1"/>
                </a:solidFill>
              </a:rPr>
              <a:t>المدرسة النفسية التقليدية </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ar-IQ" sz="2800" dirty="0">
                <a:solidFill>
                  <a:srgbClr val="C00000"/>
                </a:solidFill>
              </a:rPr>
              <a:t>ربطت هذه المدرسة بين السلوك الاجرامي والمتغيرات التي تصيب الجهاز العصبي بسبب الخلل في المخ مثل التهاب الاغشية مما يؤدي الى فقدان المخ للسيطرة على مركز الجسم ، وبالتالي يدفع الشخص الى السلوك الاجرامي .</a:t>
            </a:r>
            <a:endParaRPr lang="en-US" sz="2800" dirty="0">
              <a:solidFill>
                <a:srgbClr val="C00000"/>
              </a:solidFill>
            </a:endParaRPr>
          </a:p>
        </p:txBody>
      </p:sp>
    </p:spTree>
    <p:extLst>
      <p:ext uri="{BB962C8B-B14F-4D97-AF65-F5344CB8AC3E}">
        <p14:creationId xmlns:p14="http://schemas.microsoft.com/office/powerpoint/2010/main" val="1490946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dirty="0"/>
              <a:t>الفرع الثاني من المدارس النفسية  </a:t>
            </a:r>
            <a:br>
              <a:rPr lang="ar-IQ" dirty="0"/>
            </a:br>
            <a:r>
              <a:rPr lang="ar-IQ" dirty="0">
                <a:solidFill>
                  <a:schemeClr val="tx1"/>
                </a:solidFill>
              </a:rPr>
              <a:t>مدرسة التحليل النفسي</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ar-IQ" sz="2400" dirty="0"/>
              <a:t>محتوى هذه المدرسة البحث عن عوامل الجريمة في شخصية المجرم من خلال تحليلها ، بالذات من حيث تاثير العوامل الاجتماعية والاضطرابات العاطفية والعلل والامراض النفسية التي يعد تحققها نتيجة عوامل اجتماعية اكثر منها هي نتيجة لعامل الوراثة الطبيعيه.</a:t>
            </a:r>
            <a:endParaRPr lang="en-US" sz="2400" dirty="0"/>
          </a:p>
        </p:txBody>
      </p:sp>
    </p:spTree>
    <p:extLst>
      <p:ext uri="{BB962C8B-B14F-4D97-AF65-F5344CB8AC3E}">
        <p14:creationId xmlns:p14="http://schemas.microsoft.com/office/powerpoint/2010/main" val="3858414389"/>
      </p:ext>
    </p:extLst>
  </p:cSld>
  <p:clrMapOvr>
    <a:masterClrMapping/>
  </p:clrMapOvr>
</p:sld>
</file>

<file path=ppt/theme/theme1.xml><?xml version="1.0" encoding="utf-8"?>
<a:theme xmlns:a="http://schemas.openxmlformats.org/drawingml/2006/main" name="Facet">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873</TotalTime>
  <Words>523</Words>
  <Application>Microsoft Office PowerPoint</Application>
  <PresentationFormat>On-screen Show (4:3)</PresentationFormat>
  <Paragraphs>55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Trebuchet MS</vt:lpstr>
      <vt:lpstr>Wingdings 3</vt:lpstr>
      <vt:lpstr>Facet</vt:lpstr>
      <vt:lpstr>الفصل الثاني  الاتجاهات العلمية في تفسير السلوك الاجرامي:</vt:lpstr>
      <vt:lpstr>المبحث الاول  التفسير البايولوجي </vt:lpstr>
      <vt:lpstr>المطلب الاول  المدارس التكوينية </vt:lpstr>
      <vt:lpstr>الفرع الاول  المدرسة التكوينية التقليدية </vt:lpstr>
      <vt:lpstr>الفرع الثاني  المدرسة التكوينية الحديثة </vt:lpstr>
      <vt:lpstr>المطلب الثاني  المدارس النفسية </vt:lpstr>
      <vt:lpstr>الفرع الاول من المدارس النفسية  المدرسة النفسية التقليدية </vt:lpstr>
      <vt:lpstr>الفرع الاول : المدرسة النفسية التقليدية </vt:lpstr>
      <vt:lpstr>الفرع الثاني من المدارس النفسية   مدرسة التحليل النفسي</vt:lpstr>
      <vt:lpstr>تقسيم فرويد للنفس الانسانية   </vt:lpstr>
      <vt:lpstr>تقسيم فرويد للنفس الانسانية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Ban</dc:creator>
  <cp:lastModifiedBy>Firas al-Hamdani</cp:lastModifiedBy>
  <cp:revision>77</cp:revision>
  <dcterms:created xsi:type="dcterms:W3CDTF">2006-08-16T00:00:00Z</dcterms:created>
  <dcterms:modified xsi:type="dcterms:W3CDTF">2023-07-05T05:57:17Z</dcterms:modified>
</cp:coreProperties>
</file>