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3" r:id="rId1"/>
  </p:sldMasterIdLst>
  <p:notesMasterIdLst>
    <p:notesMasterId r:id="rId10"/>
  </p:notesMasterIdLst>
  <p:sldIdLst>
    <p:sldId id="285" r:id="rId2"/>
    <p:sldId id="286" r:id="rId3"/>
    <p:sldId id="287" r:id="rId4"/>
    <p:sldId id="288" r:id="rId5"/>
    <p:sldId id="289" r:id="rId6"/>
    <p:sldId id="291" r:id="rId7"/>
    <p:sldId id="290" r:id="rId8"/>
    <p:sldId id="27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65" autoAdjust="0"/>
    <p:restoredTop sz="94660"/>
  </p:normalViewPr>
  <p:slideViewPr>
    <p:cSldViewPr>
      <p:cViewPr varScale="1">
        <p:scale>
          <a:sx n="68" d="100"/>
          <a:sy n="68" d="100"/>
        </p:scale>
        <p:origin x="148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5F48BDC7-7856-43BF-A439-44B60DB443DB}" type="datetimeFigureOut">
              <a:rPr lang="ar-IQ" smtClean="0"/>
              <a:t>17/12/1444</a:t>
            </a:fld>
            <a:endParaRPr lang="ar-IQ"/>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F15A7325-F2D8-4A62-9953-DE1009D2B2B4}" type="slidenum">
              <a:rPr lang="ar-IQ" smtClean="0"/>
              <a:t>‹#›</a:t>
            </a:fld>
            <a:endParaRPr lang="ar-IQ"/>
          </a:p>
        </p:txBody>
      </p:sp>
    </p:spTree>
    <p:extLst>
      <p:ext uri="{BB962C8B-B14F-4D97-AF65-F5344CB8AC3E}">
        <p14:creationId xmlns:p14="http://schemas.microsoft.com/office/powerpoint/2010/main" val="2084179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5A7325-F2D8-4A62-9953-DE1009D2B2B4}" type="slidenum">
              <a:rPr lang="ar-IQ" smtClean="0"/>
              <a:t>5</a:t>
            </a:fld>
            <a:endParaRPr lang="ar-IQ"/>
          </a:p>
        </p:txBody>
      </p:sp>
    </p:spTree>
    <p:extLst>
      <p:ext uri="{BB962C8B-B14F-4D97-AF65-F5344CB8AC3E}">
        <p14:creationId xmlns:p14="http://schemas.microsoft.com/office/powerpoint/2010/main" val="1425189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6775765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66352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7388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52360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8078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01070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81996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805686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730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9598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889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5725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5040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0485220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0170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6849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7/5/2023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513127"/>
      </p:ext>
    </p:extLst>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 id="2147484115" r:id="rId12"/>
    <p:sldLayoutId id="2147484116" r:id="rId13"/>
    <p:sldLayoutId id="2147484117" r:id="rId14"/>
    <p:sldLayoutId id="2147484118" r:id="rId15"/>
    <p:sldLayoutId id="214748411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2800" dirty="0">
                <a:solidFill>
                  <a:schemeClr val="tx1"/>
                </a:solidFill>
              </a:rPr>
              <a:t>المطلب الثالث </a:t>
            </a:r>
            <a:br>
              <a:rPr lang="ar-IQ" sz="2800" dirty="0">
                <a:solidFill>
                  <a:schemeClr val="tx1"/>
                </a:solidFill>
              </a:rPr>
            </a:br>
            <a:r>
              <a:rPr lang="ar-IQ" sz="2800" dirty="0">
                <a:solidFill>
                  <a:schemeClr val="tx1"/>
                </a:solidFill>
              </a:rPr>
              <a:t>الشروط العامة للتدابير الاحترازية </a:t>
            </a:r>
            <a:endParaRPr lang="en-US" sz="2800" dirty="0">
              <a:solidFill>
                <a:schemeClr val="tx1"/>
              </a:solidFill>
            </a:endParaRPr>
          </a:p>
        </p:txBody>
      </p:sp>
      <p:sp>
        <p:nvSpPr>
          <p:cNvPr id="3" name="Content Placeholder 2"/>
          <p:cNvSpPr>
            <a:spLocks noGrp="1"/>
          </p:cNvSpPr>
          <p:nvPr>
            <p:ph idx="1"/>
          </p:nvPr>
        </p:nvSpPr>
        <p:spPr/>
        <p:txBody>
          <a:bodyPr>
            <a:normAutofit/>
          </a:bodyPr>
          <a:lstStyle/>
          <a:p>
            <a:pPr algn="ctr"/>
            <a:r>
              <a:rPr lang="ar-IQ" dirty="0"/>
              <a:t>تتمثل هذه الشروط وحسب نص المادة </a:t>
            </a:r>
            <a:r>
              <a:rPr lang="ar-IQ" dirty="0">
                <a:solidFill>
                  <a:srgbClr val="C00000"/>
                </a:solidFill>
              </a:rPr>
              <a:t>103</a:t>
            </a:r>
            <a:r>
              <a:rPr lang="ar-IQ" dirty="0"/>
              <a:t> من ق.ع.ع  بمايلي :</a:t>
            </a:r>
          </a:p>
          <a:p>
            <a:pPr algn="ctr"/>
            <a:endParaRPr lang="ar-IQ" dirty="0"/>
          </a:p>
          <a:p>
            <a:pPr algn="ctr"/>
            <a:r>
              <a:rPr lang="ar-IQ" sz="2800" dirty="0">
                <a:solidFill>
                  <a:srgbClr val="C00000"/>
                </a:solidFill>
              </a:rPr>
              <a:t>الشرط الاول </a:t>
            </a:r>
            <a:r>
              <a:rPr lang="ar-IQ" sz="2800" dirty="0"/>
              <a:t>:الجريمة السابقة .</a:t>
            </a:r>
          </a:p>
          <a:p>
            <a:pPr algn="ctr"/>
            <a:endParaRPr lang="ar-IQ" sz="2800" dirty="0"/>
          </a:p>
          <a:p>
            <a:pPr algn="ctr"/>
            <a:r>
              <a:rPr lang="ar-IQ" sz="2800" dirty="0">
                <a:solidFill>
                  <a:srgbClr val="C00000"/>
                </a:solidFill>
              </a:rPr>
              <a:t>الشرط الثاني </a:t>
            </a:r>
            <a:r>
              <a:rPr lang="ar-IQ" sz="2800" dirty="0"/>
              <a:t>:الخطورة الاجرامية .</a:t>
            </a:r>
          </a:p>
        </p:txBody>
      </p:sp>
    </p:spTree>
    <p:extLst>
      <p:ext uri="{BB962C8B-B14F-4D97-AF65-F5344CB8AC3E}">
        <p14:creationId xmlns:p14="http://schemas.microsoft.com/office/powerpoint/2010/main" val="1474722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2800" dirty="0">
                <a:solidFill>
                  <a:srgbClr val="C00000"/>
                </a:solidFill>
                <a:ea typeface="+mn-ea"/>
              </a:rPr>
              <a:t>الشرط الاول </a:t>
            </a:r>
            <a:r>
              <a:rPr lang="ar-IQ" sz="2800" dirty="0">
                <a:solidFill>
                  <a:prstClr val="black">
                    <a:lumMod val="75000"/>
                    <a:lumOff val="25000"/>
                  </a:prstClr>
                </a:solidFill>
                <a:ea typeface="+mn-ea"/>
              </a:rPr>
              <a:t>:الجريمة السابقة</a:t>
            </a:r>
            <a:endParaRPr lang="en-US" dirty="0"/>
          </a:p>
        </p:txBody>
      </p:sp>
      <p:sp>
        <p:nvSpPr>
          <p:cNvPr id="3" name="Content Placeholder 2"/>
          <p:cNvSpPr>
            <a:spLocks noGrp="1"/>
          </p:cNvSpPr>
          <p:nvPr>
            <p:ph idx="1"/>
          </p:nvPr>
        </p:nvSpPr>
        <p:spPr/>
        <p:txBody>
          <a:bodyPr/>
          <a:lstStyle/>
          <a:p>
            <a:r>
              <a:rPr lang="ar-IQ" dirty="0"/>
              <a:t>يتجه الرأي الغالب في الفقه إلى اشتراط ارتكاب المتهم جريمة حتى يتصور أن يثور البحث في إنزال التدبير الوقائي به، وأهم حجة تدعم هذا الاشتراط هي الحرص على حماية الحريات الفردية. إذا السماح بإنزال التدبير الوقائي، ـ وقد يكون ثقيل الوطأة لانطوائه على سلب للحرية غير محدود المدة ـ على شخص لم يرتكب جريمة لمجرد احتمال أنه قد ترتكب في المستقبل جريمة، هو عدوان خطير على الحريات الفردية. وبالإضافة إلى ذلك، فإن هذا الاشتراط يدعم خضوع التدابير الوقائية وحالات توقيعها لمبدأ “الشرعية” وهو بعد ذلك يبين للناس عاقبة سلوك محدد، فيحملهم ذلك على اجتنابه تجنبا لهذه العاقبة</a:t>
            </a:r>
            <a:endParaRPr lang="en-US" dirty="0"/>
          </a:p>
        </p:txBody>
      </p:sp>
    </p:spTree>
    <p:extLst>
      <p:ext uri="{BB962C8B-B14F-4D97-AF65-F5344CB8AC3E}">
        <p14:creationId xmlns:p14="http://schemas.microsoft.com/office/powerpoint/2010/main" val="2046624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ar-IQ" dirty="0"/>
              <a:t>ومن ناحية أخرى فما السبيل إلى القول باحتمال ارتكاب شخص جريمة في المستقبل ؟ أهي العلاقات التي قال بها لمبروزو وتجردت الآن من القيمة العلمية، أم هي تحريات السلطات العامة، وقد لا تخلو من التعسف والاستبداد ؟ إن أهم قرينة على توافر هذا الاحتمال هي ارتكاب جريمة بالفعل، إذ الغالب في من أجرم مرة أن يخشى إجرامه من جديد، وليس الشأن غالبا كذلك في من لم يسبق إجرامه</a:t>
            </a:r>
            <a:endParaRPr lang="en-US" dirty="0"/>
          </a:p>
        </p:txBody>
      </p:sp>
    </p:spTree>
    <p:extLst>
      <p:ext uri="{BB962C8B-B14F-4D97-AF65-F5344CB8AC3E}">
        <p14:creationId xmlns:p14="http://schemas.microsoft.com/office/powerpoint/2010/main" val="141790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2800" dirty="0">
                <a:solidFill>
                  <a:srgbClr val="C00000"/>
                </a:solidFill>
              </a:rPr>
              <a:t>الشرط الثاني :الخطورة الاجرامية</a:t>
            </a:r>
            <a:br>
              <a:rPr lang="ar-IQ" dirty="0">
                <a:solidFill>
                  <a:srgbClr val="C00000"/>
                </a:solidFill>
              </a:rPr>
            </a:br>
            <a:endParaRPr lang="en-US" dirty="0">
              <a:solidFill>
                <a:srgbClr val="C00000"/>
              </a:solidFill>
            </a:endParaRPr>
          </a:p>
        </p:txBody>
      </p:sp>
      <p:sp>
        <p:nvSpPr>
          <p:cNvPr id="3" name="Content Placeholder 2"/>
          <p:cNvSpPr>
            <a:spLocks noGrp="1"/>
          </p:cNvSpPr>
          <p:nvPr>
            <p:ph idx="1"/>
          </p:nvPr>
        </p:nvSpPr>
        <p:spPr>
          <a:xfrm>
            <a:off x="685800" y="1600200"/>
            <a:ext cx="6347714" cy="3880773"/>
          </a:xfrm>
        </p:spPr>
        <p:txBody>
          <a:bodyPr>
            <a:normAutofit fontScale="92500" lnSpcReduction="20000"/>
          </a:bodyPr>
          <a:lstStyle/>
          <a:p>
            <a:r>
              <a:rPr lang="ar-IQ" dirty="0"/>
              <a:t>يمكن تعريف الخطورة الإجرامية بأنها حالة تتوفر لدى شخص وتفصح عن ميله لارتكاب جريمة، وبتعبير آخر يمكن القول بأنها احتمال ارتكاب جريمة تالية، ومؤدى هذا التعريف الأخير أن الخطورة تقوم على عنصرين : الاحتمال وموضوع ينصب عليه هذا الاحتمال، وهو الجريمة التالية وتحليل التعريف السابق للخطورة الإجرامية يقتضي بيان مدلول الاحتمال وتحديد المراد بالجريمة التالية التي يتعلق بها هذا الاحتمال.</a:t>
            </a:r>
          </a:p>
          <a:p>
            <a:r>
              <a:rPr lang="ar-IQ" dirty="0"/>
              <a:t>يقصد بالاحتمال تحديد العلاقة التي تربط بين ظاهرتين بحيث يمكن القول استنادا إلى هذا الربط أن تحقق ظاهرة معينة قد يقود إلى حدوث ظاهرة أخرى. وبتعبير أكثر تفصيلا فإن الاحتمال يعني العلاقة التي يمكن تأثير العوامل الإجرامية الحاضرة في إحداث جريمة تالية.</a:t>
            </a:r>
          </a:p>
          <a:p>
            <a:r>
              <a:rPr lang="ar-IQ" dirty="0"/>
              <a:t>ودراسة الاحتمال على هذا النحو تستوجب الاستعانة بأبحاث علم الإجرام لتحديد العوامل المؤدية إلى ارتكاب الجريمة وقوة هذه العوامل في إحداثها، وعلى أساس هذا التحديد يمكن القول بأن وجود عامل شخصي أو اجتماعي … لدى أحد الأشخاص يجعل من المحتمل ارتكاب جريمة تالية</a:t>
            </a:r>
          </a:p>
          <a:p>
            <a:endParaRPr lang="en-US" dirty="0"/>
          </a:p>
        </p:txBody>
      </p:sp>
    </p:spTree>
    <p:extLst>
      <p:ext uri="{BB962C8B-B14F-4D97-AF65-F5344CB8AC3E}">
        <p14:creationId xmlns:p14="http://schemas.microsoft.com/office/powerpoint/2010/main" val="625191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6172200" cy="685800"/>
          </a:xfrm>
        </p:spPr>
        <p:txBody>
          <a:bodyPr>
            <a:normAutofit fontScale="90000"/>
          </a:bodyPr>
          <a:lstStyle/>
          <a:p>
            <a:r>
              <a:rPr lang="ar-IQ" sz="2800" dirty="0">
                <a:solidFill>
                  <a:srgbClr val="C00000"/>
                </a:solidFill>
              </a:rPr>
              <a:t>التفرقة بين الحتمية والاحتمال والإمكان :</a:t>
            </a:r>
            <a:br>
              <a:rPr lang="ar-IQ" sz="2800" dirty="0">
                <a:solidFill>
                  <a:srgbClr val="C00000"/>
                </a:solidFill>
              </a:rPr>
            </a:br>
            <a:endParaRPr lang="en-US" sz="2800" dirty="0">
              <a:solidFill>
                <a:srgbClr val="C00000"/>
              </a:solidFill>
            </a:endParaRPr>
          </a:p>
        </p:txBody>
      </p:sp>
      <p:sp>
        <p:nvSpPr>
          <p:cNvPr id="3" name="Content Placeholder 2"/>
          <p:cNvSpPr>
            <a:spLocks noGrp="1"/>
          </p:cNvSpPr>
          <p:nvPr>
            <p:ph idx="1"/>
          </p:nvPr>
        </p:nvSpPr>
        <p:spPr>
          <a:xfrm>
            <a:off x="685800" y="1143000"/>
            <a:ext cx="6324601" cy="4288763"/>
          </a:xfrm>
        </p:spPr>
        <p:txBody>
          <a:bodyPr>
            <a:normAutofit fontScale="70000" lnSpcReduction="20000"/>
          </a:bodyPr>
          <a:lstStyle/>
          <a:p>
            <a:pPr>
              <a:lnSpc>
                <a:spcPct val="110000"/>
              </a:lnSpc>
            </a:pPr>
            <a:r>
              <a:rPr lang="ar-IQ" sz="2100" dirty="0">
                <a:solidFill>
                  <a:schemeClr val="tx1"/>
                </a:solidFill>
              </a:rPr>
              <a:t>الخطورة الإجرامية لا تعني حتمية ارتكاب جريمة تالية، ولا تعني كذلك إمكانية ارتكابها، وإنما تعني احتمال ذلك، فنحن نستبعد الحتم والإمكان من مجال البحث في الخطورة الإجرامية. ومرجع ذلك أن الأول مفهوم غير منطقي في مجال العلوم الاجتماعية، والثاني غير كاف للاستناد إليه والقول بتطبيق تدبير وقائي. </a:t>
            </a:r>
          </a:p>
          <a:p>
            <a:pPr>
              <a:lnSpc>
                <a:spcPct val="110000"/>
              </a:lnSpc>
            </a:pPr>
            <a:r>
              <a:rPr lang="ar-IQ" sz="2100" dirty="0">
                <a:solidFill>
                  <a:schemeClr val="tx1"/>
                </a:solidFill>
              </a:rPr>
              <a:t>وتوضيح ذلك أن </a:t>
            </a:r>
            <a:r>
              <a:rPr lang="ar-IQ" sz="2100" dirty="0">
                <a:solidFill>
                  <a:srgbClr val="C00000"/>
                </a:solidFill>
              </a:rPr>
              <a:t>الحتم ي</a:t>
            </a:r>
            <a:r>
              <a:rPr lang="ar-IQ" sz="2100" dirty="0">
                <a:solidFill>
                  <a:schemeClr val="tx1"/>
                </a:solidFill>
              </a:rPr>
              <a:t>فترض العلم بكافة العوامل الدافعة لارتكاب الجريمة، والجزم بأنها تؤدي بلا محاولة إلى إحداثها، ولا شك أن ذلك ـ وإن كان بمثابة أمنية عزيزة لدى الباحثين في الظاهرة الإجرامية ـ إلا أنه غير ممكن، بل غير متصور. </a:t>
            </a:r>
          </a:p>
          <a:p>
            <a:pPr>
              <a:lnSpc>
                <a:spcPct val="110000"/>
              </a:lnSpc>
            </a:pPr>
            <a:r>
              <a:rPr lang="ar-IQ" sz="2100" dirty="0">
                <a:solidFill>
                  <a:schemeClr val="tx1"/>
                </a:solidFill>
              </a:rPr>
              <a:t>أما ا</a:t>
            </a:r>
            <a:r>
              <a:rPr lang="ar-IQ" sz="2100" dirty="0">
                <a:solidFill>
                  <a:srgbClr val="C00000"/>
                </a:solidFill>
              </a:rPr>
              <a:t>لإمكان</a:t>
            </a:r>
            <a:r>
              <a:rPr lang="ar-IQ" sz="2100" dirty="0">
                <a:solidFill>
                  <a:schemeClr val="tx1"/>
                </a:solidFill>
              </a:rPr>
              <a:t> فإنه يعني أن قوانين الطبيعة قد تدلل على وقوع الظاهرة وفي نفس الوقت قد تنفيها، ولاشك أن اعتبارات الحرية الفردية تجعلنا نرجح في هذه الحالة عدم حدوث الجريمة حتى لا يطبق التدبير. فالخطورة الإجرامية تستوجب الاستناد على علامات ظاهرة تجعل وقوع الجريمة التالية أقرب من عدم وقوعها، أي تجعل وقوع الجريمة التالية راجحا، وعدم وقوعها مرجوحا.</a:t>
            </a:r>
          </a:p>
          <a:p>
            <a:pPr>
              <a:lnSpc>
                <a:spcPct val="110000"/>
              </a:lnSpc>
            </a:pPr>
            <a:r>
              <a:rPr lang="ar-IQ" sz="2100" dirty="0">
                <a:solidFill>
                  <a:srgbClr val="C00000"/>
                </a:solidFill>
              </a:rPr>
              <a:t>فالاحتمال</a:t>
            </a:r>
            <a:r>
              <a:rPr lang="ar-IQ" sz="2100" dirty="0">
                <a:solidFill>
                  <a:schemeClr val="tx1"/>
                </a:solidFill>
              </a:rPr>
              <a:t> يتحقق إذن إذا أمكن الإحاطة بالكثير من العوامل الدافعة إلى ارتكاب الجريمة وأمكن التثبت أن هذه العوامل تقود عادة ووفقا للمجرى العادي للأمور إلى إحداث الجريمة</a:t>
            </a:r>
          </a:p>
          <a:p>
            <a:endParaRPr lang="en-US" dirty="0"/>
          </a:p>
        </p:txBody>
      </p:sp>
    </p:spTree>
    <p:extLst>
      <p:ext uri="{BB962C8B-B14F-4D97-AF65-F5344CB8AC3E}">
        <p14:creationId xmlns:p14="http://schemas.microsoft.com/office/powerpoint/2010/main" val="2976240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2800" dirty="0">
                <a:solidFill>
                  <a:srgbClr val="C00000"/>
                </a:solidFill>
              </a:rPr>
              <a:t>اتجاهات تحديد مفهوم الخطورة الاجرامية :</a:t>
            </a:r>
            <a:endParaRPr lang="en-US" sz="2800" dirty="0">
              <a:solidFill>
                <a:srgbClr val="C00000"/>
              </a:solidFill>
            </a:endParaRPr>
          </a:p>
        </p:txBody>
      </p:sp>
      <p:sp>
        <p:nvSpPr>
          <p:cNvPr id="3" name="Content Placeholder 2"/>
          <p:cNvSpPr>
            <a:spLocks noGrp="1"/>
          </p:cNvSpPr>
          <p:nvPr>
            <p:ph idx="1"/>
          </p:nvPr>
        </p:nvSpPr>
        <p:spPr/>
        <p:txBody>
          <a:bodyPr/>
          <a:lstStyle/>
          <a:p>
            <a:r>
              <a:rPr lang="ar-IQ" dirty="0"/>
              <a:t>هناك اتجاهان في تحديد مفهوم الخطورة الاجرامية :</a:t>
            </a:r>
          </a:p>
          <a:p>
            <a:endParaRPr lang="ar-IQ" dirty="0"/>
          </a:p>
          <a:p>
            <a:pPr lvl="4"/>
            <a:r>
              <a:rPr lang="ar-IQ" sz="2200" dirty="0">
                <a:solidFill>
                  <a:srgbClr val="C00000"/>
                </a:solidFill>
              </a:rPr>
              <a:t>الاول :الاتجاه الاجتماعي </a:t>
            </a:r>
          </a:p>
          <a:p>
            <a:endParaRPr lang="ar-IQ" sz="2800" dirty="0">
              <a:solidFill>
                <a:srgbClr val="C00000"/>
              </a:solidFill>
            </a:endParaRPr>
          </a:p>
          <a:p>
            <a:pPr lvl="4"/>
            <a:r>
              <a:rPr lang="ar-IQ" sz="2200" dirty="0">
                <a:solidFill>
                  <a:srgbClr val="C00000"/>
                </a:solidFill>
              </a:rPr>
              <a:t>الثاني :الاتجاه النفسي </a:t>
            </a:r>
            <a:endParaRPr lang="en-US" sz="2200" dirty="0">
              <a:solidFill>
                <a:srgbClr val="C00000"/>
              </a:solidFill>
            </a:endParaRPr>
          </a:p>
        </p:txBody>
      </p:sp>
    </p:spTree>
    <p:extLst>
      <p:ext uri="{BB962C8B-B14F-4D97-AF65-F5344CB8AC3E}">
        <p14:creationId xmlns:p14="http://schemas.microsoft.com/office/powerpoint/2010/main" val="1488489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2800" dirty="0">
                <a:solidFill>
                  <a:srgbClr val="C00000"/>
                </a:solidFill>
              </a:rPr>
              <a:t>الجريمة التالية</a:t>
            </a:r>
            <a:br>
              <a:rPr lang="ar-IQ" sz="2800" dirty="0">
                <a:solidFill>
                  <a:srgbClr val="C00000"/>
                </a:solidFill>
              </a:rPr>
            </a:br>
            <a:endParaRPr lang="en-US" sz="2800" dirty="0">
              <a:solidFill>
                <a:srgbClr val="C00000"/>
              </a:solidFill>
            </a:endParaRPr>
          </a:p>
        </p:txBody>
      </p:sp>
      <p:sp>
        <p:nvSpPr>
          <p:cNvPr id="3" name="Content Placeholder 2"/>
          <p:cNvSpPr>
            <a:spLocks noGrp="1"/>
          </p:cNvSpPr>
          <p:nvPr>
            <p:ph idx="1"/>
          </p:nvPr>
        </p:nvSpPr>
        <p:spPr>
          <a:xfrm>
            <a:off x="609600" y="1676400"/>
            <a:ext cx="6347714" cy="3880773"/>
          </a:xfrm>
        </p:spPr>
        <p:txBody>
          <a:bodyPr>
            <a:normAutofit fontScale="92500" lnSpcReduction="10000"/>
          </a:bodyPr>
          <a:lstStyle/>
          <a:p>
            <a:r>
              <a:rPr lang="ar-IQ" dirty="0"/>
              <a:t>ينصب الاحتمال على ارتكاب جريمة تالية دون تحديد لدرجة جسامة هذه الأخيرة، ودون تعيينها، فمطلق الجريمة كاف لتوافر هذا العنصر. فلا أهمية للتفرقة بين جنايات وجنح ومخالفات، ولا أهمية للمصلحة التي قد يتحقق الاعتداء عليها بهذه الجريمة، كذلك لا يهم التوقيت الذي يمكن أن تقع فيه هذه الجريمة، وإن كان اقتراب توقيت ارتكابها يجعل القاضي أكثر قناعة باحتمال ارتكابها.</a:t>
            </a:r>
          </a:p>
          <a:p>
            <a:r>
              <a:rPr lang="ar-IQ" dirty="0"/>
              <a:t>الخطورة الإجرامية تتمثل إذن في احتمال ارتكاب جريمة في المستقبل، فهي خلاصة الحكم على مجموعة من العوامل وتحديد مدى فعاليتها في إحداث الجريمة، ورغم أن المشرع المغربي لم يضع لها تعريفا، إلا أن الفقه يسلم بها باعتبارها شرطا أساسيا لتطبيق التدابير الوقائية</a:t>
            </a:r>
          </a:p>
          <a:p>
            <a:r>
              <a:rPr lang="ar-IQ" dirty="0"/>
              <a:t>ومؤدى ما سبق </a:t>
            </a:r>
            <a:r>
              <a:rPr lang="ar-IQ" dirty="0">
                <a:solidFill>
                  <a:srgbClr val="FF0000"/>
                </a:solidFill>
              </a:rPr>
              <a:t>أن يقين القاضي </a:t>
            </a:r>
            <a:r>
              <a:rPr lang="ar-IQ" dirty="0"/>
              <a:t>بتوافر الاحتمال إنما يكون حصيلة مقارنة علمية بين العوامل المختلفة المؤدية للجريمة لتحديد أثرها في إحداث الجريمة التالية</a:t>
            </a:r>
          </a:p>
          <a:p>
            <a:endParaRPr lang="en-US" dirty="0"/>
          </a:p>
        </p:txBody>
      </p:sp>
    </p:spTree>
    <p:extLst>
      <p:ext uri="{BB962C8B-B14F-4D97-AF65-F5344CB8AC3E}">
        <p14:creationId xmlns:p14="http://schemas.microsoft.com/office/powerpoint/2010/main" val="347991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EBE79D8B-1272-4740-AA6A-D6CB8368987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524000"/>
            <a:ext cx="6400800" cy="3048000"/>
          </a:xfrm>
        </p:spPr>
      </p:pic>
    </p:spTree>
    <p:extLst>
      <p:ext uri="{BB962C8B-B14F-4D97-AF65-F5344CB8AC3E}">
        <p14:creationId xmlns:p14="http://schemas.microsoft.com/office/powerpoint/2010/main" val="3430634248"/>
      </p:ext>
    </p:extLst>
  </p:cSld>
  <p:clrMapOvr>
    <a:masterClrMapping/>
  </p:clrMapOvr>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2119</TotalTime>
  <Words>731</Words>
  <Application>Microsoft Office PowerPoint</Application>
  <PresentationFormat>On-screen Show (4:3)</PresentationFormat>
  <Paragraphs>29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المطلب الثالث  الشروط العامة للتدابير الاحترازية </vt:lpstr>
      <vt:lpstr>الشرط الاول :الجريمة السابقة</vt:lpstr>
      <vt:lpstr>PowerPoint Presentation</vt:lpstr>
      <vt:lpstr>الشرط الثاني :الخطورة الاجرامية </vt:lpstr>
      <vt:lpstr>التفرقة بين الحتمية والاحتمال والإمكان : </vt:lpstr>
      <vt:lpstr>اتجاهات تحديد مفهوم الخطورة الاجرامية :</vt:lpstr>
      <vt:lpstr>الجريمة التالية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Ban</dc:creator>
  <cp:lastModifiedBy>Firas al-Hamdani</cp:lastModifiedBy>
  <cp:revision>143</cp:revision>
  <dcterms:created xsi:type="dcterms:W3CDTF">2006-08-16T00:00:00Z</dcterms:created>
  <dcterms:modified xsi:type="dcterms:W3CDTF">2023-07-05T05:58:12Z</dcterms:modified>
</cp:coreProperties>
</file>